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handoutMasterIdLst>
    <p:handoutMasterId r:id="rId174"/>
  </p:handoutMasterIdLst>
  <p:sldIdLst>
    <p:sldId id="256" r:id="rId2"/>
    <p:sldId id="342" r:id="rId3"/>
    <p:sldId id="441" r:id="rId4"/>
    <p:sldId id="447" r:id="rId5"/>
    <p:sldId id="448" r:id="rId6"/>
    <p:sldId id="257" r:id="rId7"/>
    <p:sldId id="258" r:id="rId8"/>
    <p:sldId id="259" r:id="rId9"/>
    <p:sldId id="260" r:id="rId10"/>
    <p:sldId id="261" r:id="rId11"/>
    <p:sldId id="272" r:id="rId12"/>
    <p:sldId id="262" r:id="rId13"/>
    <p:sldId id="263" r:id="rId14"/>
    <p:sldId id="264" r:id="rId15"/>
    <p:sldId id="265" r:id="rId16"/>
    <p:sldId id="266" r:id="rId17"/>
    <p:sldId id="268" r:id="rId18"/>
    <p:sldId id="269" r:id="rId19"/>
    <p:sldId id="270" r:id="rId20"/>
    <p:sldId id="271" r:id="rId21"/>
    <p:sldId id="273" r:id="rId22"/>
    <p:sldId id="274" r:id="rId23"/>
    <p:sldId id="503" r:id="rId24"/>
    <p:sldId id="504" r:id="rId25"/>
    <p:sldId id="275" r:id="rId26"/>
    <p:sldId id="276" r:id="rId27"/>
    <p:sldId id="278" r:id="rId28"/>
    <p:sldId id="279" r:id="rId29"/>
    <p:sldId id="280" r:id="rId30"/>
    <p:sldId id="281" r:id="rId31"/>
    <p:sldId id="282" r:id="rId32"/>
    <p:sldId id="495" r:id="rId33"/>
    <p:sldId id="283" r:id="rId34"/>
    <p:sldId id="285" r:id="rId35"/>
    <p:sldId id="309" r:id="rId36"/>
    <p:sldId id="310" r:id="rId37"/>
    <p:sldId id="311" r:id="rId38"/>
    <p:sldId id="312" r:id="rId39"/>
    <p:sldId id="314" r:id="rId40"/>
    <p:sldId id="316" r:id="rId41"/>
    <p:sldId id="317" r:id="rId42"/>
    <p:sldId id="369" r:id="rId43"/>
    <p:sldId id="288" r:id="rId44"/>
    <p:sldId id="289" r:id="rId45"/>
    <p:sldId id="290" r:id="rId46"/>
    <p:sldId id="291" r:id="rId47"/>
    <p:sldId id="292" r:id="rId48"/>
    <p:sldId id="293" r:id="rId49"/>
    <p:sldId id="294" r:id="rId50"/>
    <p:sldId id="295" r:id="rId51"/>
    <p:sldId id="371" r:id="rId52"/>
    <p:sldId id="418" r:id="rId53"/>
    <p:sldId id="419" r:id="rId54"/>
    <p:sldId id="420" r:id="rId55"/>
    <p:sldId id="508" r:id="rId56"/>
    <p:sldId id="509" r:id="rId57"/>
    <p:sldId id="510" r:id="rId58"/>
    <p:sldId id="511" r:id="rId59"/>
    <p:sldId id="512" r:id="rId60"/>
    <p:sldId id="513" r:id="rId61"/>
    <p:sldId id="514" r:id="rId62"/>
    <p:sldId id="515" r:id="rId63"/>
    <p:sldId id="516" r:id="rId64"/>
    <p:sldId id="517" r:id="rId65"/>
    <p:sldId id="518" r:id="rId66"/>
    <p:sldId id="519" r:id="rId67"/>
    <p:sldId id="520" r:id="rId68"/>
    <p:sldId id="521" r:id="rId69"/>
    <p:sldId id="522" r:id="rId70"/>
    <p:sldId id="523" r:id="rId71"/>
    <p:sldId id="524" r:id="rId72"/>
    <p:sldId id="525" r:id="rId73"/>
    <p:sldId id="498" r:id="rId74"/>
    <p:sldId id="417" r:id="rId75"/>
    <p:sldId id="333" r:id="rId76"/>
    <p:sldId id="318" r:id="rId77"/>
    <p:sldId id="319" r:id="rId78"/>
    <p:sldId id="320" r:id="rId79"/>
    <p:sldId id="321" r:id="rId80"/>
    <p:sldId id="322" r:id="rId81"/>
    <p:sldId id="324" r:id="rId82"/>
    <p:sldId id="323" r:id="rId83"/>
    <p:sldId id="325" r:id="rId84"/>
    <p:sldId id="326" r:id="rId85"/>
    <p:sldId id="327" r:id="rId86"/>
    <p:sldId id="328" r:id="rId87"/>
    <p:sldId id="497" r:id="rId88"/>
    <p:sldId id="329" r:id="rId89"/>
    <p:sldId id="460" r:id="rId90"/>
    <p:sldId id="449" r:id="rId91"/>
    <p:sldId id="450" r:id="rId92"/>
    <p:sldId id="451" r:id="rId93"/>
    <p:sldId id="452" r:id="rId94"/>
    <p:sldId id="453" r:id="rId95"/>
    <p:sldId id="454" r:id="rId96"/>
    <p:sldId id="459" r:id="rId97"/>
    <p:sldId id="341" r:id="rId98"/>
    <p:sldId id="330" r:id="rId99"/>
    <p:sldId id="331" r:id="rId100"/>
    <p:sldId id="332" r:id="rId101"/>
    <p:sldId id="334" r:id="rId102"/>
    <p:sldId id="336" r:id="rId103"/>
    <p:sldId id="337" r:id="rId104"/>
    <p:sldId id="338" r:id="rId105"/>
    <p:sldId id="296" r:id="rId106"/>
    <p:sldId id="297" r:id="rId107"/>
    <p:sldId id="298" r:id="rId108"/>
    <p:sldId id="299" r:id="rId109"/>
    <p:sldId id="300" r:id="rId110"/>
    <p:sldId id="301" r:id="rId111"/>
    <p:sldId id="488" r:id="rId112"/>
    <p:sldId id="445" r:id="rId113"/>
    <p:sldId id="446" r:id="rId114"/>
    <p:sldId id="302" r:id="rId115"/>
    <p:sldId id="479" r:id="rId116"/>
    <p:sldId id="478" r:id="rId117"/>
    <p:sldId id="303" r:id="rId118"/>
    <p:sldId id="455" r:id="rId119"/>
    <p:sldId id="456" r:id="rId120"/>
    <p:sldId id="457" r:id="rId121"/>
    <p:sldId id="482" r:id="rId122"/>
    <p:sldId id="485" r:id="rId123"/>
    <p:sldId id="483" r:id="rId124"/>
    <p:sldId id="484" r:id="rId125"/>
    <p:sldId id="304" r:id="rId126"/>
    <p:sldId id="307" r:id="rId127"/>
    <p:sldId id="489" r:id="rId128"/>
    <p:sldId id="490" r:id="rId129"/>
    <p:sldId id="305" r:id="rId130"/>
    <p:sldId id="492" r:id="rId131"/>
    <p:sldId id="493" r:id="rId132"/>
    <p:sldId id="494" r:id="rId133"/>
    <p:sldId id="361" r:id="rId134"/>
    <p:sldId id="362" r:id="rId135"/>
    <p:sldId id="363" r:id="rId136"/>
    <p:sldId id="364" r:id="rId137"/>
    <p:sldId id="496" r:id="rId138"/>
    <p:sldId id="365" r:id="rId139"/>
    <p:sldId id="366" r:id="rId140"/>
    <p:sldId id="458" r:id="rId141"/>
    <p:sldId id="461" r:id="rId142"/>
    <p:sldId id="499" r:id="rId143"/>
    <p:sldId id="462" r:id="rId144"/>
    <p:sldId id="463" r:id="rId145"/>
    <p:sldId id="464" r:id="rId146"/>
    <p:sldId id="505" r:id="rId147"/>
    <p:sldId id="466" r:id="rId148"/>
    <p:sldId id="467" r:id="rId149"/>
    <p:sldId id="468" r:id="rId150"/>
    <p:sldId id="469" r:id="rId151"/>
    <p:sldId id="475" r:id="rId152"/>
    <p:sldId id="470" r:id="rId153"/>
    <p:sldId id="471" r:id="rId154"/>
    <p:sldId id="472" r:id="rId155"/>
    <p:sldId id="473" r:id="rId156"/>
    <p:sldId id="477" r:id="rId157"/>
    <p:sldId id="506" r:id="rId158"/>
    <p:sldId id="507" r:id="rId159"/>
    <p:sldId id="480" r:id="rId160"/>
    <p:sldId id="481" r:id="rId161"/>
    <p:sldId id="486" r:id="rId162"/>
    <p:sldId id="476" r:id="rId163"/>
    <p:sldId id="423" r:id="rId164"/>
    <p:sldId id="442" r:id="rId165"/>
    <p:sldId id="443" r:id="rId166"/>
    <p:sldId id="444" r:id="rId167"/>
    <p:sldId id="491" r:id="rId168"/>
    <p:sldId id="502" r:id="rId169"/>
    <p:sldId id="500" r:id="rId170"/>
    <p:sldId id="526" r:id="rId171"/>
    <p:sldId id="527" r:id="rId172"/>
  </p:sldIdLst>
  <p:sldSz cx="12192000" cy="6858000"/>
  <p:notesSz cx="7102475" cy="1023302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EB8045"/>
    <a:srgbClr val="D23B0C"/>
    <a:srgbClr val="FFC000"/>
    <a:srgbClr val="EDB043"/>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9" autoAdjust="0"/>
    <p:restoredTop sz="80484" autoAdjust="0"/>
  </p:normalViewPr>
  <p:slideViewPr>
    <p:cSldViewPr snapToGrid="0">
      <p:cViewPr varScale="1">
        <p:scale>
          <a:sx n="84" d="100"/>
          <a:sy n="84" d="100"/>
        </p:scale>
        <p:origin x="38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3078513" cy="513778"/>
          </a:xfrm>
          <a:prstGeom prst="rect">
            <a:avLst/>
          </a:prstGeom>
        </p:spPr>
        <p:txBody>
          <a:bodyPr vert="horz" lIns="94768" tIns="47384" rIns="94768" bIns="47384" rtlCol="0"/>
          <a:lstStyle>
            <a:lvl1pPr algn="l">
              <a:defRPr sz="1200"/>
            </a:lvl1pPr>
          </a:lstStyle>
          <a:p>
            <a:endParaRPr lang="ko-KR" altLang="en-US"/>
          </a:p>
        </p:txBody>
      </p:sp>
      <p:sp>
        <p:nvSpPr>
          <p:cNvPr id="3" name="날짜 개체 틀 2"/>
          <p:cNvSpPr>
            <a:spLocks noGrp="1"/>
          </p:cNvSpPr>
          <p:nvPr>
            <p:ph type="dt" sz="quarter" idx="1"/>
          </p:nvPr>
        </p:nvSpPr>
        <p:spPr>
          <a:xfrm>
            <a:off x="4022304" y="1"/>
            <a:ext cx="3078513" cy="513778"/>
          </a:xfrm>
          <a:prstGeom prst="rect">
            <a:avLst/>
          </a:prstGeom>
        </p:spPr>
        <p:txBody>
          <a:bodyPr vert="horz" lIns="94768" tIns="47384" rIns="94768" bIns="47384" rtlCol="0"/>
          <a:lstStyle>
            <a:lvl1pPr algn="r">
              <a:defRPr sz="1200"/>
            </a:lvl1pPr>
          </a:lstStyle>
          <a:p>
            <a:fld id="{9DBE9D9A-09E7-47AC-9AA5-47A443407943}" type="datetimeFigureOut">
              <a:rPr lang="ko-KR" altLang="en-US" smtClean="0"/>
              <a:t>2019-12-12</a:t>
            </a:fld>
            <a:endParaRPr lang="ko-KR" altLang="en-US"/>
          </a:p>
        </p:txBody>
      </p:sp>
      <p:sp>
        <p:nvSpPr>
          <p:cNvPr id="4" name="바닥글 개체 틀 3"/>
          <p:cNvSpPr>
            <a:spLocks noGrp="1"/>
          </p:cNvSpPr>
          <p:nvPr>
            <p:ph type="ftr" sz="quarter" idx="2"/>
          </p:nvPr>
        </p:nvSpPr>
        <p:spPr>
          <a:xfrm>
            <a:off x="0" y="9719247"/>
            <a:ext cx="3078513" cy="513778"/>
          </a:xfrm>
          <a:prstGeom prst="rect">
            <a:avLst/>
          </a:prstGeom>
        </p:spPr>
        <p:txBody>
          <a:bodyPr vert="horz" lIns="94768" tIns="47384" rIns="94768" bIns="47384"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4022304" y="9719247"/>
            <a:ext cx="3078513" cy="513778"/>
          </a:xfrm>
          <a:prstGeom prst="rect">
            <a:avLst/>
          </a:prstGeom>
        </p:spPr>
        <p:txBody>
          <a:bodyPr vert="horz" lIns="94768" tIns="47384" rIns="94768" bIns="47384" rtlCol="0" anchor="b"/>
          <a:lstStyle>
            <a:lvl1pPr algn="r">
              <a:defRPr sz="1200"/>
            </a:lvl1pPr>
          </a:lstStyle>
          <a:p>
            <a:fld id="{AEF21DBB-ED66-4EB9-906E-9EFCFEF97E72}" type="slidenum">
              <a:rPr lang="ko-KR" altLang="en-US" smtClean="0"/>
              <a:t>‹#›</a:t>
            </a:fld>
            <a:endParaRPr lang="ko-KR" altLang="en-US"/>
          </a:p>
        </p:txBody>
      </p:sp>
    </p:spTree>
    <p:extLst>
      <p:ext uri="{BB962C8B-B14F-4D97-AF65-F5344CB8AC3E}">
        <p14:creationId xmlns:p14="http://schemas.microsoft.com/office/powerpoint/2010/main" val="8459566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3078513" cy="513778"/>
          </a:xfrm>
          <a:prstGeom prst="rect">
            <a:avLst/>
          </a:prstGeom>
        </p:spPr>
        <p:txBody>
          <a:bodyPr vert="horz" lIns="94768" tIns="47384" rIns="94768" bIns="47384" rtlCol="0"/>
          <a:lstStyle>
            <a:lvl1pPr algn="l">
              <a:defRPr sz="1200"/>
            </a:lvl1pPr>
          </a:lstStyle>
          <a:p>
            <a:endParaRPr lang="ko-KR" altLang="en-US"/>
          </a:p>
        </p:txBody>
      </p:sp>
      <p:sp>
        <p:nvSpPr>
          <p:cNvPr id="3" name="날짜 개체 틀 2"/>
          <p:cNvSpPr>
            <a:spLocks noGrp="1"/>
          </p:cNvSpPr>
          <p:nvPr>
            <p:ph type="dt" idx="1"/>
          </p:nvPr>
        </p:nvSpPr>
        <p:spPr>
          <a:xfrm>
            <a:off x="4022304" y="1"/>
            <a:ext cx="3078513" cy="513778"/>
          </a:xfrm>
          <a:prstGeom prst="rect">
            <a:avLst/>
          </a:prstGeom>
        </p:spPr>
        <p:txBody>
          <a:bodyPr vert="horz" lIns="94768" tIns="47384" rIns="94768" bIns="47384" rtlCol="0"/>
          <a:lstStyle>
            <a:lvl1pPr algn="r">
              <a:defRPr sz="1200"/>
            </a:lvl1pPr>
          </a:lstStyle>
          <a:p>
            <a:fld id="{E2F364A1-5726-4A2F-8616-ED9033261436}" type="datetimeFigureOut">
              <a:rPr lang="ko-KR" altLang="en-US" smtClean="0"/>
              <a:t>2019-12-12</a:t>
            </a:fld>
            <a:endParaRPr lang="ko-KR" altLang="en-US"/>
          </a:p>
        </p:txBody>
      </p:sp>
      <p:sp>
        <p:nvSpPr>
          <p:cNvPr id="4" name="슬라이드 이미지 개체 틀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4768" tIns="47384" rIns="94768" bIns="47384" rtlCol="0" anchor="ctr"/>
          <a:lstStyle/>
          <a:p>
            <a:endParaRPr lang="ko-KR" altLang="en-US"/>
          </a:p>
        </p:txBody>
      </p:sp>
      <p:sp>
        <p:nvSpPr>
          <p:cNvPr id="5" name="슬라이드 노트 개체 틀 4"/>
          <p:cNvSpPr>
            <a:spLocks noGrp="1"/>
          </p:cNvSpPr>
          <p:nvPr>
            <p:ph type="body" sz="quarter" idx="3"/>
          </p:nvPr>
        </p:nvSpPr>
        <p:spPr>
          <a:xfrm>
            <a:off x="709917" y="4925073"/>
            <a:ext cx="5682643" cy="4028415"/>
          </a:xfrm>
          <a:prstGeom prst="rect">
            <a:avLst/>
          </a:prstGeom>
        </p:spPr>
        <p:txBody>
          <a:bodyPr vert="horz" lIns="94768" tIns="47384" rIns="94768" bIns="47384"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719247"/>
            <a:ext cx="3078513" cy="513778"/>
          </a:xfrm>
          <a:prstGeom prst="rect">
            <a:avLst/>
          </a:prstGeom>
        </p:spPr>
        <p:txBody>
          <a:bodyPr vert="horz" lIns="94768" tIns="47384" rIns="94768" bIns="47384"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22304" y="9719247"/>
            <a:ext cx="3078513" cy="513778"/>
          </a:xfrm>
          <a:prstGeom prst="rect">
            <a:avLst/>
          </a:prstGeom>
        </p:spPr>
        <p:txBody>
          <a:bodyPr vert="horz" lIns="94768" tIns="47384" rIns="94768" bIns="47384" rtlCol="0" anchor="b"/>
          <a:lstStyle>
            <a:lvl1pPr algn="r">
              <a:defRPr sz="1200"/>
            </a:lvl1pPr>
          </a:lstStyle>
          <a:p>
            <a:fld id="{96373C77-49DA-4E69-BF70-1E2B38113722}" type="slidenum">
              <a:rPr lang="ko-KR" altLang="en-US" smtClean="0"/>
              <a:t>‹#›</a:t>
            </a:fld>
            <a:endParaRPr lang="ko-KR" altLang="en-US"/>
          </a:p>
        </p:txBody>
      </p:sp>
    </p:spTree>
    <p:extLst>
      <p:ext uri="{BB962C8B-B14F-4D97-AF65-F5344CB8AC3E}">
        <p14:creationId xmlns:p14="http://schemas.microsoft.com/office/powerpoint/2010/main" val="188173184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82600" y="1279525"/>
            <a:ext cx="6137275" cy="3452813"/>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6</a:t>
            </a:fld>
            <a:endParaRPr lang="ko-KR" altLang="en-US"/>
          </a:p>
        </p:txBody>
      </p:sp>
    </p:spTree>
    <p:extLst>
      <p:ext uri="{BB962C8B-B14F-4D97-AF65-F5344CB8AC3E}">
        <p14:creationId xmlns:p14="http://schemas.microsoft.com/office/powerpoint/2010/main" val="1592252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94</a:t>
            </a:fld>
            <a:endParaRPr lang="ko-KR" altLang="en-US"/>
          </a:p>
        </p:txBody>
      </p:sp>
    </p:spTree>
    <p:extLst>
      <p:ext uri="{BB962C8B-B14F-4D97-AF65-F5344CB8AC3E}">
        <p14:creationId xmlns:p14="http://schemas.microsoft.com/office/powerpoint/2010/main" val="189550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95</a:t>
            </a:fld>
            <a:endParaRPr lang="ko-KR" altLang="en-US"/>
          </a:p>
        </p:txBody>
      </p:sp>
    </p:spTree>
    <p:extLst>
      <p:ext uri="{BB962C8B-B14F-4D97-AF65-F5344CB8AC3E}">
        <p14:creationId xmlns:p14="http://schemas.microsoft.com/office/powerpoint/2010/main" val="636713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E3D343D-632C-4584-BDF8-752D646252AC}" type="slidenum">
              <a:rPr lang="ko-KR" altLang="en-US" smtClean="0"/>
              <a:t>97</a:t>
            </a:fld>
            <a:endParaRPr lang="ko-KR" altLang="en-US"/>
          </a:p>
        </p:txBody>
      </p:sp>
    </p:spTree>
    <p:extLst>
      <p:ext uri="{BB962C8B-B14F-4D97-AF65-F5344CB8AC3E}">
        <p14:creationId xmlns:p14="http://schemas.microsoft.com/office/powerpoint/2010/main" val="4019359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112</a:t>
            </a:fld>
            <a:endParaRPr lang="ko-KR" altLang="en-US"/>
          </a:p>
        </p:txBody>
      </p:sp>
    </p:spTree>
    <p:extLst>
      <p:ext uri="{BB962C8B-B14F-4D97-AF65-F5344CB8AC3E}">
        <p14:creationId xmlns:p14="http://schemas.microsoft.com/office/powerpoint/2010/main" val="102558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114</a:t>
            </a:fld>
            <a:endParaRPr lang="ko-KR" altLang="en-US"/>
          </a:p>
        </p:txBody>
      </p:sp>
    </p:spTree>
    <p:extLst>
      <p:ext uri="{BB962C8B-B14F-4D97-AF65-F5344CB8AC3E}">
        <p14:creationId xmlns:p14="http://schemas.microsoft.com/office/powerpoint/2010/main" val="3281651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115</a:t>
            </a:fld>
            <a:endParaRPr lang="ko-KR" altLang="en-US"/>
          </a:p>
        </p:txBody>
      </p:sp>
    </p:spTree>
    <p:extLst>
      <p:ext uri="{BB962C8B-B14F-4D97-AF65-F5344CB8AC3E}">
        <p14:creationId xmlns:p14="http://schemas.microsoft.com/office/powerpoint/2010/main" val="617937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116</a:t>
            </a:fld>
            <a:endParaRPr lang="ko-KR" altLang="en-US"/>
          </a:p>
        </p:txBody>
      </p:sp>
    </p:spTree>
    <p:extLst>
      <p:ext uri="{BB962C8B-B14F-4D97-AF65-F5344CB8AC3E}">
        <p14:creationId xmlns:p14="http://schemas.microsoft.com/office/powerpoint/2010/main" val="2043460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122</a:t>
            </a:fld>
            <a:endParaRPr lang="ko-KR" altLang="en-US"/>
          </a:p>
        </p:txBody>
      </p:sp>
    </p:spTree>
    <p:extLst>
      <p:ext uri="{BB962C8B-B14F-4D97-AF65-F5344CB8AC3E}">
        <p14:creationId xmlns:p14="http://schemas.microsoft.com/office/powerpoint/2010/main" val="3240335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123</a:t>
            </a:fld>
            <a:endParaRPr lang="ko-KR" altLang="en-US"/>
          </a:p>
        </p:txBody>
      </p:sp>
    </p:spTree>
    <p:extLst>
      <p:ext uri="{BB962C8B-B14F-4D97-AF65-F5344CB8AC3E}">
        <p14:creationId xmlns:p14="http://schemas.microsoft.com/office/powerpoint/2010/main" val="729818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124</a:t>
            </a:fld>
            <a:endParaRPr lang="ko-KR" altLang="en-US"/>
          </a:p>
        </p:txBody>
      </p:sp>
    </p:spTree>
    <p:extLst>
      <p:ext uri="{BB962C8B-B14F-4D97-AF65-F5344CB8AC3E}">
        <p14:creationId xmlns:p14="http://schemas.microsoft.com/office/powerpoint/2010/main" val="99004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Eta: learning rate</a:t>
            </a:r>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9</a:t>
            </a:fld>
            <a:endParaRPr lang="ko-KR" altLang="en-US"/>
          </a:p>
        </p:txBody>
      </p:sp>
    </p:spTree>
    <p:extLst>
      <p:ext uri="{BB962C8B-B14F-4D97-AF65-F5344CB8AC3E}">
        <p14:creationId xmlns:p14="http://schemas.microsoft.com/office/powerpoint/2010/main" val="313436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132</a:t>
            </a:fld>
            <a:endParaRPr lang="ko-KR" altLang="en-US"/>
          </a:p>
        </p:txBody>
      </p:sp>
    </p:spTree>
    <p:extLst>
      <p:ext uri="{BB962C8B-B14F-4D97-AF65-F5344CB8AC3E}">
        <p14:creationId xmlns:p14="http://schemas.microsoft.com/office/powerpoint/2010/main" val="2617844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141</a:t>
            </a:fld>
            <a:endParaRPr lang="ko-KR" altLang="en-US"/>
          </a:p>
        </p:txBody>
      </p:sp>
    </p:spTree>
    <p:extLst>
      <p:ext uri="{BB962C8B-B14F-4D97-AF65-F5344CB8AC3E}">
        <p14:creationId xmlns:p14="http://schemas.microsoft.com/office/powerpoint/2010/main" val="415296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157</a:t>
            </a:fld>
            <a:endParaRPr lang="ko-KR" altLang="en-US"/>
          </a:p>
        </p:txBody>
      </p:sp>
    </p:spTree>
    <p:extLst>
      <p:ext uri="{BB962C8B-B14F-4D97-AF65-F5344CB8AC3E}">
        <p14:creationId xmlns:p14="http://schemas.microsoft.com/office/powerpoint/2010/main" val="1675996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162</a:t>
            </a:fld>
            <a:endParaRPr lang="ko-KR" altLang="en-US"/>
          </a:p>
        </p:txBody>
      </p:sp>
    </p:spTree>
    <p:extLst>
      <p:ext uri="{BB962C8B-B14F-4D97-AF65-F5344CB8AC3E}">
        <p14:creationId xmlns:p14="http://schemas.microsoft.com/office/powerpoint/2010/main" val="425871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82600" y="1279525"/>
            <a:ext cx="6137275" cy="3452813"/>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10</a:t>
            </a:fld>
            <a:endParaRPr lang="ko-KR" altLang="en-US"/>
          </a:p>
        </p:txBody>
      </p:sp>
    </p:spTree>
    <p:extLst>
      <p:ext uri="{BB962C8B-B14F-4D97-AF65-F5344CB8AC3E}">
        <p14:creationId xmlns:p14="http://schemas.microsoft.com/office/powerpoint/2010/main" val="249501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6373C77-49DA-4E69-BF70-1E2B38113722}" type="slidenum">
              <a:rPr lang="ko-KR" altLang="en-US" smtClean="0"/>
              <a:t>24</a:t>
            </a:fld>
            <a:endParaRPr lang="ko-KR" altLang="en-US"/>
          </a:p>
        </p:txBody>
      </p:sp>
    </p:spTree>
    <p:extLst>
      <p:ext uri="{BB962C8B-B14F-4D97-AF65-F5344CB8AC3E}">
        <p14:creationId xmlns:p14="http://schemas.microsoft.com/office/powerpoint/2010/main" val="170119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64</a:t>
            </a:fld>
            <a:endParaRPr lang="ko-KR" altLang="en-US"/>
          </a:p>
        </p:txBody>
      </p:sp>
    </p:spTree>
    <p:extLst>
      <p:ext uri="{BB962C8B-B14F-4D97-AF65-F5344CB8AC3E}">
        <p14:creationId xmlns:p14="http://schemas.microsoft.com/office/powerpoint/2010/main" val="206884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90</a:t>
            </a:fld>
            <a:endParaRPr lang="ko-KR" altLang="en-US"/>
          </a:p>
        </p:txBody>
      </p:sp>
    </p:spTree>
    <p:extLst>
      <p:ext uri="{BB962C8B-B14F-4D97-AF65-F5344CB8AC3E}">
        <p14:creationId xmlns:p14="http://schemas.microsoft.com/office/powerpoint/2010/main" val="72512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91</a:t>
            </a:fld>
            <a:endParaRPr lang="ko-KR" altLang="en-US"/>
          </a:p>
        </p:txBody>
      </p:sp>
    </p:spTree>
    <p:extLst>
      <p:ext uri="{BB962C8B-B14F-4D97-AF65-F5344CB8AC3E}">
        <p14:creationId xmlns:p14="http://schemas.microsoft.com/office/powerpoint/2010/main" val="652074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92</a:t>
            </a:fld>
            <a:endParaRPr lang="ko-KR" altLang="en-US"/>
          </a:p>
        </p:txBody>
      </p:sp>
    </p:spTree>
    <p:extLst>
      <p:ext uri="{BB962C8B-B14F-4D97-AF65-F5344CB8AC3E}">
        <p14:creationId xmlns:p14="http://schemas.microsoft.com/office/powerpoint/2010/main" val="138566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373C77-49DA-4E69-BF70-1E2B38113722}" type="slidenum">
              <a:rPr lang="ko-KR" altLang="en-US" smtClean="0"/>
              <a:t>93</a:t>
            </a:fld>
            <a:endParaRPr lang="ko-KR" altLang="en-US"/>
          </a:p>
        </p:txBody>
      </p:sp>
    </p:spTree>
    <p:extLst>
      <p:ext uri="{BB962C8B-B14F-4D97-AF65-F5344CB8AC3E}">
        <p14:creationId xmlns:p14="http://schemas.microsoft.com/office/powerpoint/2010/main" val="173229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76A714F2-3DEF-46BF-8603-9F920D9DE919}" type="datetime1">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2527266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D48EB3A-0FBF-4C1D-BBFE-94FD8611CCFC}" type="datetime1">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3854865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1"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1"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76876E3F-52B3-4CE0-8AB1-4CF69B26AB52}" type="datetime1">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410950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272315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1" y="1709740"/>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6EB49A97-2105-434D-9E71-26EC2916A8C8}" type="datetime1">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660527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ED8459A2-E329-4728-B0B8-844BAE8874D7}" type="datetime1">
              <a:rPr lang="ko-KR" altLang="en-US" smtClean="0"/>
              <a:t>2019-12-12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3930263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7"/>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9"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1"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C8E85EAF-15C9-4BAA-873B-199A5525CEA4}" type="datetime1">
              <a:rPr lang="ko-KR" altLang="en-US" smtClean="0"/>
              <a:t>2019-12-12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3796576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5A95F51-30B3-430D-ABD6-0BBBB9AD5E56}" type="datetime1">
              <a:rPr lang="ko-KR" altLang="en-US" smtClean="0"/>
              <a:t>2019-12-12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290156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F79C3DF-3F45-477A-A59D-319CB7B09FE9}" type="datetime1">
              <a:rPr lang="ko-KR" altLang="en-US" smtClean="0"/>
              <a:t>2019-12-12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902092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3103783-C932-450C-90D1-8872CBAF578C}" type="datetime1">
              <a:rPr lang="ko-KR" altLang="en-US" smtClean="0"/>
              <a:t>2019-12-12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250638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4609BED-9601-4821-93F9-BA6A0C7FABDF}" type="datetime1">
              <a:rPr lang="ko-KR" altLang="en-US" smtClean="0"/>
              <a:t>2019-12-12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3868578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95E177-B92A-4A14-B2A3-53451DC95E6A}" type="datetime1">
              <a:rPr lang="ko-KR" altLang="en-US" smtClean="0"/>
              <a:t>2019-12-12</a:t>
            </a:fld>
            <a:endParaRPr lang="ko-KR" altLang="en-US"/>
          </a:p>
        </p:txBody>
      </p:sp>
      <p:sp>
        <p:nvSpPr>
          <p:cNvPr id="5" name="바닥글 개체 틀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205DD-E5C4-4EE3-B0EE-276B4039E1DB}" type="slidenum">
              <a:rPr lang="ko-KR" altLang="en-US" smtClean="0"/>
              <a:t>‹#›</a:t>
            </a:fld>
            <a:endParaRPr lang="ko-KR" altLang="en-US"/>
          </a:p>
        </p:txBody>
      </p:sp>
    </p:spTree>
    <p:extLst>
      <p:ext uri="{BB962C8B-B14F-4D97-AF65-F5344CB8AC3E}">
        <p14:creationId xmlns:p14="http://schemas.microsoft.com/office/powerpoint/2010/main" val="210667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377"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6.png"/></Relationships>
</file>

<file path=ppt/slides/_rels/slide100.xml.rels><?xml version="1.0" encoding="UTF-8" standalone="yes"?>
<Relationships xmlns="http://schemas.openxmlformats.org/package/2006/relationships"><Relationship Id="rId3" Type="http://schemas.openxmlformats.org/officeDocument/2006/relationships/image" Target="../media/image171.tmp"/><Relationship Id="rId2" Type="http://schemas.openxmlformats.org/officeDocument/2006/relationships/image" Target="../media/image12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02.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03.xml.rels><?xml version="1.0" encoding="UTF-8" standalone="yes"?>
<Relationships xmlns="http://schemas.openxmlformats.org/package/2006/relationships"><Relationship Id="rId2" Type="http://schemas.openxmlformats.org/officeDocument/2006/relationships/image" Target="../media/image185.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20.png"/><Relationship Id="rId7" Type="http://schemas.openxmlformats.org/officeDocument/2006/relationships/image" Target="../media/image2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50.png"/><Relationship Id="rId5" Type="http://schemas.openxmlformats.org/officeDocument/2006/relationships/image" Target="../media/image1140.png"/><Relationship Id="rId4" Type="http://schemas.openxmlformats.org/officeDocument/2006/relationships/image" Target="../media/image225.png"/></Relationships>
</file>

<file path=ppt/slides/_rels/slide115.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3.png"/><Relationship Id="rId4" Type="http://schemas.openxmlformats.org/officeDocument/2006/relationships/image" Target="../media/image228.png"/></Relationships>
</file>

<file path=ppt/slides/_rels/slide116.xml.rels><?xml version="1.0" encoding="UTF-8" standalone="yes"?>
<Relationships xmlns="http://schemas.openxmlformats.org/package/2006/relationships"><Relationship Id="rId8" Type="http://schemas.openxmlformats.org/officeDocument/2006/relationships/image" Target="../media/image224.png"/><Relationship Id="rId7" Type="http://schemas.openxmlformats.org/officeDocument/2006/relationships/image" Target="../media/image22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25.png"/><Relationship Id="rId9" Type="http://schemas.openxmlformats.org/officeDocument/2006/relationships/image" Target="../media/image229.png"/></Relationships>
</file>

<file path=ppt/slides/_rels/slide117.xml.rels><?xml version="1.0" encoding="UTF-8" standalone="yes"?>
<Relationships xmlns="http://schemas.openxmlformats.org/package/2006/relationships"><Relationship Id="rId8" Type="http://schemas.openxmlformats.org/officeDocument/2006/relationships/image" Target="../media/image1230.png"/><Relationship Id="rId3" Type="http://schemas.openxmlformats.org/officeDocument/2006/relationships/image" Target="../media/image237.png"/><Relationship Id="rId7" Type="http://schemas.openxmlformats.org/officeDocument/2006/relationships/image" Target="../media/image1220.png"/><Relationship Id="rId12" Type="http://schemas.openxmlformats.org/officeDocument/2006/relationships/image" Target="../media/image239.png"/><Relationship Id="rId2" Type="http://schemas.openxmlformats.org/officeDocument/2006/relationships/image" Target="../media/image236.png"/><Relationship Id="rId1" Type="http://schemas.openxmlformats.org/officeDocument/2006/relationships/slideLayout" Target="../slideLayouts/slideLayout2.xml"/><Relationship Id="rId11" Type="http://schemas.openxmlformats.org/officeDocument/2006/relationships/image" Target="../media/image235.png"/><Relationship Id="rId10" Type="http://schemas.openxmlformats.org/officeDocument/2006/relationships/image" Target="../media/image2351.png"/><Relationship Id="rId4" Type="http://schemas.openxmlformats.org/officeDocument/2006/relationships/image" Target="../media/image238.png"/><Relationship Id="rId9" Type="http://schemas.openxmlformats.org/officeDocument/2006/relationships/image" Target="../media/image193.png"/></Relationships>
</file>

<file path=ppt/slides/_rels/slide118.xml.rels><?xml version="1.0" encoding="UTF-8" standalone="yes"?>
<Relationships xmlns="http://schemas.openxmlformats.org/package/2006/relationships"><Relationship Id="rId8" Type="http://schemas.openxmlformats.org/officeDocument/2006/relationships/image" Target="../media/image2310.png"/><Relationship Id="rId3" Type="http://schemas.openxmlformats.org/officeDocument/2006/relationships/image" Target="../media/image2341.png"/><Relationship Id="rId7" Type="http://schemas.openxmlformats.org/officeDocument/2006/relationships/image" Target="../media/image2290.png"/><Relationship Id="rId2" Type="http://schemas.openxmlformats.org/officeDocument/2006/relationships/image" Target="../media/image2331.png"/><Relationship Id="rId1" Type="http://schemas.openxmlformats.org/officeDocument/2006/relationships/slideLayout" Target="../slideLayouts/slideLayout2.xml"/><Relationship Id="rId6" Type="http://schemas.openxmlformats.org/officeDocument/2006/relationships/image" Target="../media/image2280.png"/><Relationship Id="rId11" Type="http://schemas.openxmlformats.org/officeDocument/2006/relationships/image" Target="../media/image242.png"/><Relationship Id="rId5" Type="http://schemas.openxmlformats.org/officeDocument/2006/relationships/image" Target="../media/image2270.png"/><Relationship Id="rId10" Type="http://schemas.openxmlformats.org/officeDocument/2006/relationships/image" Target="../media/image241.png"/><Relationship Id="rId4" Type="http://schemas.openxmlformats.org/officeDocument/2006/relationships/image" Target="../media/image2260.png"/><Relationship Id="rId9" Type="http://schemas.openxmlformats.org/officeDocument/2006/relationships/image" Target="../media/image2320.png"/></Relationships>
</file>

<file path=ppt/slides/_rels/slide119.xml.rels><?xml version="1.0" encoding="UTF-8" standalone="yes"?>
<Relationships xmlns="http://schemas.openxmlformats.org/package/2006/relationships"><Relationship Id="rId8" Type="http://schemas.openxmlformats.org/officeDocument/2006/relationships/image" Target="../media/image2330.png"/><Relationship Id="rId13" Type="http://schemas.openxmlformats.org/officeDocument/2006/relationships/image" Target="../media/image245.png"/><Relationship Id="rId18" Type="http://schemas.openxmlformats.org/officeDocument/2006/relationships/image" Target="../media/image2440.png"/><Relationship Id="rId21" Type="http://schemas.openxmlformats.org/officeDocument/2006/relationships/image" Target="../media/image244.png"/><Relationship Id="rId12" Type="http://schemas.openxmlformats.org/officeDocument/2006/relationships/image" Target="../media/image2370.png"/><Relationship Id="rId17" Type="http://schemas.openxmlformats.org/officeDocument/2006/relationships/image" Target="../media/image2430.png"/><Relationship Id="rId16" Type="http://schemas.openxmlformats.org/officeDocument/2006/relationships/image" Target="../media/image2420.png"/><Relationship Id="rId20" Type="http://schemas.openxmlformats.org/officeDocument/2006/relationships/image" Target="../media/image243.png"/><Relationship Id="rId1" Type="http://schemas.openxmlformats.org/officeDocument/2006/relationships/slideLayout" Target="../slideLayouts/slideLayout2.xml"/><Relationship Id="rId11" Type="http://schemas.openxmlformats.org/officeDocument/2006/relationships/image" Target="../media/image2360.png"/><Relationship Id="rId15" Type="http://schemas.openxmlformats.org/officeDocument/2006/relationships/image" Target="../media/image2410.png"/><Relationship Id="rId10" Type="http://schemas.openxmlformats.org/officeDocument/2006/relationships/image" Target="../media/image2350.png"/><Relationship Id="rId19" Type="http://schemas.openxmlformats.org/officeDocument/2006/relationships/image" Target="../media/image2450.png"/><Relationship Id="rId9" Type="http://schemas.openxmlformats.org/officeDocument/2006/relationships/image" Target="../media/image2340.png"/><Relationship Id="rId14" Type="http://schemas.openxmlformats.org/officeDocument/2006/relationships/image" Target="../media/image239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20.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70.png"/><Relationship Id="rId7" Type="http://schemas.openxmlformats.org/officeDocument/2006/relationships/image" Target="../media/image253.png"/><Relationship Id="rId2" Type="http://schemas.openxmlformats.org/officeDocument/2006/relationships/image" Target="../media/image2460.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49.png"/><Relationship Id="rId4" Type="http://schemas.openxmlformats.org/officeDocument/2006/relationships/image" Target="../media/image248.png"/><Relationship Id="rId9" Type="http://schemas.openxmlformats.org/officeDocument/2006/relationships/image" Target="../media/image255.png"/></Relationships>
</file>

<file path=ppt/slides/_rels/slide12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18" Type="http://schemas.openxmlformats.org/officeDocument/2006/relationships/image" Target="../media/image274.png"/><Relationship Id="rId3" Type="http://schemas.openxmlformats.org/officeDocument/2006/relationships/image" Target="../media/image257.png"/><Relationship Id="rId21" Type="http://schemas.openxmlformats.org/officeDocument/2006/relationships/image" Target="../media/image277.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73.png"/><Relationship Id="rId2" Type="http://schemas.openxmlformats.org/officeDocument/2006/relationships/notesSlide" Target="../notesSlides/notesSlide17.xml"/><Relationship Id="rId16" Type="http://schemas.openxmlformats.org/officeDocument/2006/relationships/image" Target="../media/image272.png"/><Relationship Id="rId20"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247.png"/><Relationship Id="rId5" Type="http://schemas.openxmlformats.org/officeDocument/2006/relationships/image" Target="../media/image259.png"/><Relationship Id="rId15" Type="http://schemas.openxmlformats.org/officeDocument/2006/relationships/image" Target="../media/image271.png"/><Relationship Id="rId23" Type="http://schemas.openxmlformats.org/officeDocument/2006/relationships/image" Target="../media/image279.png"/><Relationship Id="rId10" Type="http://schemas.openxmlformats.org/officeDocument/2006/relationships/image" Target="../media/image246.png"/><Relationship Id="rId19" Type="http://schemas.openxmlformats.org/officeDocument/2006/relationships/image" Target="../media/image275.png"/><Relationship Id="rId4" Type="http://schemas.openxmlformats.org/officeDocument/2006/relationships/image" Target="../media/image258.png"/><Relationship Id="rId9" Type="http://schemas.openxmlformats.org/officeDocument/2006/relationships/image" Target="../media/image264.png"/><Relationship Id="rId14" Type="http://schemas.openxmlformats.org/officeDocument/2006/relationships/image" Target="../media/image269.png"/><Relationship Id="rId22" Type="http://schemas.openxmlformats.org/officeDocument/2006/relationships/image" Target="../media/image278.png"/></Relationships>
</file>

<file path=ppt/slides/_rels/slide123.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png"/><Relationship Id="rId18" Type="http://schemas.openxmlformats.org/officeDocument/2006/relationships/image" Target="../media/image297.png"/><Relationship Id="rId26" Type="http://schemas.openxmlformats.org/officeDocument/2006/relationships/image" Target="../media/image305.png"/><Relationship Id="rId3" Type="http://schemas.openxmlformats.org/officeDocument/2006/relationships/image" Target="../media/image282.png"/><Relationship Id="rId21" Type="http://schemas.openxmlformats.org/officeDocument/2006/relationships/image" Target="../media/image300.png"/><Relationship Id="rId7" Type="http://schemas.openxmlformats.org/officeDocument/2006/relationships/image" Target="../media/image286.png"/><Relationship Id="rId12" Type="http://schemas.openxmlformats.org/officeDocument/2006/relationships/image" Target="../media/image291.png"/><Relationship Id="rId17" Type="http://schemas.openxmlformats.org/officeDocument/2006/relationships/image" Target="../media/image296.png"/><Relationship Id="rId25" Type="http://schemas.openxmlformats.org/officeDocument/2006/relationships/image" Target="../media/image304.png"/><Relationship Id="rId2" Type="http://schemas.openxmlformats.org/officeDocument/2006/relationships/notesSlide" Target="../notesSlides/notesSlide18.xml"/><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2.xml"/><Relationship Id="rId6" Type="http://schemas.openxmlformats.org/officeDocument/2006/relationships/image" Target="../media/image285.png"/><Relationship Id="rId24" Type="http://schemas.openxmlformats.org/officeDocument/2006/relationships/image" Target="../media/image303.png"/><Relationship Id="rId5" Type="http://schemas.openxmlformats.org/officeDocument/2006/relationships/image" Target="../media/image284.png"/><Relationship Id="rId15" Type="http://schemas.openxmlformats.org/officeDocument/2006/relationships/image" Target="../media/image294.png"/><Relationship Id="rId23" Type="http://schemas.openxmlformats.org/officeDocument/2006/relationships/image" Target="../media/image302.png"/><Relationship Id="rId28" Type="http://schemas.openxmlformats.org/officeDocument/2006/relationships/image" Target="../media/image266.png"/><Relationship Id="rId19" Type="http://schemas.openxmlformats.org/officeDocument/2006/relationships/image" Target="../media/image298.png"/><Relationship Id="rId4" Type="http://schemas.openxmlformats.org/officeDocument/2006/relationships/image" Target="../media/image283.png"/><Relationship Id="rId9" Type="http://schemas.openxmlformats.org/officeDocument/2006/relationships/image" Target="../media/image288.png"/><Relationship Id="rId14" Type="http://schemas.openxmlformats.org/officeDocument/2006/relationships/image" Target="../media/image293.png"/><Relationship Id="rId22" Type="http://schemas.openxmlformats.org/officeDocument/2006/relationships/image" Target="../media/image301.png"/><Relationship Id="rId27" Type="http://schemas.openxmlformats.org/officeDocument/2006/relationships/image" Target="../media/image26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image" Target="../media/image191.jpeg"/><Relationship Id="rId1" Type="http://schemas.openxmlformats.org/officeDocument/2006/relationships/slideLayout" Target="../slideLayouts/slideLayout2.xml"/><Relationship Id="rId5" Type="http://schemas.openxmlformats.org/officeDocument/2006/relationships/image" Target="../media/image1270.png"/><Relationship Id="rId4" Type="http://schemas.openxmlformats.org/officeDocument/2006/relationships/image" Target="../media/image126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image" Target="../media/image194.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960.png"/><Relationship Id="rId2" Type="http://schemas.openxmlformats.org/officeDocument/2006/relationships/image" Target="../media/image1950.png"/><Relationship Id="rId1" Type="http://schemas.openxmlformats.org/officeDocument/2006/relationships/slideLayout" Target="../slideLayouts/slideLayout2.xml"/><Relationship Id="rId4" Type="http://schemas.openxmlformats.org/officeDocument/2006/relationships/image" Target="../media/image1970.png"/></Relationships>
</file>

<file path=ppt/slides/_rels/slide135.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0.png"/><Relationship Id="rId18" Type="http://schemas.openxmlformats.org/officeDocument/2006/relationships/image" Target="../media/image37.png"/><Relationship Id="rId12" Type="http://schemas.openxmlformats.org/officeDocument/2006/relationships/image" Target="../media/image310.png"/><Relationship Id="rId17" Type="http://schemas.openxmlformats.org/officeDocument/2006/relationships/image" Target="../media/image36.png"/><Relationship Id="rId16" Type="http://schemas.openxmlformats.org/officeDocument/2006/relationships/image" Target="../media/image35.png"/><Relationship Id="rId1" Type="http://schemas.openxmlformats.org/officeDocument/2006/relationships/slideLayout" Target="../slideLayouts/slideLayout2.xml"/><Relationship Id="rId11" Type="http://schemas.openxmlformats.org/officeDocument/2006/relationships/image" Target="../media/image26.png"/><Relationship Id="rId15" Type="http://schemas.openxmlformats.org/officeDocument/2006/relationships/image" Target="../media/image251.png"/><Relationship Id="rId10" Type="http://schemas.openxmlformats.org/officeDocument/2006/relationships/image" Target="../media/image25.png"/><Relationship Id="rId19" Type="http://schemas.openxmlformats.org/officeDocument/2006/relationships/image" Target="../media/image2611.png"/><Relationship Id="rId9" Type="http://schemas.openxmlformats.org/officeDocument/2006/relationships/image" Target="../media/image24.png"/><Relationship Id="rId14" Type="http://schemas.openxmlformats.org/officeDocument/2006/relationships/image" Target="../media/image33.png"/></Relationships>
</file>

<file path=ppt/slides/_rels/slide14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1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9.png"/><Relationship Id="rId4" Type="http://schemas.openxmlformats.org/officeDocument/2006/relationships/image" Target="../media/image208.png"/></Relationships>
</file>

<file path=ppt/slides/_rels/slide14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59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670.png"/><Relationship Id="rId13" Type="http://schemas.openxmlformats.org/officeDocument/2006/relationships/image" Target="../media/image216.png"/><Relationship Id="rId3" Type="http://schemas.openxmlformats.org/officeDocument/2006/relationships/image" Target="../media/image2620.png"/><Relationship Id="rId7" Type="http://schemas.openxmlformats.org/officeDocument/2006/relationships/image" Target="../media/image2660.png"/><Relationship Id="rId12" Type="http://schemas.openxmlformats.org/officeDocument/2006/relationships/image" Target="../media/image215.png"/><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2650.png"/><Relationship Id="rId11" Type="http://schemas.openxmlformats.org/officeDocument/2006/relationships/image" Target="../media/image3161.png"/><Relationship Id="rId5" Type="http://schemas.openxmlformats.org/officeDocument/2006/relationships/image" Target="../media/image2640.png"/><Relationship Id="rId4" Type="http://schemas.openxmlformats.org/officeDocument/2006/relationships/image" Target="../media/image2630.png"/><Relationship Id="rId9" Type="http://schemas.openxmlformats.org/officeDocument/2006/relationships/image" Target="../media/image268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7.png"/><Relationship Id="rId10" Type="http://schemas.openxmlformats.org/officeDocument/2006/relationships/image" Target="../media/image325.png"/><Relationship Id="rId4" Type="http://schemas.openxmlformats.org/officeDocument/2006/relationships/image" Target="../media/image218.png"/><Relationship Id="rId9" Type="http://schemas.openxmlformats.org/officeDocument/2006/relationships/image" Target="../media/image324.png"/></Relationships>
</file>

<file path=ppt/slides/_rels/slide148.xml.rels><?xml version="1.0" encoding="UTF-8" standalone="yes"?>
<Relationships xmlns="http://schemas.openxmlformats.org/package/2006/relationships"><Relationship Id="rId8" Type="http://schemas.openxmlformats.org/officeDocument/2006/relationships/image" Target="../media/image2920.png"/><Relationship Id="rId3" Type="http://schemas.openxmlformats.org/officeDocument/2006/relationships/image" Target="../media/image2870.png"/><Relationship Id="rId7" Type="http://schemas.openxmlformats.org/officeDocument/2006/relationships/image" Target="../media/image2910.png"/><Relationship Id="rId12" Type="http://schemas.openxmlformats.org/officeDocument/2006/relationships/image" Target="../media/image2960.png"/><Relationship Id="rId2" Type="http://schemas.openxmlformats.org/officeDocument/2006/relationships/image" Target="../media/image286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2950.png"/><Relationship Id="rId5" Type="http://schemas.openxmlformats.org/officeDocument/2006/relationships/image" Target="../media/image2891.png"/><Relationship Id="rId10" Type="http://schemas.openxmlformats.org/officeDocument/2006/relationships/image" Target="../media/image2940.png"/><Relationship Id="rId4" Type="http://schemas.openxmlformats.org/officeDocument/2006/relationships/image" Target="../media/image2880.png"/><Relationship Id="rId9" Type="http://schemas.openxmlformats.org/officeDocument/2006/relationships/image" Target="../media/image2930.png"/></Relationships>
</file>

<file path=ppt/slides/_rels/slide149.xml.rels><?xml version="1.0" encoding="UTF-8" standalone="yes"?>
<Relationships xmlns="http://schemas.openxmlformats.org/package/2006/relationships"><Relationship Id="rId8" Type="http://schemas.openxmlformats.org/officeDocument/2006/relationships/image" Target="../media/image3030.png"/><Relationship Id="rId13" Type="http://schemas.openxmlformats.org/officeDocument/2006/relationships/image" Target="../media/image3080.png"/><Relationship Id="rId3" Type="http://schemas.openxmlformats.org/officeDocument/2006/relationships/image" Target="../media/image2980.png"/><Relationship Id="rId7" Type="http://schemas.openxmlformats.org/officeDocument/2006/relationships/image" Target="../media/image3020.png"/><Relationship Id="rId12" Type="http://schemas.openxmlformats.org/officeDocument/2006/relationships/image" Target="../media/image3070.png"/><Relationship Id="rId2" Type="http://schemas.openxmlformats.org/officeDocument/2006/relationships/image" Target="../media/image2970.png"/><Relationship Id="rId1" Type="http://schemas.openxmlformats.org/officeDocument/2006/relationships/slideLayout" Target="../slideLayouts/slideLayout2.xml"/><Relationship Id="rId6" Type="http://schemas.openxmlformats.org/officeDocument/2006/relationships/image" Target="../media/image3010.png"/><Relationship Id="rId11" Type="http://schemas.openxmlformats.org/officeDocument/2006/relationships/image" Target="../media/image3060.png"/><Relationship Id="rId5" Type="http://schemas.openxmlformats.org/officeDocument/2006/relationships/image" Target="../media/image3000.png"/><Relationship Id="rId15" Type="http://schemas.openxmlformats.org/officeDocument/2006/relationships/image" Target="../media/image222.png"/><Relationship Id="rId10" Type="http://schemas.openxmlformats.org/officeDocument/2006/relationships/image" Target="../media/image3050.png"/><Relationship Id="rId4" Type="http://schemas.openxmlformats.org/officeDocument/2006/relationships/image" Target="../media/image2990.png"/><Relationship Id="rId9" Type="http://schemas.openxmlformats.org/officeDocument/2006/relationships/image" Target="../media/image3040.png"/><Relationship Id="rId14" Type="http://schemas.openxmlformats.org/officeDocument/2006/relationships/image" Target="../media/image3090.png"/></Relationships>
</file>

<file path=ppt/slides/_rels/slide1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3130.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14.png"/></Relationships>
</file>

<file path=ppt/slides/_rels/slide153.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270.png"/><Relationship Id="rId7" Type="http://schemas.openxmlformats.org/officeDocument/2006/relationships/image" Target="../media/image306.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1.png"/></Relationships>
</file>

<file path=ppt/slides/_rels/slide15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3230.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5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15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27.png"/><Relationship Id="rId4" Type="http://schemas.openxmlformats.org/officeDocument/2006/relationships/image" Target="../media/image40.png"/><Relationship Id="rId9" Type="http://schemas.openxmlformats.org/officeDocument/2006/relationships/image" Target="../media/image260.png"/></Relationships>
</file>

<file path=ppt/slides/_rels/slide16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16.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7.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20.png"/><Relationship Id="rId7" Type="http://schemas.openxmlformats.org/officeDocument/2006/relationships/image" Target="../media/image28.png"/><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10.png"/></Relationships>
</file>

<file path=ppt/slides/_rels/slide170.xml.rels><?xml version="1.0" encoding="UTF-8" standalone="yes"?>
<Relationships xmlns="http://schemas.openxmlformats.org/package/2006/relationships"><Relationship Id="rId2" Type="http://schemas.openxmlformats.org/officeDocument/2006/relationships/image" Target="../media/image32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50.png"/><Relationship Id="rId10" Type="http://schemas.openxmlformats.org/officeDocument/2006/relationships/image" Target="../media/image23.png"/><Relationship Id="rId4" Type="http://schemas.openxmlformats.org/officeDocument/2006/relationships/image" Target="../media/image440.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2.png"/><Relationship Id="rId1" Type="http://schemas.openxmlformats.org/officeDocument/2006/relationships/slideLayout" Target="../slideLayouts/slideLayout2.xml"/><Relationship Id="rId11" Type="http://schemas.openxmlformats.org/officeDocument/2006/relationships/image" Target="../media/image51.png"/><Relationship Id="rId10" Type="http://schemas.openxmlformats.org/officeDocument/2006/relationships/image" Target="../media/image23.png"/><Relationship Id="rId4" Type="http://schemas.openxmlformats.org/officeDocument/2006/relationships/image" Target="../media/image50.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34.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38.png"/><Relationship Id="rId2" Type="http://schemas.openxmlformats.org/officeDocument/2006/relationships/image" Target="../media/image34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32.png"/><Relationship Id="rId4" Type="http://schemas.openxmlformats.org/officeDocument/2006/relationships/image" Target="../media/image66.pn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47.png"/><Relationship Id="rId7" Type="http://schemas.openxmlformats.org/officeDocument/2006/relationships/image" Target="../media/image7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2.png"/><Relationship Id="rId10" Type="http://schemas.openxmlformats.org/officeDocument/2006/relationships/image" Target="../media/image74.png"/><Relationship Id="rId4" Type="http://schemas.openxmlformats.org/officeDocument/2006/relationships/image" Target="../media/image56.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341.png"/><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27.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90.png"/><Relationship Id="rId4" Type="http://schemas.openxmlformats.org/officeDocument/2006/relationships/image" Target="../media/image780.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pdf/1502.01852.pdf" TargetMode="External"/><Relationship Id="rId2" Type="http://schemas.openxmlformats.org/officeDocument/2006/relationships/hyperlink" Target="https://arxiv.org/pdf/1511.06856.pdf" TargetMode="External"/><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00.png"/><Relationship Id="rId1" Type="http://schemas.openxmlformats.org/officeDocument/2006/relationships/slideLayout" Target="../slideLayouts/slideLayout2.xml"/><Relationship Id="rId5" Type="http://schemas.openxmlformats.org/officeDocument/2006/relationships/image" Target="../media/image1020.png"/><Relationship Id="rId4" Type="http://schemas.openxmlformats.org/officeDocument/2006/relationships/image" Target="../media/image10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0.png"/><Relationship Id="rId5" Type="http://schemas.openxmlformats.org/officeDocument/2006/relationships/image" Target="../media/image1010.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40.png"/><Relationship Id="rId1" Type="http://schemas.openxmlformats.org/officeDocument/2006/relationships/slideLayout" Target="../slideLayouts/slideLayout2.xml"/><Relationship Id="rId4" Type="http://schemas.openxmlformats.org/officeDocument/2006/relationships/image" Target="../media/image1050.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21.png"/><Relationship Id="rId7" Type="http://schemas.openxmlformats.org/officeDocument/2006/relationships/image" Target="../media/image107.png"/><Relationship Id="rId2" Type="http://schemas.openxmlformats.org/officeDocument/2006/relationships/image" Target="../media/image101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1.png"/><Relationship Id="rId5" Type="http://schemas.openxmlformats.org/officeDocument/2006/relationships/image" Target="../media/image104.png"/><Relationship Id="rId10" Type="http://schemas.openxmlformats.org/officeDocument/2006/relationships/image" Target="../media/image110.png"/><Relationship Id="rId4" Type="http://schemas.openxmlformats.org/officeDocument/2006/relationships/image" Target="../media/image103.png"/><Relationship Id="rId9" Type="http://schemas.openxmlformats.org/officeDocument/2006/relationships/image" Target="../media/image109.png"/></Relationships>
</file>

<file path=ppt/slides/_rels/slide52.xml.rels><?xml version="1.0" encoding="UTF-8" standalone="yes"?>
<Relationships xmlns="http://schemas.openxmlformats.org/package/2006/relationships"><Relationship Id="rId8" Type="http://schemas.openxmlformats.org/officeDocument/2006/relationships/image" Target="../media/image1122.png"/><Relationship Id="rId3" Type="http://schemas.openxmlformats.org/officeDocument/2006/relationships/image" Target="../media/image1001.png"/><Relationship Id="rId7" Type="http://schemas.openxmlformats.org/officeDocument/2006/relationships/image" Target="../media/image107.png"/><Relationship Id="rId2" Type="http://schemas.openxmlformats.org/officeDocument/2006/relationships/image" Target="../media/image101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32.png"/><Relationship Id="rId4" Type="http://schemas.openxmlformats.org/officeDocument/2006/relationships/image" Target="../media/image112.png"/><Relationship Id="rId9" Type="http://schemas.openxmlformats.org/officeDocument/2006/relationships/image" Target="../media/image109.png"/></Relationships>
</file>

<file path=ppt/slides/_rels/slide53.xml.rels><?xml version="1.0" encoding="UTF-8" standalone="yes"?>
<Relationships xmlns="http://schemas.openxmlformats.org/package/2006/relationships"><Relationship Id="rId8" Type="http://schemas.openxmlformats.org/officeDocument/2006/relationships/image" Target="../media/image1152.png"/><Relationship Id="rId3" Type="http://schemas.openxmlformats.org/officeDocument/2006/relationships/image" Target="../media/image115.png"/><Relationship Id="rId7" Type="http://schemas.openxmlformats.org/officeDocument/2006/relationships/image" Target="../media/image107.png"/><Relationship Id="rId2" Type="http://schemas.openxmlformats.org/officeDocument/2006/relationships/image" Target="../media/image101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72.png"/><Relationship Id="rId5" Type="http://schemas.openxmlformats.org/officeDocument/2006/relationships/image" Target="../media/image117.png"/><Relationship Id="rId10" Type="http://schemas.openxmlformats.org/officeDocument/2006/relationships/image" Target="../media/image1162.png"/><Relationship Id="rId4" Type="http://schemas.openxmlformats.org/officeDocument/2006/relationships/image" Target="../media/image116.png"/><Relationship Id="rId9" Type="http://schemas.openxmlformats.org/officeDocument/2006/relationships/image" Target="../media/image109.png"/></Relationships>
</file>

<file path=ppt/slides/_rels/slide54.xml.rels><?xml version="1.0" encoding="UTF-8" standalone="yes"?>
<Relationships xmlns="http://schemas.openxmlformats.org/package/2006/relationships"><Relationship Id="rId8" Type="http://schemas.openxmlformats.org/officeDocument/2006/relationships/image" Target="../media/image1182.png"/><Relationship Id="rId13" Type="http://schemas.openxmlformats.org/officeDocument/2006/relationships/image" Target="../media/image123.png"/><Relationship Id="rId3" Type="http://schemas.openxmlformats.org/officeDocument/2006/relationships/image" Target="../media/image1021.png"/><Relationship Id="rId7" Type="http://schemas.openxmlformats.org/officeDocument/2006/relationships/image" Target="../media/image107.png"/><Relationship Id="rId12"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1.png"/><Relationship Id="rId5" Type="http://schemas.openxmlformats.org/officeDocument/2006/relationships/image" Target="../media/image104.png"/><Relationship Id="rId10" Type="http://schemas.openxmlformats.org/officeDocument/2006/relationships/image" Target="../media/image120.png"/><Relationship Id="rId4" Type="http://schemas.openxmlformats.org/officeDocument/2006/relationships/image" Target="../media/image103.png"/><Relationship Id="rId9" Type="http://schemas.openxmlformats.org/officeDocument/2006/relationships/image" Target="../media/image1191.png"/></Relationships>
</file>

<file path=ppt/slides/_rels/slide5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510.png"/><Relationship Id="rId12" Type="http://schemas.openxmlformats.org/officeDocument/2006/relationships/image" Target="../media/image610.png"/><Relationship Id="rId1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12.png"/><Relationship Id="rId11" Type="http://schemas.openxmlformats.org/officeDocument/2006/relationships/image" Target="../media/image10.png"/><Relationship Id="rId5" Type="http://schemas.openxmlformats.org/officeDocument/2006/relationships/image" Target="../media/image311.png"/><Relationship Id="rId15" Type="http://schemas.openxmlformats.org/officeDocument/2006/relationships/image" Target="../media/image9.png"/><Relationship Id="rId4" Type="http://schemas.openxmlformats.org/officeDocument/2006/relationships/image" Target="../media/image210.png"/><Relationship Id="rId1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131.png"/><Relationship Id="rId13" Type="http://schemas.openxmlformats.org/officeDocument/2006/relationships/image" Target="../media/image1181.png"/><Relationship Id="rId3" Type="http://schemas.openxmlformats.org/officeDocument/2006/relationships/image" Target="../media/image1272.png"/><Relationship Id="rId7" Type="http://schemas.openxmlformats.org/officeDocument/2006/relationships/image" Target="../media/image1121.png"/><Relationship Id="rId12" Type="http://schemas.openxmlformats.org/officeDocument/2006/relationships/image" Target="../media/image1171.png"/><Relationship Id="rId2" Type="http://schemas.openxmlformats.org/officeDocument/2006/relationships/image" Target="../media/image1091.png"/><Relationship Id="rId1" Type="http://schemas.openxmlformats.org/officeDocument/2006/relationships/slideLayout" Target="../slideLayouts/slideLayout2.xml"/><Relationship Id="rId6" Type="http://schemas.openxmlformats.org/officeDocument/2006/relationships/image" Target="../media/image1110.png"/><Relationship Id="rId11" Type="http://schemas.openxmlformats.org/officeDocument/2006/relationships/image" Target="../media/image1161.png"/><Relationship Id="rId5" Type="http://schemas.openxmlformats.org/officeDocument/2006/relationships/image" Target="../media/image1111.png"/><Relationship Id="rId10" Type="http://schemas.openxmlformats.org/officeDocument/2006/relationships/image" Target="../media/image1151.png"/><Relationship Id="rId4" Type="http://schemas.openxmlformats.org/officeDocument/2006/relationships/image" Target="../media/image1090.png"/><Relationship Id="rId9" Type="http://schemas.openxmlformats.org/officeDocument/2006/relationships/image" Target="../media/image1141.png"/><Relationship Id="rId14" Type="http://schemas.openxmlformats.org/officeDocument/2006/relationships/image" Target="../media/image1282.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161.png"/><Relationship Id="rId13" Type="http://schemas.openxmlformats.org/officeDocument/2006/relationships/image" Target="../media/image139.png"/><Relationship Id="rId3" Type="http://schemas.openxmlformats.org/officeDocument/2006/relationships/image" Target="../media/image1211.png"/><Relationship Id="rId7" Type="http://schemas.openxmlformats.org/officeDocument/2006/relationships/image" Target="../media/image1251.png"/><Relationship Id="rId12" Type="http://schemas.openxmlformats.org/officeDocument/2006/relationships/image" Target="../media/image1281.png"/><Relationship Id="rId2" Type="http://schemas.openxmlformats.org/officeDocument/2006/relationships/image" Target="../media/image1200.png"/><Relationship Id="rId1" Type="http://schemas.openxmlformats.org/officeDocument/2006/relationships/slideLayout" Target="../slideLayouts/slideLayout2.xml"/><Relationship Id="rId6" Type="http://schemas.openxmlformats.org/officeDocument/2006/relationships/image" Target="../media/image1240.png"/><Relationship Id="rId11" Type="http://schemas.openxmlformats.org/officeDocument/2006/relationships/image" Target="../media/image1261.png"/><Relationship Id="rId5" Type="http://schemas.openxmlformats.org/officeDocument/2006/relationships/image" Target="../media/image1231.png"/><Relationship Id="rId10" Type="http://schemas.openxmlformats.org/officeDocument/2006/relationships/image" Target="../media/image1181.png"/><Relationship Id="rId4" Type="http://schemas.openxmlformats.org/officeDocument/2006/relationships/image" Target="../media/image1221.png"/><Relationship Id="rId9" Type="http://schemas.openxmlformats.org/officeDocument/2006/relationships/image" Target="../media/image1271.png"/></Relationships>
</file>

<file path=ppt/slides/_rels/slide81.xml.rels><?xml version="1.0" encoding="UTF-8" standalone="yes"?>
<Relationships xmlns="http://schemas.openxmlformats.org/package/2006/relationships"><Relationship Id="rId8" Type="http://schemas.openxmlformats.org/officeDocument/2006/relationships/image" Target="../media/image1161.png"/><Relationship Id="rId3" Type="http://schemas.openxmlformats.org/officeDocument/2006/relationships/image" Target="../media/image1311.png"/><Relationship Id="rId7" Type="http://schemas.openxmlformats.org/officeDocument/2006/relationships/image" Target="../media/image1350.png"/><Relationship Id="rId12" Type="http://schemas.openxmlformats.org/officeDocument/2006/relationships/image" Target="../media/image1370.png"/><Relationship Id="rId2" Type="http://schemas.openxmlformats.org/officeDocument/2006/relationships/image" Target="../media/image130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image" Target="../media/image1360.png"/><Relationship Id="rId5" Type="http://schemas.openxmlformats.org/officeDocument/2006/relationships/image" Target="../media/image1331.png"/><Relationship Id="rId10" Type="http://schemas.openxmlformats.org/officeDocument/2006/relationships/image" Target="../media/image1181.png"/><Relationship Id="rId4" Type="http://schemas.openxmlformats.org/officeDocument/2006/relationships/image" Target="../media/image1321.png"/><Relationship Id="rId9" Type="http://schemas.openxmlformats.org/officeDocument/2006/relationships/image" Target="../media/image1271.png"/></Relationships>
</file>

<file path=ppt/slides/_rels/slide82.xml.rels><?xml version="1.0" encoding="UTF-8" standalone="yes"?>
<Relationships xmlns="http://schemas.openxmlformats.org/package/2006/relationships"><Relationship Id="rId8" Type="http://schemas.openxmlformats.org/officeDocument/2006/relationships/image" Target="../media/image1161.png"/><Relationship Id="rId3" Type="http://schemas.openxmlformats.org/officeDocument/2006/relationships/image" Target="../media/image1311.png"/><Relationship Id="rId7" Type="http://schemas.openxmlformats.org/officeDocument/2006/relationships/image" Target="../media/image1350.png"/><Relationship Id="rId12" Type="http://schemas.openxmlformats.org/officeDocument/2006/relationships/image" Target="../media/image141.png"/><Relationship Id="rId2" Type="http://schemas.openxmlformats.org/officeDocument/2006/relationships/image" Target="../media/image1301.png"/><Relationship Id="rId1" Type="http://schemas.openxmlformats.org/officeDocument/2006/relationships/slideLayout" Target="../slideLayouts/slideLayout2.xml"/><Relationship Id="rId6" Type="http://schemas.openxmlformats.org/officeDocument/2006/relationships/image" Target="../media/image1390.png"/><Relationship Id="rId11" Type="http://schemas.openxmlformats.org/officeDocument/2006/relationships/image" Target="../media/image1052.png"/><Relationship Id="rId5" Type="http://schemas.openxmlformats.org/officeDocument/2006/relationships/image" Target="../media/image1380.png"/><Relationship Id="rId10" Type="http://schemas.openxmlformats.org/officeDocument/2006/relationships/image" Target="../media/image1181.png"/><Relationship Id="rId4" Type="http://schemas.openxmlformats.org/officeDocument/2006/relationships/image" Target="../media/image1321.png"/><Relationship Id="rId9" Type="http://schemas.openxmlformats.org/officeDocument/2006/relationships/image" Target="../media/image1271.png"/></Relationships>
</file>

<file path=ppt/slides/_rels/slide83.xml.rels><?xml version="1.0" encoding="UTF-8" standalone="yes"?>
<Relationships xmlns="http://schemas.openxmlformats.org/package/2006/relationships"><Relationship Id="rId8" Type="http://schemas.openxmlformats.org/officeDocument/2006/relationships/image" Target="../media/image1161.png"/><Relationship Id="rId3" Type="http://schemas.openxmlformats.org/officeDocument/2006/relationships/image" Target="../media/image1311.png"/><Relationship Id="rId7" Type="http://schemas.openxmlformats.org/officeDocument/2006/relationships/image" Target="../media/image1350.png"/><Relationship Id="rId12" Type="http://schemas.openxmlformats.org/officeDocument/2006/relationships/image" Target="../media/image144.png"/><Relationship Id="rId2" Type="http://schemas.openxmlformats.org/officeDocument/2006/relationships/image" Target="../media/image1301.png"/><Relationship Id="rId1" Type="http://schemas.openxmlformats.org/officeDocument/2006/relationships/slideLayout" Target="../slideLayouts/slideLayout2.xml"/><Relationship Id="rId6" Type="http://schemas.openxmlformats.org/officeDocument/2006/relationships/image" Target="../media/image1390.png"/><Relationship Id="rId11"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181.png"/><Relationship Id="rId4" Type="http://schemas.openxmlformats.org/officeDocument/2006/relationships/image" Target="../media/image1321.png"/><Relationship Id="rId9" Type="http://schemas.openxmlformats.org/officeDocument/2006/relationships/image" Target="../media/image1271.png"/></Relationships>
</file>

<file path=ppt/slides/_rels/slide84.xml.rels><?xml version="1.0" encoding="UTF-8" standalone="yes"?>
<Relationships xmlns="http://schemas.openxmlformats.org/package/2006/relationships"><Relationship Id="rId8" Type="http://schemas.openxmlformats.org/officeDocument/2006/relationships/image" Target="../media/image1161.png"/><Relationship Id="rId13" Type="http://schemas.openxmlformats.org/officeDocument/2006/relationships/image" Target="../media/image146.png"/><Relationship Id="rId3" Type="http://schemas.openxmlformats.org/officeDocument/2006/relationships/image" Target="../media/image1311.png"/><Relationship Id="rId7" Type="http://schemas.openxmlformats.org/officeDocument/2006/relationships/image" Target="../media/image1350.png"/><Relationship Id="rId12" Type="http://schemas.openxmlformats.org/officeDocument/2006/relationships/image" Target="../media/image152.png"/><Relationship Id="rId17" Type="http://schemas.openxmlformats.org/officeDocument/2006/relationships/image" Target="../media/image1292.png"/><Relationship Id="rId2" Type="http://schemas.openxmlformats.org/officeDocument/2006/relationships/image" Target="../media/image140.png"/><Relationship Id="rId16"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1.png"/><Relationship Id="rId5" Type="http://schemas.openxmlformats.org/officeDocument/2006/relationships/image" Target="../media/image147.png"/><Relationship Id="rId15" Type="http://schemas.openxmlformats.org/officeDocument/2006/relationships/image" Target="../media/image153.png"/><Relationship Id="rId10" Type="http://schemas.openxmlformats.org/officeDocument/2006/relationships/image" Target="../media/image1181.png"/><Relationship Id="rId4" Type="http://schemas.openxmlformats.org/officeDocument/2006/relationships/image" Target="../media/image145.png"/><Relationship Id="rId9" Type="http://schemas.openxmlformats.org/officeDocument/2006/relationships/image" Target="../media/image149.png"/><Relationship Id="rId14" Type="http://schemas.openxmlformats.org/officeDocument/2006/relationships/image" Target="../media/image154.png"/></Relationships>
</file>

<file path=ppt/slides/_rels/slide85.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9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80.png"/></Relationships>
</file>

<file path=ppt/slides/_rels/slide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80.png"/><Relationship Id="rId4" Type="http://schemas.openxmlformats.org/officeDocument/2006/relationships/image" Target="../media/image159.png"/></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9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4.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3.png"/><Relationship Id="rId4" Type="http://schemas.openxmlformats.org/officeDocument/2006/relationships/image" Target="../media/image164.png"/></Relationships>
</file>

<file path=ppt/slides/_rels/slide9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97.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r>
              <a:rPr lang="en-US" altLang="ko-KR" dirty="0"/>
              <a:t>Deep Learning</a:t>
            </a:r>
            <a:br>
              <a:rPr lang="en-US" altLang="ko-KR" dirty="0"/>
            </a:br>
            <a:endParaRPr lang="ko-KR" altLang="en-US" dirty="0"/>
          </a:p>
        </p:txBody>
      </p:sp>
      <p:sp>
        <p:nvSpPr>
          <p:cNvPr id="4" name="TextBox 3"/>
          <p:cNvSpPr txBox="1"/>
          <p:nvPr/>
        </p:nvSpPr>
        <p:spPr>
          <a:xfrm>
            <a:off x="4822258" y="5073133"/>
            <a:ext cx="5370897" cy="369332"/>
          </a:xfrm>
          <a:prstGeom prst="rect">
            <a:avLst/>
          </a:prstGeom>
          <a:noFill/>
        </p:spPr>
        <p:txBody>
          <a:bodyPr wrap="square" rtlCol="0">
            <a:spAutoFit/>
          </a:bodyPr>
          <a:lstStyle/>
          <a:p>
            <a:r>
              <a:rPr lang="en-US" altLang="ko-KR" dirty="0"/>
              <a:t>From http://neuralnetworksanddeeplearning.com</a:t>
            </a:r>
            <a:endParaRPr lang="ko-KR" altLang="en-US" dirty="0"/>
          </a:p>
        </p:txBody>
      </p:sp>
      <p:sp>
        <p:nvSpPr>
          <p:cNvPr id="3" name="날짜 개체 틀 2"/>
          <p:cNvSpPr>
            <a:spLocks noGrp="1"/>
          </p:cNvSpPr>
          <p:nvPr>
            <p:ph type="dt" sz="half" idx="10"/>
          </p:nvPr>
        </p:nvSpPr>
        <p:spPr/>
        <p:txBody>
          <a:bodyPr/>
          <a:lstStyle/>
          <a:p>
            <a:fld id="{B0165BA5-A5F0-42D3-B4A4-B52FF188A83B}"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a:t>
            </a:fld>
            <a:endParaRPr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4464" y="3509963"/>
            <a:ext cx="3230880" cy="637271"/>
          </a:xfrm>
          <a:prstGeom prst="rect">
            <a:avLst/>
          </a:prstGeom>
        </p:spPr>
      </p:pic>
    </p:spTree>
    <p:extLst>
      <p:ext uri="{BB962C8B-B14F-4D97-AF65-F5344CB8AC3E}">
        <p14:creationId xmlns:p14="http://schemas.microsoft.com/office/powerpoint/2010/main" val="2628962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Stochastic Gradient Descent</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07999" y="1757307"/>
                <a:ext cx="10515600" cy="4351339"/>
              </a:xfrm>
            </p:spPr>
            <p:txBody>
              <a:bodyPr/>
              <a:lstStyle/>
              <a:p>
                <a14:m>
                  <m:oMath xmlns:m="http://schemas.openxmlformats.org/officeDocument/2006/math">
                    <m:r>
                      <a:rPr lang="en-US" altLang="ko-KR" b="0" i="1" smtClean="0">
                        <a:latin typeface="Cambria Math" panose="02040503050406030204" pitchFamily="18" charset="0"/>
                      </a:rPr>
                      <m:t>𝑚</m:t>
                    </m:r>
                  </m:oMath>
                </a14:m>
                <a:r>
                  <a:rPr lang="ko-KR" altLang="en-US" dirty="0"/>
                  <a:t>개의 </a:t>
                </a:r>
                <a14:m>
                  <m:oMath xmlns:m="http://schemas.openxmlformats.org/officeDocument/2006/math">
                    <m:r>
                      <a:rPr lang="en-US" altLang="ko-KR" b="0" i="1" dirty="0" smtClean="0">
                        <a:latin typeface="Cambria Math" panose="02040503050406030204" pitchFamily="18" charset="0"/>
                      </a:rPr>
                      <m:t>𝑥</m:t>
                    </m:r>
                    <m:r>
                      <a:rPr lang="ko-KR" altLang="en-US" i="1" dirty="0">
                        <a:latin typeface="Cambria Math" panose="02040503050406030204" pitchFamily="18" charset="0"/>
                      </a:rPr>
                      <m:t>를</m:t>
                    </m:r>
                  </m:oMath>
                </a14:m>
                <a:r>
                  <a:rPr lang="ko-KR" altLang="en-US" dirty="0"/>
                  <a:t> </a:t>
                </a:r>
                <a14:m>
                  <m:oMath xmlns:m="http://schemas.openxmlformats.org/officeDocument/2006/math">
                    <m:r>
                      <a:rPr lang="en-US" altLang="ko-KR" b="0" i="1" dirty="0" smtClean="0">
                        <a:latin typeface="Cambria Math" panose="02040503050406030204" pitchFamily="18" charset="0"/>
                      </a:rPr>
                      <m:t>𝑇</m:t>
                    </m:r>
                  </m:oMath>
                </a14:m>
                <a:r>
                  <a:rPr lang="ko-KR" altLang="en-US" dirty="0"/>
                  <a:t>로 부터 </a:t>
                </a:r>
                <a:r>
                  <a:rPr lang="en-US" altLang="ko-KR" dirty="0"/>
                  <a:t>sampling</a:t>
                </a:r>
              </a:p>
              <a:p>
                <a:pPr lvl="1"/>
                <a14:m>
                  <m:oMath xmlns:m="http://schemas.openxmlformats.org/officeDocument/2006/math">
                    <m:r>
                      <a:rPr lang="en-US" altLang="ko-KR" i="1" dirty="0">
                        <a:latin typeface="Cambria Math" panose="02040503050406030204" pitchFamily="18" charset="0"/>
                      </a:rPr>
                      <m:t>𝑇</m:t>
                    </m:r>
                    <m:r>
                      <a:rPr lang="en-US" altLang="ko-KR" i="1" dirty="0">
                        <a:latin typeface="Cambria Math" panose="02040503050406030204" pitchFamily="18" charset="0"/>
                      </a:rPr>
                      <m:t> </m:t>
                    </m:r>
                  </m:oMath>
                </a14:m>
                <a:r>
                  <a:rPr lang="en-US" altLang="ko-KR" dirty="0"/>
                  <a:t>: </a:t>
                </a:r>
                <a:r>
                  <a:rPr lang="ko-KR" altLang="en-US" dirty="0"/>
                  <a:t>모든 </a:t>
                </a:r>
                <a:r>
                  <a:rPr lang="en-US" altLang="ko-KR" dirty="0"/>
                  <a:t>training image set</a:t>
                </a:r>
              </a:p>
              <a:p>
                <a14:m>
                  <m:oMath xmlns:m="http://schemas.openxmlformats.org/officeDocument/2006/math">
                    <m:r>
                      <a:rPr lang="ko-KR" altLang="en-US" i="1" smtClean="0">
                        <a:latin typeface="Cambria Math" panose="02040503050406030204" pitchFamily="18" charset="0"/>
                      </a:rPr>
                      <m:t>𝛻</m:t>
                    </m:r>
                    <m:r>
                      <a:rPr lang="en-US" altLang="ko-KR" b="0" i="1" smtClean="0">
                        <a:latin typeface="Cambria Math" panose="02040503050406030204" pitchFamily="18" charset="0"/>
                      </a:rPr>
                      <m:t>𝐶</m:t>
                    </m:r>
                    <m:r>
                      <a:rPr lang="en-US" altLang="ko-KR" b="0" i="1" smtClean="0">
                        <a:latin typeface="Cambria Math" panose="02040503050406030204" pitchFamily="18" charset="0"/>
                        <a:ea typeface="Cambria Math" panose="02040503050406030204" pitchFamily="18" charset="0"/>
                      </a:rPr>
                      <m:t>≈</m:t>
                    </m:r>
                    <m:f>
                      <m:fPr>
                        <m:ctrlPr>
                          <a:rPr lang="en-US" altLang="ko-KR" b="0" i="1" smtClean="0">
                            <a:latin typeface="Cambria Math" panose="02040503050406030204" pitchFamily="18" charset="0"/>
                            <a:ea typeface="Cambria Math" panose="02040503050406030204" pitchFamily="18" charset="0"/>
                          </a:rPr>
                        </m:ctrlPr>
                      </m:fPr>
                      <m:num>
                        <m:r>
                          <a:rPr lang="en-US" altLang="ko-KR" b="0" i="1" smtClean="0">
                            <a:latin typeface="Cambria Math" panose="02040503050406030204" pitchFamily="18" charset="0"/>
                            <a:ea typeface="Cambria Math" panose="02040503050406030204" pitchFamily="18" charset="0"/>
                          </a:rPr>
                          <m:t>1</m:t>
                        </m:r>
                      </m:num>
                      <m:den>
                        <m:r>
                          <a:rPr lang="en-US" altLang="ko-KR" b="0" i="1" smtClean="0">
                            <a:latin typeface="Cambria Math" panose="02040503050406030204" pitchFamily="18" charset="0"/>
                            <a:ea typeface="Cambria Math" panose="02040503050406030204" pitchFamily="18" charset="0"/>
                          </a:rPr>
                          <m:t>𝑚</m:t>
                        </m:r>
                      </m:den>
                    </m:f>
                    <m:nary>
                      <m:naryPr>
                        <m:chr m:val="∑"/>
                        <m:ctrlPr>
                          <a:rPr lang="en-US" altLang="ko-KR" b="0" i="1" smtClean="0">
                            <a:latin typeface="Cambria Math" panose="02040503050406030204" pitchFamily="18" charset="0"/>
                            <a:ea typeface="Cambria Math" panose="02040503050406030204" pitchFamily="18" charset="0"/>
                          </a:rPr>
                        </m:ctrlPr>
                      </m:naryPr>
                      <m:sub>
                        <m:r>
                          <m:rPr>
                            <m:brk m:alnAt="23"/>
                          </m:rPr>
                          <a:rPr lang="en-US" altLang="ko-KR" b="0" i="1" smtClean="0">
                            <a:latin typeface="Cambria Math" panose="02040503050406030204" pitchFamily="18" charset="0"/>
                            <a:ea typeface="Cambria Math" panose="02040503050406030204" pitchFamily="18" charset="0"/>
                          </a:rPr>
                          <m:t>𝑗</m:t>
                        </m:r>
                        <m:r>
                          <a:rPr lang="en-US" altLang="ko-KR" b="0" i="1" smtClean="0">
                            <a:latin typeface="Cambria Math" panose="02040503050406030204" pitchFamily="18" charset="0"/>
                            <a:ea typeface="Cambria Math" panose="02040503050406030204" pitchFamily="18" charset="0"/>
                          </a:rPr>
                          <m:t>=1</m:t>
                        </m:r>
                      </m:sub>
                      <m:sup>
                        <m:r>
                          <a:rPr lang="en-US" altLang="ko-KR" b="0" i="1" smtClean="0">
                            <a:latin typeface="Cambria Math" panose="02040503050406030204" pitchFamily="18" charset="0"/>
                            <a:ea typeface="Cambria Math" panose="02040503050406030204" pitchFamily="18" charset="0"/>
                          </a:rPr>
                          <m:t>𝑚</m:t>
                        </m:r>
                      </m:sup>
                      <m:e>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𝐶</m:t>
                            </m:r>
                          </m:e>
                          <m:sub>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𝑥</m:t>
                                </m:r>
                              </m:e>
                              <m:sub>
                                <m:r>
                                  <a:rPr lang="en-US" altLang="ko-KR" b="0" i="1" smtClean="0">
                                    <a:latin typeface="Cambria Math" panose="02040503050406030204" pitchFamily="18" charset="0"/>
                                    <a:ea typeface="Cambria Math" panose="02040503050406030204" pitchFamily="18" charset="0"/>
                                  </a:rPr>
                                  <m:t>𝑗</m:t>
                                </m:r>
                              </m:sub>
                            </m:sSub>
                          </m:sub>
                        </m:sSub>
                      </m:e>
                    </m:nary>
                  </m:oMath>
                </a14:m>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07999" y="1757307"/>
                <a:ext cx="10515600" cy="4351339"/>
              </a:xfrm>
              <a:blipFill rotWithShape="0">
                <a:blip r:embed="rId3"/>
                <a:stretch>
                  <a:fillRect t="-2381"/>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235012C6-F61C-4598-AFB1-1090995485C4}" type="datetime1">
              <a:rPr lang="ko-KR" altLang="en-US" smtClean="0"/>
              <a:t>2019-12-12</a:t>
            </a:fld>
            <a:endParaRPr lang="ko-KR" altLang="en-US"/>
          </a:p>
        </p:txBody>
      </p:sp>
      <p:sp>
        <p:nvSpPr>
          <p:cNvPr id="8" name="슬라이드 번호 개체 틀 7"/>
          <p:cNvSpPr>
            <a:spLocks noGrp="1"/>
          </p:cNvSpPr>
          <p:nvPr>
            <p:ph type="sldNum" sz="quarter" idx="12"/>
          </p:nvPr>
        </p:nvSpPr>
        <p:spPr/>
        <p:txBody>
          <a:bodyPr/>
          <a:lstStyle/>
          <a:p>
            <a:fld id="{FCC205DD-E5C4-4EE3-B0EE-276B4039E1DB}" type="slidenum">
              <a:rPr lang="ko-KR" altLang="en-US" smtClean="0"/>
              <a:t>10</a:t>
            </a:fld>
            <a:endParaRPr lang="ko-KR" altLang="en-US"/>
          </a:p>
        </p:txBody>
      </p:sp>
      <p:grpSp>
        <p:nvGrpSpPr>
          <p:cNvPr id="15" name="그룹 14"/>
          <p:cNvGrpSpPr/>
          <p:nvPr/>
        </p:nvGrpSpPr>
        <p:grpSpPr>
          <a:xfrm>
            <a:off x="754890" y="3491093"/>
            <a:ext cx="5072578" cy="2486449"/>
            <a:chOff x="567892" y="2974206"/>
            <a:chExt cx="5072577" cy="2486449"/>
          </a:xfrm>
        </p:grpSpPr>
        <p:sp>
          <p:nvSpPr>
            <p:cNvPr id="5" name="TextBox 4"/>
            <p:cNvSpPr txBox="1"/>
            <p:nvPr/>
          </p:nvSpPr>
          <p:spPr>
            <a:xfrm>
              <a:off x="5640404" y="2974206"/>
              <a:ext cx="65" cy="276999"/>
            </a:xfrm>
            <a:prstGeom prst="rect">
              <a:avLst/>
            </a:prstGeom>
            <a:noFill/>
          </p:spPr>
          <p:txBody>
            <a:bodyPr wrap="none" lIns="0" tIns="0" rIns="0" bIns="0" rtlCol="0">
              <a:spAutoFit/>
            </a:bodyPr>
            <a:lstStyle/>
            <a:p>
              <a:endParaRPr lang="ko-KR" altLang="en-US" dirty="0"/>
            </a:p>
          </p:txBody>
        </p:sp>
        <mc:AlternateContent xmlns:mc="http://schemas.openxmlformats.org/markup-compatibility/2006" xmlns:a14="http://schemas.microsoft.com/office/drawing/2010/main">
          <mc:Choice Requires="a14">
            <p:sp>
              <p:nvSpPr>
                <p:cNvPr id="6" name="TextBox 5"/>
                <p:cNvSpPr txBox="1"/>
                <p:nvPr/>
              </p:nvSpPr>
              <p:spPr>
                <a:xfrm>
                  <a:off x="567892" y="3112705"/>
                  <a:ext cx="4186989" cy="2347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𝑘</m:t>
                            </m:r>
                          </m:sub>
                        </m:sSub>
                        <m:r>
                          <a:rPr lang="en-US" altLang="ko-KR"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𝑤</m:t>
                            </m:r>
                          </m:e>
                          <m:sub>
                            <m:r>
                              <a:rPr lang="en-US" altLang="ko-KR" sz="2000" i="1">
                                <a:latin typeface="Cambria Math" panose="02040503050406030204" pitchFamily="18" charset="0"/>
                              </a:rPr>
                              <m:t>𝑘</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𝑘</m:t>
                            </m:r>
                          </m:sub>
                        </m:sSub>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ko-KR" altLang="en-US" sz="2000" i="1">
                                <a:latin typeface="Cambria Math" panose="02040503050406030204" pitchFamily="18" charset="0"/>
                              </a:rPr>
                              <m:t>𝜂</m:t>
                            </m:r>
                          </m:num>
                          <m:den>
                            <m:r>
                              <a:rPr lang="en-US" altLang="ko-KR" sz="2000" i="1">
                                <a:latin typeface="Cambria Math" panose="02040503050406030204" pitchFamily="18" charset="0"/>
                              </a:rPr>
                              <m:t>𝑚</m:t>
                            </m:r>
                          </m:den>
                        </m:f>
                        <m:nary>
                          <m:naryPr>
                            <m:chr m:val="∑"/>
                            <m:supHide m:val="on"/>
                            <m:ctrlPr>
                              <a:rPr lang="en-US" altLang="ko-KR" sz="2000" i="1">
                                <a:latin typeface="Cambria Math" panose="02040503050406030204" pitchFamily="18" charset="0"/>
                              </a:rPr>
                            </m:ctrlPr>
                          </m:naryPr>
                          <m:sub>
                            <m:r>
                              <a:rPr lang="en-US" altLang="ko-KR" sz="2000" i="1">
                                <a:latin typeface="Cambria Math" panose="02040503050406030204" pitchFamily="18" charset="0"/>
                              </a:rPr>
                              <m:t>𝑗</m:t>
                            </m:r>
                          </m:sub>
                          <m:sup/>
                          <m:e>
                            <m:f>
                              <m:fPr>
                                <m:ctrlPr>
                                  <a:rPr lang="en-US" altLang="ko-KR" sz="2000" i="1">
                                    <a:latin typeface="Cambria Math" panose="02040503050406030204" pitchFamily="18" charset="0"/>
                                  </a:rPr>
                                </m:ctrlPr>
                              </m:fPr>
                              <m:num>
                                <m:r>
                                  <a:rPr lang="ko-KR" altLang="en-US"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𝐶</m:t>
                                    </m:r>
                                  </m:e>
                                  <m:sub>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𝑋</m:t>
                                        </m:r>
                                      </m:e>
                                      <m:sub>
                                        <m:r>
                                          <a:rPr lang="en-US" altLang="ko-KR" sz="2000" i="1">
                                            <a:latin typeface="Cambria Math" panose="02040503050406030204" pitchFamily="18" charset="0"/>
                                          </a:rPr>
                                          <m:t>𝑗</m:t>
                                        </m:r>
                                      </m:sub>
                                    </m:sSub>
                                  </m:sub>
                                </m:sSub>
                              </m:num>
                              <m:den>
                                <m:r>
                                  <a:rPr lang="ko-KR" altLang="en-US"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𝑘</m:t>
                                    </m:r>
                                  </m:sub>
                                </m:sSub>
                              </m:den>
                            </m:f>
                          </m:e>
                        </m:nary>
                      </m:oMath>
                    </m:oMathPara>
                  </a14:m>
                  <a:endParaRPr lang="en-US" altLang="ko-KR" sz="2000" dirty="0"/>
                </a:p>
                <a:p>
                  <a:endParaRPr lang="en-US" altLang="ko-KR" sz="2000" dirty="0"/>
                </a:p>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𝑏</m:t>
                            </m:r>
                          </m:e>
                          <m:sub>
                            <m:r>
                              <a:rPr lang="en-US" altLang="ko-KR" sz="2000" i="1">
                                <a:latin typeface="Cambria Math" panose="02040503050406030204" pitchFamily="18" charset="0"/>
                              </a:rPr>
                              <m:t>𝑙</m:t>
                            </m:r>
                          </m:sub>
                        </m:sSub>
                        <m:r>
                          <a:rPr lang="en-US" altLang="ko-KR"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𝑏</m:t>
                            </m:r>
                          </m:e>
                          <m:sub>
                            <m:r>
                              <a:rPr lang="en-US" altLang="ko-KR" sz="2000" i="1">
                                <a:latin typeface="Cambria Math" panose="02040503050406030204" pitchFamily="18" charset="0"/>
                              </a:rPr>
                              <m:t>𝑙</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𝑏</m:t>
                            </m:r>
                          </m:e>
                          <m:sub>
                            <m:r>
                              <a:rPr lang="en-US" altLang="ko-KR" sz="2000" i="1">
                                <a:latin typeface="Cambria Math" panose="02040503050406030204" pitchFamily="18" charset="0"/>
                              </a:rPr>
                              <m:t>𝑙</m:t>
                            </m:r>
                          </m:sub>
                        </m:sSub>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ko-KR" altLang="en-US" sz="2000" i="1">
                                <a:latin typeface="Cambria Math" panose="02040503050406030204" pitchFamily="18" charset="0"/>
                              </a:rPr>
                              <m:t>𝜂</m:t>
                            </m:r>
                          </m:num>
                          <m:den>
                            <m:r>
                              <a:rPr lang="en-US" altLang="ko-KR" sz="2000" i="1">
                                <a:latin typeface="Cambria Math" panose="02040503050406030204" pitchFamily="18" charset="0"/>
                              </a:rPr>
                              <m:t>𝑚</m:t>
                            </m:r>
                          </m:den>
                        </m:f>
                        <m:nary>
                          <m:naryPr>
                            <m:chr m:val="∑"/>
                            <m:supHide m:val="on"/>
                            <m:ctrlPr>
                              <a:rPr lang="en-US" altLang="ko-KR" sz="2000" i="1">
                                <a:latin typeface="Cambria Math" panose="02040503050406030204" pitchFamily="18" charset="0"/>
                              </a:rPr>
                            </m:ctrlPr>
                          </m:naryPr>
                          <m:sub>
                            <m:r>
                              <a:rPr lang="en-US" altLang="ko-KR" sz="2000" i="1">
                                <a:latin typeface="Cambria Math" panose="02040503050406030204" pitchFamily="18" charset="0"/>
                              </a:rPr>
                              <m:t>𝑗</m:t>
                            </m:r>
                          </m:sub>
                          <m:sup/>
                          <m:e>
                            <m:f>
                              <m:fPr>
                                <m:ctrlPr>
                                  <a:rPr lang="en-US" altLang="ko-KR" sz="2000" i="1">
                                    <a:latin typeface="Cambria Math" panose="02040503050406030204" pitchFamily="18" charset="0"/>
                                  </a:rPr>
                                </m:ctrlPr>
                              </m:fPr>
                              <m:num>
                                <m:r>
                                  <a:rPr lang="ko-KR" altLang="en-US"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𝐶</m:t>
                                    </m:r>
                                  </m:e>
                                  <m:sub>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𝑋</m:t>
                                        </m:r>
                                      </m:e>
                                      <m:sub>
                                        <m:r>
                                          <a:rPr lang="en-US" altLang="ko-KR" sz="2000" i="1">
                                            <a:latin typeface="Cambria Math" panose="02040503050406030204" pitchFamily="18" charset="0"/>
                                          </a:rPr>
                                          <m:t>𝑗</m:t>
                                        </m:r>
                                      </m:sub>
                                    </m:sSub>
                                  </m:sub>
                                </m:sSub>
                              </m:num>
                              <m:den>
                                <m:r>
                                  <a:rPr lang="ko-KR" altLang="en-US"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𝑏</m:t>
                                    </m:r>
                                  </m:e>
                                  <m:sub>
                                    <m:r>
                                      <a:rPr lang="en-US" altLang="ko-KR" sz="2000" i="1">
                                        <a:latin typeface="Cambria Math" panose="02040503050406030204" pitchFamily="18" charset="0"/>
                                      </a:rPr>
                                      <m:t>𝑙</m:t>
                                    </m:r>
                                  </m:sub>
                                </m:sSub>
                              </m:den>
                            </m:f>
                          </m:e>
                        </m:nary>
                      </m:oMath>
                    </m:oMathPara>
                  </a14:m>
                  <a:endParaRPr lang="en-US" altLang="ko-KR" sz="2000" dirty="0"/>
                </a:p>
                <a:p>
                  <a:endParaRPr lang="ko-KR" alt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567892" y="3112705"/>
                  <a:ext cx="4186989" cy="2347950"/>
                </a:xfrm>
                <a:prstGeom prst="rect">
                  <a:avLst/>
                </a:prstGeom>
                <a:blipFill rotWithShape="0">
                  <a:blip r:embed="rId4"/>
                  <a:stretch>
                    <a:fillRect/>
                  </a:stretch>
                </a:blipFill>
              </p:spPr>
              <p:txBody>
                <a:bodyPr/>
                <a:lstStyle/>
                <a:p>
                  <a:r>
                    <a:rPr lang="ko-KR" altLang="en-US">
                      <a:noFill/>
                    </a:rPr>
                    <a:t> </a:t>
                  </a:r>
                </a:p>
              </p:txBody>
            </p:sp>
          </mc:Fallback>
        </mc:AlternateContent>
        <p:sp>
          <p:nvSpPr>
            <p:cNvPr id="13" name="TextBox 12"/>
            <p:cNvSpPr txBox="1"/>
            <p:nvPr/>
          </p:nvSpPr>
          <p:spPr>
            <a:xfrm>
              <a:off x="3314023" y="2994197"/>
              <a:ext cx="365806" cy="338554"/>
            </a:xfrm>
            <a:prstGeom prst="rect">
              <a:avLst/>
            </a:prstGeom>
            <a:noFill/>
          </p:spPr>
          <p:txBody>
            <a:bodyPr wrap="none" rtlCol="0">
              <a:spAutoFit/>
            </a:bodyPr>
            <a:lstStyle/>
            <a:p>
              <a:r>
                <a:rPr lang="en-US" altLang="ko-KR" sz="1600" dirty="0"/>
                <a:t>m</a:t>
              </a:r>
              <a:endParaRPr lang="ko-KR" altLang="en-US" sz="1600" dirty="0"/>
            </a:p>
          </p:txBody>
        </p:sp>
        <p:sp>
          <p:nvSpPr>
            <p:cNvPr id="26" name="TextBox 25"/>
            <p:cNvSpPr txBox="1"/>
            <p:nvPr/>
          </p:nvSpPr>
          <p:spPr>
            <a:xfrm>
              <a:off x="3119899" y="4102014"/>
              <a:ext cx="388248" cy="369332"/>
            </a:xfrm>
            <a:prstGeom prst="rect">
              <a:avLst/>
            </a:prstGeom>
            <a:noFill/>
          </p:spPr>
          <p:txBody>
            <a:bodyPr wrap="none" rtlCol="0">
              <a:spAutoFit/>
            </a:bodyPr>
            <a:lstStyle/>
            <a:p>
              <a:r>
                <a:rPr lang="en-US" altLang="ko-KR" dirty="0"/>
                <a:t>m</a:t>
              </a:r>
              <a:endParaRPr lang="ko-KR" altLang="en-US" dirty="0"/>
            </a:p>
          </p:txBody>
        </p:sp>
      </p:grpSp>
      <p:grpSp>
        <p:nvGrpSpPr>
          <p:cNvPr id="14" name="그룹 13"/>
          <p:cNvGrpSpPr/>
          <p:nvPr/>
        </p:nvGrpSpPr>
        <p:grpSpPr>
          <a:xfrm>
            <a:off x="8275045" y="605861"/>
            <a:ext cx="3078755" cy="5994775"/>
            <a:chOff x="8275046" y="605859"/>
            <a:chExt cx="3078754" cy="5994775"/>
          </a:xfrm>
        </p:grpSpPr>
        <mc:AlternateContent xmlns:mc="http://schemas.openxmlformats.org/markup-compatibility/2006" xmlns:a14="http://schemas.microsoft.com/office/drawing/2010/main">
          <mc:Choice Requires="a14">
            <p:sp>
              <p:nvSpPr>
                <p:cNvPr id="7" name="직사각형 6"/>
                <p:cNvSpPr/>
                <p:nvPr/>
              </p:nvSpPr>
              <p:spPr>
                <a:xfrm>
                  <a:off x="8841607" y="605859"/>
                  <a:ext cx="2512193" cy="51763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 xmlns:m="http://schemas.openxmlformats.org/officeDocument/2006/math">
                      <m:r>
                        <a:rPr lang="en-US" altLang="ko-KR" sz="1200" i="1">
                          <a:solidFill>
                            <a:schemeClr val="tx1"/>
                          </a:solidFill>
                          <a:latin typeface="Cambria Math" panose="02040503050406030204" pitchFamily="18" charset="0"/>
                        </a:rPr>
                        <m:t>𝑤</m:t>
                      </m:r>
                      <m:r>
                        <a:rPr lang="en-US" altLang="ko-KR" sz="1200" i="1">
                          <a:solidFill>
                            <a:schemeClr val="tx1"/>
                          </a:solidFill>
                          <a:latin typeface="Cambria Math" panose="02040503050406030204" pitchFamily="18" charset="0"/>
                        </a:rPr>
                        <m:t>, </m:t>
                      </m:r>
                      <m:r>
                        <a:rPr lang="en-US" altLang="ko-KR" sz="1200" i="1">
                          <a:solidFill>
                            <a:schemeClr val="tx1"/>
                          </a:solidFill>
                          <a:latin typeface="Cambria Math" panose="02040503050406030204" pitchFamily="18" charset="0"/>
                        </a:rPr>
                        <m:t>𝑏</m:t>
                      </m:r>
                    </m:oMath>
                  </a14:m>
                  <a:r>
                    <a:rPr lang="en-US" altLang="ko-KR" sz="1200" dirty="0">
                      <a:solidFill>
                        <a:schemeClr val="tx1"/>
                      </a:solidFill>
                    </a:rPr>
                    <a:t> </a:t>
                  </a:r>
                  <a:r>
                    <a:rPr lang="ko-KR" altLang="en-US" sz="1200" dirty="0">
                      <a:solidFill>
                        <a:schemeClr val="tx1"/>
                      </a:solidFill>
                    </a:rPr>
                    <a:t>초기화</a:t>
                  </a:r>
                  <a:endParaRPr lang="en-US" altLang="ko-KR" sz="1200" dirty="0">
                    <a:solidFill>
                      <a:schemeClr val="tx1"/>
                    </a:solidFill>
                  </a:endParaRPr>
                </a:p>
              </p:txBody>
            </p:sp>
          </mc:Choice>
          <mc:Fallback xmlns="">
            <p:sp>
              <p:nvSpPr>
                <p:cNvPr id="7" name="직사각형 6"/>
                <p:cNvSpPr>
                  <a:spLocks noRot="1" noChangeAspect="1" noMove="1" noResize="1" noEditPoints="1" noAdjustHandles="1" noChangeArrowheads="1" noChangeShapeType="1" noTextEdit="1"/>
                </p:cNvSpPr>
                <p:nvPr/>
              </p:nvSpPr>
              <p:spPr>
                <a:xfrm>
                  <a:off x="8841607" y="605859"/>
                  <a:ext cx="2512193" cy="517630"/>
                </a:xfrm>
                <a:prstGeom prst="rect">
                  <a:avLst/>
                </a:prstGeom>
                <a:blipFill rotWithShape="0">
                  <a:blip r:embed="rId5"/>
                  <a:stretch>
                    <a:fillRect/>
                  </a:stretch>
                </a:blipFill>
              </p:spPr>
              <p:txBody>
                <a:bodyPr/>
                <a:lstStyle/>
                <a:p>
                  <a:r>
                    <a:rPr lang="ko-KR" altLang="en-US">
                      <a:noFill/>
                    </a:rPr>
                    <a:t> </a:t>
                  </a:r>
                </a:p>
              </p:txBody>
            </p:sp>
          </mc:Fallback>
        </mc:AlternateContent>
        <p:cxnSp>
          <p:nvCxnSpPr>
            <p:cNvPr id="9" name="직선 화살표 연결선 8"/>
            <p:cNvCxnSpPr>
              <a:stCxn id="7" idx="2"/>
              <a:endCxn id="10" idx="0"/>
            </p:cNvCxnSpPr>
            <p:nvPr/>
          </p:nvCxnSpPr>
          <p:spPr>
            <a:xfrm flipH="1">
              <a:off x="10085183" y="1123489"/>
              <a:ext cx="12521" cy="529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8829086" y="1652859"/>
              <a:ext cx="2512193" cy="51763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000" dirty="0">
                  <a:solidFill>
                    <a:schemeClr val="tx1"/>
                  </a:solidFill>
                </a:rPr>
                <a:t>Count = 0</a:t>
              </a:r>
            </a:p>
          </p:txBody>
        </p:sp>
        <mc:AlternateContent xmlns:mc="http://schemas.openxmlformats.org/markup-compatibility/2006" xmlns:a14="http://schemas.microsoft.com/office/drawing/2010/main">
          <mc:Choice Requires="a14">
            <p:sp>
              <p:nvSpPr>
                <p:cNvPr id="11" name="직사각형 10"/>
                <p:cNvSpPr/>
                <p:nvPr/>
              </p:nvSpPr>
              <p:spPr>
                <a:xfrm>
                  <a:off x="8829086" y="3165454"/>
                  <a:ext cx="2512193" cy="140464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a:solidFill>
                        <a:schemeClr val="tx1"/>
                      </a:solidFill>
                    </a:rPr>
                    <a:t>m</a:t>
                  </a:r>
                  <a:r>
                    <a:rPr lang="ko-KR" altLang="en-US" sz="1200" dirty="0">
                      <a:solidFill>
                        <a:schemeClr val="tx1"/>
                      </a:solidFill>
                    </a:rPr>
                    <a:t>개를 </a:t>
                  </a:r>
                  <a:r>
                    <a:rPr lang="en-US" altLang="ko-KR" sz="1200" dirty="0">
                      <a:solidFill>
                        <a:schemeClr val="tx1"/>
                      </a:solidFill>
                    </a:rPr>
                    <a:t>sample </a:t>
                  </a:r>
                  <a:r>
                    <a:rPr lang="ko-KR" altLang="en-US" sz="1200" dirty="0">
                      <a:solidFill>
                        <a:schemeClr val="tx1"/>
                      </a:solidFill>
                    </a:rPr>
                    <a:t>해서</a:t>
                  </a:r>
                  <a:endParaRPr lang="en-US" altLang="ko-KR" sz="12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𝑤</m:t>
                            </m:r>
                          </m:e>
                          <m:sub>
                            <m:r>
                              <a:rPr lang="en-US" altLang="ko-KR" sz="1200" i="1">
                                <a:solidFill>
                                  <a:schemeClr val="tx1"/>
                                </a:solidFill>
                                <a:latin typeface="Cambria Math" panose="02040503050406030204" pitchFamily="18" charset="0"/>
                              </a:rPr>
                              <m:t>𝑘</m:t>
                            </m:r>
                          </m:sub>
                        </m:sSub>
                        <m:r>
                          <a:rPr lang="en-US" altLang="ko-KR" sz="1200" i="1">
                            <a:solidFill>
                              <a:schemeClr val="tx1"/>
                            </a:solidFill>
                            <a:latin typeface="Cambria Math" panose="02040503050406030204" pitchFamily="18" charset="0"/>
                          </a:rPr>
                          <m:t>→</m:t>
                        </m:r>
                        <m:sSubSup>
                          <m:sSubSupPr>
                            <m:ctrlPr>
                              <a:rPr lang="en-US" altLang="ko-KR" sz="1200" i="1">
                                <a:solidFill>
                                  <a:schemeClr val="tx1"/>
                                </a:solidFill>
                                <a:latin typeface="Cambria Math" panose="02040503050406030204" pitchFamily="18" charset="0"/>
                              </a:rPr>
                            </m:ctrlPr>
                          </m:sSubSupPr>
                          <m:e>
                            <m:r>
                              <a:rPr lang="en-US" altLang="ko-KR" sz="1200" i="1">
                                <a:solidFill>
                                  <a:schemeClr val="tx1"/>
                                </a:solidFill>
                                <a:latin typeface="Cambria Math" panose="02040503050406030204" pitchFamily="18" charset="0"/>
                              </a:rPr>
                              <m:t>𝑤</m:t>
                            </m:r>
                          </m:e>
                          <m:sub>
                            <m:r>
                              <a:rPr lang="en-US" altLang="ko-KR" sz="1200" i="1">
                                <a:solidFill>
                                  <a:schemeClr val="tx1"/>
                                </a:solidFill>
                                <a:latin typeface="Cambria Math" panose="02040503050406030204" pitchFamily="18" charset="0"/>
                              </a:rPr>
                              <m:t>𝑘</m:t>
                            </m:r>
                          </m:sub>
                          <m:sup>
                            <m:r>
                              <a:rPr lang="en-US" altLang="ko-KR" sz="1200" i="1">
                                <a:solidFill>
                                  <a:schemeClr val="tx1"/>
                                </a:solidFill>
                                <a:latin typeface="Cambria Math" panose="02040503050406030204" pitchFamily="18" charset="0"/>
                              </a:rPr>
                              <m:t>′</m:t>
                            </m:r>
                          </m:sup>
                        </m:sSubSup>
                        <m:r>
                          <a:rPr lang="en-US" altLang="ko-KR" sz="1200" i="1">
                            <a:solidFill>
                              <a:schemeClr val="tx1"/>
                            </a:solidFill>
                            <a:latin typeface="Cambria Math" panose="02040503050406030204" pitchFamily="18" charset="0"/>
                          </a:rPr>
                          <m:t>=</m:t>
                        </m:r>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𝑤</m:t>
                            </m:r>
                          </m:e>
                          <m:sub>
                            <m:r>
                              <a:rPr lang="en-US" altLang="ko-KR" sz="1200" i="1">
                                <a:solidFill>
                                  <a:schemeClr val="tx1"/>
                                </a:solidFill>
                                <a:latin typeface="Cambria Math" panose="02040503050406030204" pitchFamily="18" charset="0"/>
                              </a:rPr>
                              <m:t>𝑘</m:t>
                            </m:r>
                          </m:sub>
                        </m:sSub>
                        <m:r>
                          <a:rPr lang="en-US" altLang="ko-KR" sz="1200" i="1">
                            <a:solidFill>
                              <a:schemeClr val="tx1"/>
                            </a:solidFill>
                            <a:latin typeface="Cambria Math" panose="02040503050406030204" pitchFamily="18" charset="0"/>
                          </a:rPr>
                          <m:t>−</m:t>
                        </m:r>
                        <m:f>
                          <m:fPr>
                            <m:ctrlPr>
                              <a:rPr lang="en-US" altLang="ko-KR" sz="1200" i="1">
                                <a:solidFill>
                                  <a:schemeClr val="tx1"/>
                                </a:solidFill>
                                <a:latin typeface="Cambria Math" panose="02040503050406030204" pitchFamily="18" charset="0"/>
                              </a:rPr>
                            </m:ctrlPr>
                          </m:fPr>
                          <m:num>
                            <m:r>
                              <a:rPr lang="ko-KR" altLang="en-US" sz="1200" i="1">
                                <a:solidFill>
                                  <a:schemeClr val="tx1"/>
                                </a:solidFill>
                                <a:latin typeface="Cambria Math" panose="02040503050406030204" pitchFamily="18" charset="0"/>
                              </a:rPr>
                              <m:t>𝜂</m:t>
                            </m:r>
                          </m:num>
                          <m:den>
                            <m:r>
                              <a:rPr lang="en-US" altLang="ko-KR" sz="1200" i="1">
                                <a:solidFill>
                                  <a:schemeClr val="tx1"/>
                                </a:solidFill>
                                <a:latin typeface="Cambria Math" panose="02040503050406030204" pitchFamily="18" charset="0"/>
                              </a:rPr>
                              <m:t>𝑚</m:t>
                            </m:r>
                          </m:den>
                        </m:f>
                        <m:nary>
                          <m:naryPr>
                            <m:chr m:val="∑"/>
                            <m:supHide m:val="on"/>
                            <m:ctrlPr>
                              <a:rPr lang="en-US" altLang="ko-KR" sz="1200" i="1">
                                <a:solidFill>
                                  <a:schemeClr val="tx1"/>
                                </a:solidFill>
                                <a:latin typeface="Cambria Math" panose="02040503050406030204" pitchFamily="18" charset="0"/>
                              </a:rPr>
                            </m:ctrlPr>
                          </m:naryPr>
                          <m:sub>
                            <m:r>
                              <a:rPr lang="en-US" altLang="ko-KR" sz="1200" i="1">
                                <a:solidFill>
                                  <a:schemeClr val="tx1"/>
                                </a:solidFill>
                                <a:latin typeface="Cambria Math" panose="02040503050406030204" pitchFamily="18" charset="0"/>
                              </a:rPr>
                              <m:t>𝑗</m:t>
                            </m:r>
                          </m:sub>
                          <m:sup/>
                          <m:e>
                            <m:f>
                              <m:fPr>
                                <m:ctrlPr>
                                  <a:rPr lang="en-US" altLang="ko-KR" sz="1200" i="1">
                                    <a:solidFill>
                                      <a:schemeClr val="tx1"/>
                                    </a:solidFill>
                                    <a:latin typeface="Cambria Math" panose="02040503050406030204" pitchFamily="18" charset="0"/>
                                  </a:rPr>
                                </m:ctrlPr>
                              </m:fPr>
                              <m:num>
                                <m:r>
                                  <a:rPr lang="ko-KR" altLang="en-US" sz="1200" i="1">
                                    <a:solidFill>
                                      <a:schemeClr val="tx1"/>
                                    </a:solidFill>
                                    <a:latin typeface="Cambria Math" panose="02040503050406030204" pitchFamily="18" charset="0"/>
                                  </a:rPr>
                                  <m:t>𝜕</m:t>
                                </m:r>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𝐶</m:t>
                                    </m:r>
                                  </m:e>
                                  <m:sub>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𝑋</m:t>
                                        </m:r>
                                      </m:e>
                                      <m:sub>
                                        <m:r>
                                          <a:rPr lang="en-US" altLang="ko-KR" sz="1200" i="1">
                                            <a:solidFill>
                                              <a:schemeClr val="tx1"/>
                                            </a:solidFill>
                                            <a:latin typeface="Cambria Math" panose="02040503050406030204" pitchFamily="18" charset="0"/>
                                          </a:rPr>
                                          <m:t>𝑗</m:t>
                                        </m:r>
                                      </m:sub>
                                    </m:sSub>
                                  </m:sub>
                                </m:sSub>
                              </m:num>
                              <m:den>
                                <m:r>
                                  <a:rPr lang="ko-KR" altLang="en-US" sz="1200" i="1">
                                    <a:solidFill>
                                      <a:schemeClr val="tx1"/>
                                    </a:solidFill>
                                    <a:latin typeface="Cambria Math" panose="02040503050406030204" pitchFamily="18" charset="0"/>
                                  </a:rPr>
                                  <m:t>𝜕</m:t>
                                </m:r>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𝑤</m:t>
                                    </m:r>
                                  </m:e>
                                  <m:sub>
                                    <m:r>
                                      <a:rPr lang="en-US" altLang="ko-KR" sz="1200" i="1">
                                        <a:solidFill>
                                          <a:schemeClr val="tx1"/>
                                        </a:solidFill>
                                        <a:latin typeface="Cambria Math" panose="02040503050406030204" pitchFamily="18" charset="0"/>
                                      </a:rPr>
                                      <m:t>𝑘</m:t>
                                    </m:r>
                                  </m:sub>
                                </m:sSub>
                              </m:den>
                            </m:f>
                          </m:e>
                        </m:nary>
                      </m:oMath>
                    </m:oMathPara>
                  </a14:m>
                  <a:endParaRPr lang="en-US" altLang="ko-KR" sz="12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𝑏</m:t>
                            </m:r>
                          </m:e>
                          <m:sub>
                            <m:r>
                              <a:rPr lang="en-US" altLang="ko-KR" sz="1200" i="1">
                                <a:solidFill>
                                  <a:schemeClr val="tx1"/>
                                </a:solidFill>
                                <a:latin typeface="Cambria Math" panose="02040503050406030204" pitchFamily="18" charset="0"/>
                              </a:rPr>
                              <m:t>𝑙</m:t>
                            </m:r>
                          </m:sub>
                        </m:sSub>
                        <m:r>
                          <a:rPr lang="en-US" altLang="ko-KR" sz="1200" i="1">
                            <a:solidFill>
                              <a:schemeClr val="tx1"/>
                            </a:solidFill>
                            <a:latin typeface="Cambria Math" panose="02040503050406030204" pitchFamily="18" charset="0"/>
                          </a:rPr>
                          <m:t>→</m:t>
                        </m:r>
                        <m:sSubSup>
                          <m:sSubSupPr>
                            <m:ctrlPr>
                              <a:rPr lang="en-US" altLang="ko-KR" sz="1200" i="1">
                                <a:solidFill>
                                  <a:schemeClr val="tx1"/>
                                </a:solidFill>
                                <a:latin typeface="Cambria Math" panose="02040503050406030204" pitchFamily="18" charset="0"/>
                              </a:rPr>
                            </m:ctrlPr>
                          </m:sSubSupPr>
                          <m:e>
                            <m:r>
                              <a:rPr lang="en-US" altLang="ko-KR" sz="1200" i="1">
                                <a:solidFill>
                                  <a:schemeClr val="tx1"/>
                                </a:solidFill>
                                <a:latin typeface="Cambria Math" panose="02040503050406030204" pitchFamily="18" charset="0"/>
                              </a:rPr>
                              <m:t>𝑏</m:t>
                            </m:r>
                          </m:e>
                          <m:sub>
                            <m:r>
                              <a:rPr lang="en-US" altLang="ko-KR" sz="1200" i="1">
                                <a:solidFill>
                                  <a:schemeClr val="tx1"/>
                                </a:solidFill>
                                <a:latin typeface="Cambria Math" panose="02040503050406030204" pitchFamily="18" charset="0"/>
                              </a:rPr>
                              <m:t>𝑙</m:t>
                            </m:r>
                          </m:sub>
                          <m:sup>
                            <m:r>
                              <a:rPr lang="en-US" altLang="ko-KR" sz="1200" i="1">
                                <a:solidFill>
                                  <a:schemeClr val="tx1"/>
                                </a:solidFill>
                                <a:latin typeface="Cambria Math" panose="02040503050406030204" pitchFamily="18" charset="0"/>
                              </a:rPr>
                              <m:t>′</m:t>
                            </m:r>
                          </m:sup>
                        </m:sSubSup>
                        <m:r>
                          <a:rPr lang="en-US" altLang="ko-KR" sz="1200" i="1">
                            <a:solidFill>
                              <a:schemeClr val="tx1"/>
                            </a:solidFill>
                            <a:latin typeface="Cambria Math" panose="02040503050406030204" pitchFamily="18" charset="0"/>
                          </a:rPr>
                          <m:t>=</m:t>
                        </m:r>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𝑏</m:t>
                            </m:r>
                          </m:e>
                          <m:sub>
                            <m:r>
                              <a:rPr lang="en-US" altLang="ko-KR" sz="1200" i="1">
                                <a:solidFill>
                                  <a:schemeClr val="tx1"/>
                                </a:solidFill>
                                <a:latin typeface="Cambria Math" panose="02040503050406030204" pitchFamily="18" charset="0"/>
                              </a:rPr>
                              <m:t>𝑙</m:t>
                            </m:r>
                          </m:sub>
                        </m:sSub>
                        <m:r>
                          <a:rPr lang="en-US" altLang="ko-KR" sz="1200" i="1">
                            <a:solidFill>
                              <a:schemeClr val="tx1"/>
                            </a:solidFill>
                            <a:latin typeface="Cambria Math" panose="02040503050406030204" pitchFamily="18" charset="0"/>
                          </a:rPr>
                          <m:t>−</m:t>
                        </m:r>
                        <m:f>
                          <m:fPr>
                            <m:ctrlPr>
                              <a:rPr lang="en-US" altLang="ko-KR" sz="1200" i="1">
                                <a:solidFill>
                                  <a:schemeClr val="tx1"/>
                                </a:solidFill>
                                <a:latin typeface="Cambria Math" panose="02040503050406030204" pitchFamily="18" charset="0"/>
                              </a:rPr>
                            </m:ctrlPr>
                          </m:fPr>
                          <m:num>
                            <m:r>
                              <a:rPr lang="ko-KR" altLang="en-US" sz="1200" i="1">
                                <a:solidFill>
                                  <a:schemeClr val="tx1"/>
                                </a:solidFill>
                                <a:latin typeface="Cambria Math" panose="02040503050406030204" pitchFamily="18" charset="0"/>
                              </a:rPr>
                              <m:t>𝜂</m:t>
                            </m:r>
                          </m:num>
                          <m:den>
                            <m:r>
                              <a:rPr lang="en-US" altLang="ko-KR" sz="1200" i="1">
                                <a:solidFill>
                                  <a:schemeClr val="tx1"/>
                                </a:solidFill>
                                <a:latin typeface="Cambria Math" panose="02040503050406030204" pitchFamily="18" charset="0"/>
                              </a:rPr>
                              <m:t>𝑚</m:t>
                            </m:r>
                          </m:den>
                        </m:f>
                        <m:nary>
                          <m:naryPr>
                            <m:chr m:val="∑"/>
                            <m:supHide m:val="on"/>
                            <m:ctrlPr>
                              <a:rPr lang="en-US" altLang="ko-KR" sz="1200" i="1">
                                <a:solidFill>
                                  <a:schemeClr val="tx1"/>
                                </a:solidFill>
                                <a:latin typeface="Cambria Math" panose="02040503050406030204" pitchFamily="18" charset="0"/>
                              </a:rPr>
                            </m:ctrlPr>
                          </m:naryPr>
                          <m:sub>
                            <m:r>
                              <a:rPr lang="en-US" altLang="ko-KR" sz="1200" i="1">
                                <a:solidFill>
                                  <a:schemeClr val="tx1"/>
                                </a:solidFill>
                                <a:latin typeface="Cambria Math" panose="02040503050406030204" pitchFamily="18" charset="0"/>
                              </a:rPr>
                              <m:t>𝑗</m:t>
                            </m:r>
                          </m:sub>
                          <m:sup/>
                          <m:e>
                            <m:f>
                              <m:fPr>
                                <m:ctrlPr>
                                  <a:rPr lang="en-US" altLang="ko-KR" sz="1200" i="1">
                                    <a:solidFill>
                                      <a:schemeClr val="tx1"/>
                                    </a:solidFill>
                                    <a:latin typeface="Cambria Math" panose="02040503050406030204" pitchFamily="18" charset="0"/>
                                  </a:rPr>
                                </m:ctrlPr>
                              </m:fPr>
                              <m:num>
                                <m:r>
                                  <a:rPr lang="ko-KR" altLang="en-US" sz="1200" i="1">
                                    <a:solidFill>
                                      <a:schemeClr val="tx1"/>
                                    </a:solidFill>
                                    <a:latin typeface="Cambria Math" panose="02040503050406030204" pitchFamily="18" charset="0"/>
                                  </a:rPr>
                                  <m:t>𝜕</m:t>
                                </m:r>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𝐶</m:t>
                                    </m:r>
                                  </m:e>
                                  <m:sub>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𝑋</m:t>
                                        </m:r>
                                      </m:e>
                                      <m:sub>
                                        <m:r>
                                          <a:rPr lang="en-US" altLang="ko-KR" sz="1200" i="1">
                                            <a:solidFill>
                                              <a:schemeClr val="tx1"/>
                                            </a:solidFill>
                                            <a:latin typeface="Cambria Math" panose="02040503050406030204" pitchFamily="18" charset="0"/>
                                          </a:rPr>
                                          <m:t>𝑗</m:t>
                                        </m:r>
                                      </m:sub>
                                    </m:sSub>
                                  </m:sub>
                                </m:sSub>
                              </m:num>
                              <m:den>
                                <m:r>
                                  <a:rPr lang="ko-KR" altLang="en-US" sz="1200" i="1">
                                    <a:solidFill>
                                      <a:schemeClr val="tx1"/>
                                    </a:solidFill>
                                    <a:latin typeface="Cambria Math" panose="02040503050406030204" pitchFamily="18" charset="0"/>
                                  </a:rPr>
                                  <m:t>𝜕</m:t>
                                </m:r>
                                <m:sSub>
                                  <m:sSubPr>
                                    <m:ctrlPr>
                                      <a:rPr lang="en-US" altLang="ko-KR" sz="1200" i="1">
                                        <a:solidFill>
                                          <a:schemeClr val="tx1"/>
                                        </a:solidFill>
                                        <a:latin typeface="Cambria Math" panose="02040503050406030204" pitchFamily="18" charset="0"/>
                                      </a:rPr>
                                    </m:ctrlPr>
                                  </m:sSubPr>
                                  <m:e>
                                    <m:r>
                                      <a:rPr lang="en-US" altLang="ko-KR" sz="1200" i="1">
                                        <a:solidFill>
                                          <a:schemeClr val="tx1"/>
                                        </a:solidFill>
                                        <a:latin typeface="Cambria Math" panose="02040503050406030204" pitchFamily="18" charset="0"/>
                                      </a:rPr>
                                      <m:t>𝑏</m:t>
                                    </m:r>
                                  </m:e>
                                  <m:sub>
                                    <m:r>
                                      <a:rPr lang="en-US" altLang="ko-KR" sz="1200" i="1">
                                        <a:solidFill>
                                          <a:schemeClr val="tx1"/>
                                        </a:solidFill>
                                        <a:latin typeface="Cambria Math" panose="02040503050406030204" pitchFamily="18" charset="0"/>
                                      </a:rPr>
                                      <m:t>𝑙</m:t>
                                    </m:r>
                                  </m:sub>
                                </m:sSub>
                              </m:den>
                            </m:f>
                          </m:e>
                        </m:nary>
                      </m:oMath>
                    </m:oMathPara>
                  </a14:m>
                  <a:endParaRPr lang="en-US" altLang="ko-KR" sz="1200" dirty="0">
                    <a:solidFill>
                      <a:schemeClr val="tx1"/>
                    </a:solidFill>
                  </a:endParaRPr>
                </a:p>
                <a:p>
                  <a:pPr algn="ctr"/>
                  <a:r>
                    <a:rPr lang="en-US" altLang="ko-KR" sz="1200" dirty="0">
                      <a:solidFill>
                        <a:schemeClr val="tx1"/>
                      </a:solidFill>
                    </a:rPr>
                    <a:t>count = count+1</a:t>
                  </a:r>
                </a:p>
              </p:txBody>
            </p:sp>
          </mc:Choice>
          <mc:Fallback xmlns="">
            <p:sp>
              <p:nvSpPr>
                <p:cNvPr id="11" name="직사각형 10"/>
                <p:cNvSpPr>
                  <a:spLocks noRot="1" noChangeAspect="1" noMove="1" noResize="1" noEditPoints="1" noAdjustHandles="1" noChangeArrowheads="1" noChangeShapeType="1" noTextEdit="1"/>
                </p:cNvSpPr>
                <p:nvPr/>
              </p:nvSpPr>
              <p:spPr>
                <a:xfrm>
                  <a:off x="8829086" y="3165454"/>
                  <a:ext cx="2512193" cy="1404640"/>
                </a:xfrm>
                <a:prstGeom prst="rect">
                  <a:avLst/>
                </a:prstGeom>
                <a:blipFill rotWithShape="0">
                  <a:blip r:embed="rId6"/>
                  <a:stretch>
                    <a:fillRect t="-30043" r="-18599" b="-48498"/>
                  </a:stretch>
                </a:blipFill>
              </p:spPr>
              <p:txBody>
                <a:bodyPr/>
                <a:lstStyle/>
                <a:p>
                  <a:r>
                    <a:rPr lang="ko-KR" altLang="en-US">
                      <a:noFill/>
                    </a:rPr>
                    <a:t> </a:t>
                  </a:r>
                </a:p>
              </p:txBody>
            </p:sp>
          </mc:Fallback>
        </mc:AlternateContent>
        <p:sp>
          <p:nvSpPr>
            <p:cNvPr id="12" name="순서도: 판단 11"/>
            <p:cNvSpPr/>
            <p:nvPr/>
          </p:nvSpPr>
          <p:spPr>
            <a:xfrm>
              <a:off x="8829085" y="2457973"/>
              <a:ext cx="2512192" cy="448439"/>
            </a:xfrm>
            <a:prstGeom prst="flowChartDecision">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solidFill>
                    <a:schemeClr val="tx1"/>
                  </a:solidFill>
                </a:rPr>
                <a:t>Count &lt; n/m</a:t>
              </a:r>
              <a:endParaRPr lang="ko-KR" altLang="en-US" sz="900" dirty="0">
                <a:solidFill>
                  <a:schemeClr val="tx1"/>
                </a:solidFill>
              </a:endParaRPr>
            </a:p>
          </p:txBody>
        </p:sp>
        <p:cxnSp>
          <p:nvCxnSpPr>
            <p:cNvPr id="16" name="직선 화살표 연결선 15"/>
            <p:cNvCxnSpPr>
              <a:stCxn id="10" idx="2"/>
              <a:endCxn id="12" idx="0"/>
            </p:cNvCxnSpPr>
            <p:nvPr/>
          </p:nvCxnSpPr>
          <p:spPr>
            <a:xfrm flipH="1">
              <a:off x="10085181" y="2170489"/>
              <a:ext cx="2" cy="287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a:stCxn id="12" idx="2"/>
              <a:endCxn id="11" idx="0"/>
            </p:cNvCxnSpPr>
            <p:nvPr/>
          </p:nvCxnSpPr>
          <p:spPr>
            <a:xfrm>
              <a:off x="10085181" y="2906412"/>
              <a:ext cx="2" cy="259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꺾인 연결선 30"/>
            <p:cNvCxnSpPr>
              <a:stCxn id="11" idx="1"/>
              <a:endCxn id="12" idx="1"/>
            </p:cNvCxnSpPr>
            <p:nvPr/>
          </p:nvCxnSpPr>
          <p:spPr>
            <a:xfrm rot="10800000">
              <a:off x="8829086" y="2682194"/>
              <a:ext cx="1" cy="1185581"/>
            </a:xfrm>
            <a:prstGeom prst="bentConnector3">
              <a:avLst>
                <a:gd name="adj1" fmla="val 228601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꺾인 연결선 32"/>
            <p:cNvCxnSpPr>
              <a:stCxn id="12" idx="3"/>
              <a:endCxn id="11" idx="3"/>
            </p:cNvCxnSpPr>
            <p:nvPr/>
          </p:nvCxnSpPr>
          <p:spPr>
            <a:xfrm>
              <a:off x="11341277" y="2682193"/>
              <a:ext cx="2" cy="1185581"/>
            </a:xfrm>
            <a:prstGeom prst="bentConnector3">
              <a:avLst>
                <a:gd name="adj1" fmla="val 114301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p:cNvSpPr/>
            <p:nvPr/>
          </p:nvSpPr>
          <p:spPr>
            <a:xfrm>
              <a:off x="8829084" y="4898539"/>
              <a:ext cx="2512193" cy="51763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000" dirty="0">
                  <a:solidFill>
                    <a:schemeClr val="tx1"/>
                  </a:solidFill>
                </a:rPr>
                <a:t>Epoch = Epoch + 1</a:t>
              </a:r>
            </a:p>
          </p:txBody>
        </p:sp>
        <p:cxnSp>
          <p:nvCxnSpPr>
            <p:cNvPr id="40" name="직선 화살표 연결선 39"/>
            <p:cNvCxnSpPr>
              <a:stCxn id="11" idx="2"/>
              <a:endCxn id="38" idx="0"/>
            </p:cNvCxnSpPr>
            <p:nvPr/>
          </p:nvCxnSpPr>
          <p:spPr>
            <a:xfrm flipH="1">
              <a:off x="10085181" y="4570094"/>
              <a:ext cx="2" cy="328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순서도: 판단 40"/>
            <p:cNvSpPr/>
            <p:nvPr/>
          </p:nvSpPr>
          <p:spPr>
            <a:xfrm>
              <a:off x="8841607" y="5768786"/>
              <a:ext cx="2499670" cy="448439"/>
            </a:xfrm>
            <a:prstGeom prst="flowChartDecision">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900" dirty="0">
                  <a:solidFill>
                    <a:schemeClr val="tx1"/>
                  </a:solidFill>
                </a:rPr>
                <a:t>Epoch enough</a:t>
              </a:r>
              <a:endParaRPr lang="ko-KR" altLang="en-US" sz="900" dirty="0">
                <a:solidFill>
                  <a:schemeClr val="tx1"/>
                </a:solidFill>
              </a:endParaRPr>
            </a:p>
          </p:txBody>
        </p:sp>
        <p:cxnSp>
          <p:nvCxnSpPr>
            <p:cNvPr id="43" name="직선 화살표 연결선 42"/>
            <p:cNvCxnSpPr>
              <a:stCxn id="41" idx="2"/>
            </p:cNvCxnSpPr>
            <p:nvPr/>
          </p:nvCxnSpPr>
          <p:spPr>
            <a:xfrm flipH="1">
              <a:off x="10085180" y="6217225"/>
              <a:ext cx="6262" cy="383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38" idx="2"/>
              <a:endCxn id="41" idx="0"/>
            </p:cNvCxnSpPr>
            <p:nvPr/>
          </p:nvCxnSpPr>
          <p:spPr>
            <a:xfrm>
              <a:off x="10085181" y="5416169"/>
              <a:ext cx="6261" cy="3526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꺾인 연결선 52"/>
            <p:cNvCxnSpPr>
              <a:stCxn id="41" idx="1"/>
            </p:cNvCxnSpPr>
            <p:nvPr/>
          </p:nvCxnSpPr>
          <p:spPr>
            <a:xfrm rot="10800000">
              <a:off x="8275055" y="1476106"/>
              <a:ext cx="566553" cy="451690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p:nvPr/>
          </p:nvCxnSpPr>
          <p:spPr>
            <a:xfrm>
              <a:off x="8275046" y="1476106"/>
              <a:ext cx="18226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429646" y="3287204"/>
              <a:ext cx="285656" cy="230832"/>
            </a:xfrm>
            <a:prstGeom prst="rect">
              <a:avLst/>
            </a:prstGeom>
            <a:noFill/>
          </p:spPr>
          <p:txBody>
            <a:bodyPr wrap="none" rtlCol="0">
              <a:spAutoFit/>
            </a:bodyPr>
            <a:lstStyle/>
            <a:p>
              <a:r>
                <a:rPr lang="en-US" altLang="ko-KR" sz="900" dirty="0"/>
                <a:t>m</a:t>
              </a:r>
              <a:endParaRPr lang="ko-KR" altLang="en-US" sz="900" dirty="0"/>
            </a:p>
          </p:txBody>
        </p:sp>
        <p:sp>
          <p:nvSpPr>
            <p:cNvPr id="27" name="TextBox 26"/>
            <p:cNvSpPr txBox="1"/>
            <p:nvPr/>
          </p:nvSpPr>
          <p:spPr>
            <a:xfrm>
              <a:off x="10333947" y="3764529"/>
              <a:ext cx="296876" cy="246221"/>
            </a:xfrm>
            <a:prstGeom prst="rect">
              <a:avLst/>
            </a:prstGeom>
            <a:noFill/>
          </p:spPr>
          <p:txBody>
            <a:bodyPr wrap="none" rtlCol="0">
              <a:spAutoFit/>
            </a:bodyPr>
            <a:lstStyle/>
            <a:p>
              <a:r>
                <a:rPr lang="en-US" altLang="ko-KR" sz="1000" dirty="0"/>
                <a:t>m</a:t>
              </a:r>
              <a:endParaRPr lang="ko-KR" altLang="en-US" sz="1000" dirty="0"/>
            </a:p>
          </p:txBody>
        </p:sp>
      </p:grpSp>
    </p:spTree>
    <p:extLst>
      <p:ext uri="{BB962C8B-B14F-4D97-AF65-F5344CB8AC3E}">
        <p14:creationId xmlns:p14="http://schemas.microsoft.com/office/powerpoint/2010/main" val="12262653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Residual Network(</a:t>
            </a:r>
            <a:r>
              <a:rPr lang="en-US" altLang="ko-KR" dirty="0" err="1"/>
              <a:t>ResNet</a:t>
            </a:r>
            <a:r>
              <a:rPr lang="en-US" altLang="ko-KR" dirty="0"/>
              <a:t>)</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Given objective function </a:t>
                </a:r>
                <a14:m>
                  <m:oMath xmlns:m="http://schemas.openxmlformats.org/officeDocument/2006/math">
                    <m:r>
                      <a:rPr lang="en-US" altLang="ko-KR" b="0" i="1" smtClean="0">
                        <a:latin typeface="Cambria Math" panose="02040503050406030204" pitchFamily="18" charset="0"/>
                      </a:rPr>
                      <m:t>𝐻</m:t>
                    </m:r>
                  </m:oMath>
                </a14:m>
                <a:r>
                  <a:rPr lang="ko-KR" altLang="en-US" dirty="0"/>
                  <a:t> </a:t>
                </a:r>
                <a:r>
                  <a:rPr lang="en-US" altLang="ko-KR" dirty="0"/>
                  <a:t>fixed, we need less </a:t>
                </a:r>
                <a14:m>
                  <m:oMath xmlns:m="http://schemas.openxmlformats.org/officeDocument/2006/math">
                    <m:r>
                      <a:rPr lang="en-US" altLang="ko-KR" b="0" i="1" smtClean="0">
                        <a:latin typeface="Cambria Math" panose="02040503050406030204" pitchFamily="18" charset="0"/>
                      </a:rPr>
                      <m:t>𝐹</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oMath>
                </a14:m>
                <a:endParaRPr lang="en-US" altLang="ko-KR" dirty="0"/>
              </a:p>
              <a:p>
                <a:r>
                  <a:rPr lang="en-US" altLang="ko-KR" dirty="0"/>
                  <a:t>If we know H(x) and X (or fixed), F(x) will be in a fixed ranged</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381" r="-174"/>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100</a:t>
            </a:fld>
            <a:endParaRPr lang="ko-KR" altLang="en-US"/>
          </a:p>
        </p:txBody>
      </p:sp>
      <p:pic>
        <p:nvPicPr>
          <p:cNvPr id="6" name="그림 5" descr="화면 캡처"/>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857" y="2900063"/>
            <a:ext cx="4610743" cy="2476846"/>
          </a:xfrm>
          <a:prstGeom prst="rect">
            <a:avLst/>
          </a:prstGeom>
        </p:spPr>
      </p:pic>
    </p:spTree>
    <p:extLst>
      <p:ext uri="{BB962C8B-B14F-4D97-AF65-F5344CB8AC3E}">
        <p14:creationId xmlns:p14="http://schemas.microsoft.com/office/powerpoint/2010/main" val="10487530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101</a:t>
            </a:fld>
            <a:endParaRPr lang="ko-KR" altLang="en-US"/>
          </a:p>
        </p:txBody>
      </p:sp>
      <p:pic>
        <p:nvPicPr>
          <p:cNvPr id="6" name="그림 5"/>
          <p:cNvPicPr>
            <a:picLocks noChangeAspect="1"/>
          </p:cNvPicPr>
          <p:nvPr/>
        </p:nvPicPr>
        <p:blipFill>
          <a:blip r:embed="rId2"/>
          <a:stretch>
            <a:fillRect/>
          </a:stretch>
        </p:blipFill>
        <p:spPr>
          <a:xfrm>
            <a:off x="2219738" y="1471386"/>
            <a:ext cx="2624759" cy="4643804"/>
          </a:xfrm>
          <a:prstGeom prst="rect">
            <a:avLst/>
          </a:prstGeom>
        </p:spPr>
      </p:pic>
      <p:pic>
        <p:nvPicPr>
          <p:cNvPr id="7" name="그림 6"/>
          <p:cNvPicPr>
            <a:picLocks noChangeAspect="1"/>
          </p:cNvPicPr>
          <p:nvPr/>
        </p:nvPicPr>
        <p:blipFill>
          <a:blip r:embed="rId3"/>
          <a:stretch>
            <a:fillRect/>
          </a:stretch>
        </p:blipFill>
        <p:spPr>
          <a:xfrm>
            <a:off x="446040" y="1017102"/>
            <a:ext cx="2175974" cy="1831575"/>
          </a:xfrm>
          <a:prstGeom prst="rect">
            <a:avLst/>
          </a:prstGeom>
        </p:spPr>
      </p:pic>
      <p:sp>
        <p:nvSpPr>
          <p:cNvPr id="11" name="TextBox 10"/>
          <p:cNvSpPr txBox="1"/>
          <p:nvPr/>
        </p:nvSpPr>
        <p:spPr>
          <a:xfrm>
            <a:off x="144862" y="2989593"/>
            <a:ext cx="3110947" cy="307777"/>
          </a:xfrm>
          <a:prstGeom prst="rect">
            <a:avLst/>
          </a:prstGeom>
          <a:noFill/>
        </p:spPr>
        <p:txBody>
          <a:bodyPr wrap="square" rtlCol="0">
            <a:spAutoFit/>
          </a:bodyPr>
          <a:lstStyle/>
          <a:p>
            <a:r>
              <a:rPr lang="en-US" altLang="ko-KR" sz="1400" dirty="0"/>
              <a:t>Channel 256, w 56, h 56</a:t>
            </a:r>
            <a:endParaRPr lang="ko-KR" altLang="en-US" sz="1400" dirty="0"/>
          </a:p>
        </p:txBody>
      </p:sp>
      <p:pic>
        <p:nvPicPr>
          <p:cNvPr id="12" name="그림 11"/>
          <p:cNvPicPr>
            <a:picLocks noChangeAspect="1"/>
          </p:cNvPicPr>
          <p:nvPr/>
        </p:nvPicPr>
        <p:blipFill>
          <a:blip r:embed="rId4"/>
          <a:stretch>
            <a:fillRect/>
          </a:stretch>
        </p:blipFill>
        <p:spPr>
          <a:xfrm>
            <a:off x="4732408" y="-84380"/>
            <a:ext cx="2354861" cy="4866712"/>
          </a:xfrm>
          <a:prstGeom prst="rect">
            <a:avLst/>
          </a:prstGeom>
        </p:spPr>
      </p:pic>
      <p:pic>
        <p:nvPicPr>
          <p:cNvPr id="15" name="그림 14"/>
          <p:cNvPicPr>
            <a:picLocks noChangeAspect="1"/>
          </p:cNvPicPr>
          <p:nvPr/>
        </p:nvPicPr>
        <p:blipFill>
          <a:blip r:embed="rId5"/>
          <a:stretch>
            <a:fillRect/>
          </a:stretch>
        </p:blipFill>
        <p:spPr>
          <a:xfrm>
            <a:off x="7250436" y="368608"/>
            <a:ext cx="2512670" cy="5080160"/>
          </a:xfrm>
          <a:prstGeom prst="rect">
            <a:avLst/>
          </a:prstGeom>
        </p:spPr>
      </p:pic>
      <p:pic>
        <p:nvPicPr>
          <p:cNvPr id="16" name="그림 15"/>
          <p:cNvPicPr>
            <a:picLocks noChangeAspect="1"/>
          </p:cNvPicPr>
          <p:nvPr/>
        </p:nvPicPr>
        <p:blipFill>
          <a:blip r:embed="rId6"/>
          <a:stretch>
            <a:fillRect/>
          </a:stretch>
        </p:blipFill>
        <p:spPr>
          <a:xfrm>
            <a:off x="9649406" y="2199004"/>
            <a:ext cx="2512670" cy="4337565"/>
          </a:xfrm>
          <a:prstGeom prst="rect">
            <a:avLst/>
          </a:prstGeom>
        </p:spPr>
      </p:pic>
      <p:pic>
        <p:nvPicPr>
          <p:cNvPr id="17" name="그림 16"/>
          <p:cNvPicPr>
            <a:picLocks noChangeAspect="1"/>
          </p:cNvPicPr>
          <p:nvPr/>
        </p:nvPicPr>
        <p:blipFill>
          <a:blip r:embed="rId7"/>
          <a:stretch>
            <a:fillRect/>
          </a:stretch>
        </p:blipFill>
        <p:spPr>
          <a:xfrm>
            <a:off x="314325" y="4046295"/>
            <a:ext cx="2450655" cy="2068895"/>
          </a:xfrm>
          <a:prstGeom prst="rect">
            <a:avLst/>
          </a:prstGeom>
        </p:spPr>
      </p:pic>
      <p:cxnSp>
        <p:nvCxnSpPr>
          <p:cNvPr id="21" name="꺾인 연결선 20"/>
          <p:cNvCxnSpPr>
            <a:endCxn id="7" idx="3"/>
          </p:cNvCxnSpPr>
          <p:nvPr/>
        </p:nvCxnSpPr>
        <p:spPr>
          <a:xfrm rot="10800000" flipV="1">
            <a:off x="2622015" y="1854870"/>
            <a:ext cx="429301" cy="780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꺾인 연결선 22"/>
          <p:cNvCxnSpPr>
            <a:endCxn id="12" idx="1"/>
          </p:cNvCxnSpPr>
          <p:nvPr/>
        </p:nvCxnSpPr>
        <p:spPr>
          <a:xfrm flipV="1">
            <a:off x="4264483" y="2348976"/>
            <a:ext cx="467925" cy="46032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꺾인 연결선 24"/>
          <p:cNvCxnSpPr/>
          <p:nvPr/>
        </p:nvCxnSpPr>
        <p:spPr>
          <a:xfrm>
            <a:off x="4264532" y="3886200"/>
            <a:ext cx="2985904" cy="16896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꺾인 연결선 26"/>
          <p:cNvCxnSpPr/>
          <p:nvPr/>
        </p:nvCxnSpPr>
        <p:spPr>
          <a:xfrm>
            <a:off x="4214191" y="4882151"/>
            <a:ext cx="5435215" cy="123303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꺾인 연결선 28"/>
          <p:cNvCxnSpPr/>
          <p:nvPr/>
        </p:nvCxnSpPr>
        <p:spPr>
          <a:xfrm rot="10800000">
            <a:off x="2219739" y="5227983"/>
            <a:ext cx="831575" cy="60426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a:stCxn id="11" idx="0"/>
          </p:cNvCxnSpPr>
          <p:nvPr/>
        </p:nvCxnSpPr>
        <p:spPr>
          <a:xfrm flipH="1" flipV="1">
            <a:off x="1461052" y="1562816"/>
            <a:ext cx="239284" cy="142677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 name="TextBox 8"/>
          <p:cNvSpPr txBox="1"/>
          <p:nvPr/>
        </p:nvSpPr>
        <p:spPr>
          <a:xfrm>
            <a:off x="679262" y="190247"/>
            <a:ext cx="1709530" cy="461665"/>
          </a:xfrm>
          <a:prstGeom prst="rect">
            <a:avLst/>
          </a:prstGeom>
          <a:noFill/>
        </p:spPr>
        <p:txBody>
          <a:bodyPr wrap="square" rtlCol="0">
            <a:spAutoFit/>
          </a:bodyPr>
          <a:lstStyle/>
          <a:p>
            <a:r>
              <a:rPr lang="en-US" altLang="ko-KR" sz="2400" dirty="0"/>
              <a:t>1</a:t>
            </a:r>
            <a:r>
              <a:rPr lang="en-US" altLang="ko-KR" sz="2400" baseline="30000" dirty="0"/>
              <a:t>st</a:t>
            </a:r>
            <a:r>
              <a:rPr lang="en-US" altLang="ko-KR" sz="2400" dirty="0"/>
              <a:t> type</a:t>
            </a:r>
            <a:endParaRPr lang="ko-KR" altLang="en-US" sz="2400" dirty="0"/>
          </a:p>
        </p:txBody>
      </p:sp>
      <p:cxnSp>
        <p:nvCxnSpPr>
          <p:cNvPr id="13" name="직선 화살표 연결선 12"/>
          <p:cNvCxnSpPr/>
          <p:nvPr/>
        </p:nvCxnSpPr>
        <p:spPr>
          <a:xfrm flipH="1" flipV="1">
            <a:off x="4532243" y="5734878"/>
            <a:ext cx="1292087" cy="6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37741" y="6264922"/>
            <a:ext cx="609931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ko-KR" dirty="0"/>
              <a:t>https://github.com/KaimingHe/deep-residual-networks</a:t>
            </a:r>
            <a:endParaRPr lang="ko-KR" altLang="en-US" dirty="0"/>
          </a:p>
        </p:txBody>
      </p:sp>
    </p:spTree>
    <p:extLst>
      <p:ext uri="{BB962C8B-B14F-4D97-AF65-F5344CB8AC3E}">
        <p14:creationId xmlns:p14="http://schemas.microsoft.com/office/powerpoint/2010/main" val="30030206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102</a:t>
            </a:fld>
            <a:endParaRPr lang="ko-KR" altLang="en-US"/>
          </a:p>
        </p:txBody>
      </p:sp>
      <p:pic>
        <p:nvPicPr>
          <p:cNvPr id="3" name="그림 2"/>
          <p:cNvPicPr>
            <a:picLocks noChangeAspect="1"/>
          </p:cNvPicPr>
          <p:nvPr/>
        </p:nvPicPr>
        <p:blipFill>
          <a:blip r:embed="rId2"/>
          <a:stretch>
            <a:fillRect/>
          </a:stretch>
        </p:blipFill>
        <p:spPr>
          <a:xfrm>
            <a:off x="2034621" y="1545914"/>
            <a:ext cx="2433016" cy="4586178"/>
          </a:xfrm>
          <a:prstGeom prst="rect">
            <a:avLst/>
          </a:prstGeom>
        </p:spPr>
      </p:pic>
      <p:pic>
        <p:nvPicPr>
          <p:cNvPr id="8" name="그림 7"/>
          <p:cNvPicPr>
            <a:picLocks noChangeAspect="1"/>
          </p:cNvPicPr>
          <p:nvPr/>
        </p:nvPicPr>
        <p:blipFill>
          <a:blip r:embed="rId3"/>
          <a:stretch>
            <a:fillRect/>
          </a:stretch>
        </p:blipFill>
        <p:spPr>
          <a:xfrm>
            <a:off x="4143409" y="528507"/>
            <a:ext cx="2025859" cy="1695106"/>
          </a:xfrm>
          <a:prstGeom prst="rect">
            <a:avLst/>
          </a:prstGeom>
        </p:spPr>
      </p:pic>
      <p:pic>
        <p:nvPicPr>
          <p:cNvPr id="10" name="그림 9"/>
          <p:cNvPicPr>
            <a:picLocks noChangeAspect="1"/>
          </p:cNvPicPr>
          <p:nvPr/>
        </p:nvPicPr>
        <p:blipFill>
          <a:blip r:embed="rId4"/>
          <a:stretch>
            <a:fillRect/>
          </a:stretch>
        </p:blipFill>
        <p:spPr>
          <a:xfrm>
            <a:off x="6219391" y="284223"/>
            <a:ext cx="2230545" cy="4534357"/>
          </a:xfrm>
          <a:prstGeom prst="rect">
            <a:avLst/>
          </a:prstGeom>
        </p:spPr>
      </p:pic>
      <p:pic>
        <p:nvPicPr>
          <p:cNvPr id="13" name="그림 12"/>
          <p:cNvPicPr>
            <a:picLocks noChangeAspect="1"/>
          </p:cNvPicPr>
          <p:nvPr/>
        </p:nvPicPr>
        <p:blipFill>
          <a:blip r:embed="rId5"/>
          <a:stretch>
            <a:fillRect/>
          </a:stretch>
        </p:blipFill>
        <p:spPr>
          <a:xfrm>
            <a:off x="8616939" y="13353"/>
            <a:ext cx="2273536" cy="4588110"/>
          </a:xfrm>
          <a:prstGeom prst="rect">
            <a:avLst/>
          </a:prstGeom>
        </p:spPr>
      </p:pic>
      <p:pic>
        <p:nvPicPr>
          <p:cNvPr id="16" name="그림 15"/>
          <p:cNvPicPr>
            <a:picLocks noChangeAspect="1"/>
          </p:cNvPicPr>
          <p:nvPr/>
        </p:nvPicPr>
        <p:blipFill>
          <a:blip r:embed="rId6"/>
          <a:stretch>
            <a:fillRect/>
          </a:stretch>
        </p:blipFill>
        <p:spPr>
          <a:xfrm>
            <a:off x="9578718" y="2494818"/>
            <a:ext cx="2496044" cy="4247813"/>
          </a:xfrm>
          <a:prstGeom prst="rect">
            <a:avLst/>
          </a:prstGeom>
        </p:spPr>
      </p:pic>
      <p:pic>
        <p:nvPicPr>
          <p:cNvPr id="18" name="그림 17"/>
          <p:cNvPicPr>
            <a:picLocks noChangeAspect="1"/>
          </p:cNvPicPr>
          <p:nvPr/>
        </p:nvPicPr>
        <p:blipFill>
          <a:blip r:embed="rId7"/>
          <a:stretch>
            <a:fillRect/>
          </a:stretch>
        </p:blipFill>
        <p:spPr>
          <a:xfrm>
            <a:off x="25674" y="1885279"/>
            <a:ext cx="2239687" cy="3965762"/>
          </a:xfrm>
          <a:prstGeom prst="rect">
            <a:avLst/>
          </a:prstGeom>
        </p:spPr>
      </p:pic>
      <p:pic>
        <p:nvPicPr>
          <p:cNvPr id="20" name="그림 19"/>
          <p:cNvPicPr>
            <a:picLocks noChangeAspect="1"/>
          </p:cNvPicPr>
          <p:nvPr/>
        </p:nvPicPr>
        <p:blipFill>
          <a:blip r:embed="rId8"/>
          <a:stretch>
            <a:fillRect/>
          </a:stretch>
        </p:blipFill>
        <p:spPr>
          <a:xfrm>
            <a:off x="4726538" y="4948239"/>
            <a:ext cx="1895475" cy="1590675"/>
          </a:xfrm>
          <a:prstGeom prst="rect">
            <a:avLst/>
          </a:prstGeom>
        </p:spPr>
      </p:pic>
      <p:cxnSp>
        <p:nvCxnSpPr>
          <p:cNvPr id="24" name="꺾인 연결선 23"/>
          <p:cNvCxnSpPr>
            <a:endCxn id="8" idx="1"/>
          </p:cNvCxnSpPr>
          <p:nvPr/>
        </p:nvCxnSpPr>
        <p:spPr>
          <a:xfrm flipV="1">
            <a:off x="3498574" y="1376060"/>
            <a:ext cx="644835" cy="478010"/>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꺾인 연결선 25"/>
          <p:cNvCxnSpPr>
            <a:endCxn id="10" idx="1"/>
          </p:cNvCxnSpPr>
          <p:nvPr/>
        </p:nvCxnSpPr>
        <p:spPr>
          <a:xfrm flipV="1">
            <a:off x="3982421" y="2551402"/>
            <a:ext cx="2236970" cy="72946"/>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꺾인 연결선 27"/>
          <p:cNvCxnSpPr/>
          <p:nvPr/>
        </p:nvCxnSpPr>
        <p:spPr>
          <a:xfrm>
            <a:off x="4253948" y="3935896"/>
            <a:ext cx="4426894" cy="537595"/>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꺾인 연결선 29"/>
          <p:cNvCxnSpPr/>
          <p:nvPr/>
        </p:nvCxnSpPr>
        <p:spPr>
          <a:xfrm>
            <a:off x="4234070" y="4786825"/>
            <a:ext cx="5333356" cy="1118120"/>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꺾인 연결선 31"/>
          <p:cNvCxnSpPr>
            <a:endCxn id="20" idx="1"/>
          </p:cNvCxnSpPr>
          <p:nvPr/>
        </p:nvCxnSpPr>
        <p:spPr>
          <a:xfrm flipV="1">
            <a:off x="3498574" y="5743577"/>
            <a:ext cx="1227964" cy="62230"/>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꺾인 연결선 33"/>
          <p:cNvCxnSpPr>
            <a:endCxn id="18" idx="3"/>
          </p:cNvCxnSpPr>
          <p:nvPr/>
        </p:nvCxnSpPr>
        <p:spPr>
          <a:xfrm rot="16200000" flipV="1">
            <a:off x="2042188" y="4091333"/>
            <a:ext cx="733304" cy="286957"/>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2717" y="171839"/>
            <a:ext cx="1321904" cy="461665"/>
          </a:xfrm>
          <a:prstGeom prst="rect">
            <a:avLst/>
          </a:prstGeom>
          <a:noFill/>
        </p:spPr>
        <p:txBody>
          <a:bodyPr wrap="square" rtlCol="0">
            <a:spAutoFit/>
          </a:bodyPr>
          <a:lstStyle/>
          <a:p>
            <a:r>
              <a:rPr lang="en-US" altLang="ko-KR" sz="2400" dirty="0"/>
              <a:t>2</a:t>
            </a:r>
            <a:r>
              <a:rPr lang="en-US" altLang="ko-KR" sz="2400" baseline="30000" dirty="0"/>
              <a:t>nd</a:t>
            </a:r>
            <a:r>
              <a:rPr lang="en-US" altLang="ko-KR" sz="2400" dirty="0"/>
              <a:t> type</a:t>
            </a:r>
            <a:endParaRPr lang="ko-KR" altLang="en-US" sz="2400" dirty="0"/>
          </a:p>
        </p:txBody>
      </p:sp>
    </p:spTree>
    <p:extLst>
      <p:ext uri="{BB962C8B-B14F-4D97-AF65-F5344CB8AC3E}">
        <p14:creationId xmlns:p14="http://schemas.microsoft.com/office/powerpoint/2010/main" val="234799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ResNet</a:t>
            </a:r>
            <a:r>
              <a:rPr lang="en-US" altLang="ko-KR" dirty="0"/>
              <a:t> Design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103</a:t>
            </a:fld>
            <a:endParaRPr lang="ko-KR" altLang="en-US"/>
          </a:p>
        </p:txBody>
      </p:sp>
      <p:pic>
        <p:nvPicPr>
          <p:cNvPr id="6" name="내용 개체 틀 4" descr="화면 캡처"/>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710886" y="-1755750"/>
            <a:ext cx="4990259" cy="11233944"/>
          </a:xfrm>
          <a:prstGeom prst="rect">
            <a:avLst/>
          </a:prstGeom>
        </p:spPr>
      </p:pic>
      <p:sp>
        <p:nvSpPr>
          <p:cNvPr id="3" name="TextBox 2"/>
          <p:cNvSpPr txBox="1"/>
          <p:nvPr/>
        </p:nvSpPr>
        <p:spPr>
          <a:xfrm>
            <a:off x="7066960" y="0"/>
            <a:ext cx="4194313" cy="1200329"/>
          </a:xfrm>
          <a:prstGeom prst="rect">
            <a:avLst/>
          </a:prstGeom>
          <a:noFill/>
        </p:spPr>
        <p:txBody>
          <a:bodyPr wrap="square" rtlCol="0">
            <a:spAutoFit/>
          </a:bodyPr>
          <a:lstStyle/>
          <a:p>
            <a:r>
              <a:rPr lang="en-US" altLang="ko-KR" dirty="0"/>
              <a:t>Q: If we apply batch normalization at the beginning once, why do we need that batch normalization everywhere with </a:t>
            </a:r>
            <a:r>
              <a:rPr lang="en-US" altLang="ko-KR" dirty="0" err="1"/>
              <a:t>Resigual</a:t>
            </a:r>
            <a:r>
              <a:rPr lang="en-US" altLang="ko-KR" dirty="0"/>
              <a:t> Block?</a:t>
            </a:r>
            <a:endParaRPr lang="ko-KR" altLang="en-US" dirty="0"/>
          </a:p>
        </p:txBody>
      </p:sp>
    </p:spTree>
    <p:extLst>
      <p:ext uri="{BB962C8B-B14F-4D97-AF65-F5344CB8AC3E}">
        <p14:creationId xmlns:p14="http://schemas.microsoft.com/office/powerpoint/2010/main" val="9268343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Residual Network</a:t>
            </a:r>
            <a:endParaRPr lang="ko-KR" altLang="en-US" dirty="0"/>
          </a:p>
        </p:txBody>
      </p:sp>
      <p:sp>
        <p:nvSpPr>
          <p:cNvPr id="3" name="내용 개체 틀 2"/>
          <p:cNvSpPr>
            <a:spLocks noGrp="1"/>
          </p:cNvSpPr>
          <p:nvPr>
            <p:ph idx="1"/>
          </p:nvPr>
        </p:nvSpPr>
        <p:spPr/>
        <p:txBody>
          <a:bodyPr/>
          <a:lstStyle/>
          <a:p>
            <a:r>
              <a:rPr lang="en-US" altLang="ko-KR" dirty="0"/>
              <a:t>Deep Network (More than 100 Layers) can be trained without difficulties.</a:t>
            </a:r>
          </a:p>
          <a:p>
            <a:r>
              <a:rPr lang="en-US" altLang="ko-KR" dirty="0"/>
              <a:t>But, should think about using Batch Normalization in every Layer in existing </a:t>
            </a:r>
            <a:r>
              <a:rPr lang="en-US" altLang="ko-KR" dirty="0" err="1"/>
              <a:t>ResNet</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104</a:t>
            </a:fld>
            <a:endParaRPr lang="ko-KR" altLang="en-US"/>
          </a:p>
        </p:txBody>
      </p:sp>
    </p:spTree>
    <p:extLst>
      <p:ext uri="{BB962C8B-B14F-4D97-AF65-F5344CB8AC3E}">
        <p14:creationId xmlns:p14="http://schemas.microsoft.com/office/powerpoint/2010/main" val="23658178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Region Proposal</a:t>
            </a:r>
            <a:endParaRPr lang="ko-KR" altLang="en-US" dirty="0"/>
          </a:p>
        </p:txBody>
      </p:sp>
      <p:sp>
        <p:nvSpPr>
          <p:cNvPr id="3" name="내용 개체 틀 2"/>
          <p:cNvSpPr>
            <a:spLocks noGrp="1"/>
          </p:cNvSpPr>
          <p:nvPr>
            <p:ph idx="1"/>
          </p:nvPr>
        </p:nvSpPr>
        <p:spPr>
          <a:xfrm>
            <a:off x="838200" y="1825625"/>
            <a:ext cx="10843517" cy="4351339"/>
          </a:xfrm>
        </p:spPr>
        <p:txBody>
          <a:bodyPr/>
          <a:lstStyle/>
          <a:p>
            <a:r>
              <a:rPr lang="ko-KR" altLang="en-US" dirty="0"/>
              <a:t>지금까지는 숫자 한자에 대한 처리만 다룸</a:t>
            </a:r>
          </a:p>
          <a:p>
            <a:endParaRPr lang="en-US" altLang="ko-KR" dirty="0"/>
          </a:p>
          <a:p>
            <a:endParaRPr lang="en-US" altLang="ko-KR" dirty="0"/>
          </a:p>
          <a:p>
            <a:r>
              <a:rPr lang="ko-KR" altLang="en-US" dirty="0"/>
              <a:t>위의 경우 이미지가 </a:t>
            </a:r>
            <a:r>
              <a:rPr lang="en-US" altLang="ko-KR" dirty="0"/>
              <a:t>6</a:t>
            </a:r>
            <a:r>
              <a:rPr lang="ko-KR" altLang="en-US" dirty="0"/>
              <a:t>장이고 </a:t>
            </a:r>
            <a:r>
              <a:rPr lang="ko-KR" altLang="en-US" dirty="0" err="1"/>
              <a:t>바운딩</a:t>
            </a:r>
            <a:r>
              <a:rPr lang="ko-KR" altLang="en-US" dirty="0"/>
              <a:t> 박스 처리가 다 끝난 상태임</a:t>
            </a:r>
            <a:endParaRPr lang="en-US" altLang="ko-KR" dirty="0"/>
          </a:p>
          <a:p>
            <a:endParaRPr lang="en-US" altLang="ko-KR" dirty="0"/>
          </a:p>
          <a:p>
            <a:r>
              <a:rPr lang="ko-KR" altLang="en-US" dirty="0"/>
              <a:t>일반 이미지상에서 물체를 구분해 내고 위치도 찾고</a:t>
            </a:r>
            <a:r>
              <a:rPr lang="en-US" altLang="ko-KR" dirty="0"/>
              <a:t>.. </a:t>
            </a:r>
            <a:r>
              <a:rPr lang="ko-KR" altLang="en-US" dirty="0"/>
              <a:t>한 장의 이미지에서 여러 물체도 찾아 낼 수 있어야 좀 </a:t>
            </a:r>
            <a:r>
              <a:rPr lang="en-US" altLang="ko-KR" dirty="0"/>
              <a:t>AI </a:t>
            </a:r>
            <a:r>
              <a:rPr lang="ko-KR" altLang="en-US" dirty="0" err="1"/>
              <a:t>스럽지</a:t>
            </a:r>
            <a:r>
              <a:rPr lang="ko-KR" altLang="en-US" dirty="0"/>
              <a:t> 않을까</a:t>
            </a:r>
            <a:r>
              <a:rPr lang="en-US" altLang="ko-KR" dirty="0"/>
              <a:t>?</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105</a:t>
            </a:fld>
            <a:endParaRPr lang="ko-KR" altLang="en-US"/>
          </a:p>
        </p:txBody>
      </p:sp>
      <p:pic>
        <p:nvPicPr>
          <p:cNvPr id="6" name="그림 5"/>
          <p:cNvPicPr>
            <a:picLocks noChangeAspect="1"/>
          </p:cNvPicPr>
          <p:nvPr/>
        </p:nvPicPr>
        <p:blipFill>
          <a:blip r:embed="rId2"/>
          <a:stretch>
            <a:fillRect/>
          </a:stretch>
        </p:blipFill>
        <p:spPr>
          <a:xfrm>
            <a:off x="3808185" y="2351315"/>
            <a:ext cx="4343400" cy="762000"/>
          </a:xfrm>
          <a:prstGeom prst="rect">
            <a:avLst/>
          </a:prstGeom>
        </p:spPr>
      </p:pic>
    </p:spTree>
    <p:extLst>
      <p:ext uri="{BB962C8B-B14F-4D97-AF65-F5344CB8AC3E}">
        <p14:creationId xmlns:p14="http://schemas.microsoft.com/office/powerpoint/2010/main" val="21367015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106</a:t>
            </a:fld>
            <a:endParaRPr lang="ko-KR" altLang="en-US"/>
          </a:p>
        </p:txBody>
      </p:sp>
      <p:pic>
        <p:nvPicPr>
          <p:cNvPr id="6" name="그림 5"/>
          <p:cNvPicPr>
            <a:picLocks noChangeAspect="1"/>
          </p:cNvPicPr>
          <p:nvPr/>
        </p:nvPicPr>
        <p:blipFill>
          <a:blip r:embed="rId2"/>
          <a:stretch>
            <a:fillRect/>
          </a:stretch>
        </p:blipFill>
        <p:spPr>
          <a:xfrm>
            <a:off x="1718356" y="1920422"/>
            <a:ext cx="8372475" cy="4381500"/>
          </a:xfrm>
          <a:prstGeom prst="rect">
            <a:avLst/>
          </a:prstGeom>
        </p:spPr>
      </p:pic>
      <p:pic>
        <p:nvPicPr>
          <p:cNvPr id="7" name="그림 6"/>
          <p:cNvPicPr>
            <a:picLocks noChangeAspect="1"/>
          </p:cNvPicPr>
          <p:nvPr/>
        </p:nvPicPr>
        <p:blipFill>
          <a:blip r:embed="rId3"/>
          <a:stretch>
            <a:fillRect/>
          </a:stretch>
        </p:blipFill>
        <p:spPr>
          <a:xfrm>
            <a:off x="3581400" y="948941"/>
            <a:ext cx="4646387" cy="917051"/>
          </a:xfrm>
          <a:prstGeom prst="rect">
            <a:avLst/>
          </a:prstGeom>
        </p:spPr>
      </p:pic>
    </p:spTree>
    <p:extLst>
      <p:ext uri="{BB962C8B-B14F-4D97-AF65-F5344CB8AC3E}">
        <p14:creationId xmlns:p14="http://schemas.microsoft.com/office/powerpoint/2010/main" val="41085842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Thought </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107</a:t>
            </a:fld>
            <a:endParaRPr lang="ko-KR" altLang="en-US"/>
          </a:p>
        </p:txBody>
      </p:sp>
      <p:sp>
        <p:nvSpPr>
          <p:cNvPr id="6" name="내용 개체 틀 2"/>
          <p:cNvSpPr>
            <a:spLocks noGrp="1"/>
          </p:cNvSpPr>
          <p:nvPr>
            <p:ph idx="1"/>
          </p:nvPr>
        </p:nvSpPr>
        <p:spPr>
          <a:xfrm>
            <a:off x="838199" y="1431925"/>
            <a:ext cx="10515600" cy="4351339"/>
          </a:xfrm>
        </p:spPr>
        <p:txBody>
          <a:bodyPr>
            <a:normAutofit/>
          </a:bodyPr>
          <a:lstStyle/>
          <a:p>
            <a:r>
              <a:rPr lang="en-US" altLang="ko-KR" sz="2000" dirty="0"/>
              <a:t>R-CNN</a:t>
            </a:r>
            <a:r>
              <a:rPr lang="ko-KR" altLang="en-US" sz="2000" dirty="0"/>
              <a:t>이 우리가 생각하는 상식과 많이 비슷함</a:t>
            </a:r>
            <a:endParaRPr lang="en-US" altLang="ko-KR" sz="2000" dirty="0"/>
          </a:p>
          <a:p>
            <a:pPr lvl="1"/>
            <a:r>
              <a:rPr lang="en-US" altLang="ko-KR" sz="1800" dirty="0">
                <a:solidFill>
                  <a:srgbClr val="FF0000"/>
                </a:solidFill>
              </a:rPr>
              <a:t>R</a:t>
            </a:r>
            <a:r>
              <a:rPr lang="en-US" altLang="ko-KR" sz="1800" dirty="0"/>
              <a:t>egional </a:t>
            </a:r>
            <a:r>
              <a:rPr lang="en-US" altLang="ko-KR" sz="1800" dirty="0">
                <a:solidFill>
                  <a:srgbClr val="FF0000"/>
                </a:solidFill>
              </a:rPr>
              <a:t>C</a:t>
            </a:r>
            <a:r>
              <a:rPr lang="en-US" altLang="ko-KR" sz="1800" dirty="0"/>
              <a:t>onvolutional </a:t>
            </a:r>
            <a:r>
              <a:rPr lang="en-US" altLang="ko-KR" sz="1800" dirty="0">
                <a:solidFill>
                  <a:srgbClr val="FF0000"/>
                </a:solidFill>
              </a:rPr>
              <a:t>N</a:t>
            </a:r>
            <a:r>
              <a:rPr lang="en-US" altLang="ko-KR" sz="1800" dirty="0"/>
              <a:t>eural </a:t>
            </a:r>
            <a:r>
              <a:rPr lang="en-US" altLang="ko-KR" sz="1800" dirty="0">
                <a:solidFill>
                  <a:srgbClr val="FF0000"/>
                </a:solidFill>
              </a:rPr>
              <a:t>N</a:t>
            </a:r>
            <a:r>
              <a:rPr lang="en-US" altLang="ko-KR" sz="1800" dirty="0"/>
              <a:t>etwork</a:t>
            </a:r>
          </a:p>
          <a:p>
            <a:pPr lvl="1"/>
            <a:r>
              <a:rPr lang="en-US" altLang="ko-KR" sz="1800" dirty="0">
                <a:solidFill>
                  <a:srgbClr val="FF0000"/>
                </a:solidFill>
              </a:rPr>
              <a:t>Generate Regional Proposals within an color image</a:t>
            </a:r>
          </a:p>
          <a:p>
            <a:pPr lvl="1"/>
            <a:r>
              <a:rPr lang="en-US" altLang="ko-KR" sz="1800" dirty="0"/>
              <a:t>Regional proposals = Object Bounding Boxes </a:t>
            </a:r>
          </a:p>
          <a:p>
            <a:r>
              <a:rPr lang="en-US" altLang="ko-KR" sz="2000" dirty="0">
                <a:solidFill>
                  <a:srgbClr val="FF0000"/>
                </a:solidFill>
              </a:rPr>
              <a:t>Apply each region to CNN</a:t>
            </a:r>
            <a:r>
              <a:rPr lang="en-US" altLang="ko-KR" sz="2000" dirty="0"/>
              <a:t>(Convolutional Neural Network)</a:t>
            </a:r>
          </a:p>
          <a:p>
            <a:pPr lvl="1"/>
            <a:r>
              <a:rPr lang="ko-KR" altLang="en-US" sz="1800" dirty="0"/>
              <a:t>우리가 생각하는 </a:t>
            </a:r>
            <a:r>
              <a:rPr lang="en-US" altLang="ko-KR" sz="1800" dirty="0"/>
              <a:t>Deep Learning</a:t>
            </a:r>
          </a:p>
          <a:p>
            <a:pPr marL="0" indent="0">
              <a:buNone/>
            </a:pPr>
            <a:endParaRPr lang="ko-KR" altLang="en-US" sz="2000" dirty="0"/>
          </a:p>
        </p:txBody>
      </p:sp>
      <p:pic>
        <p:nvPicPr>
          <p:cNvPr id="7" name="그림 6"/>
          <p:cNvPicPr>
            <a:picLocks noChangeAspect="1"/>
          </p:cNvPicPr>
          <p:nvPr/>
        </p:nvPicPr>
        <p:blipFill>
          <a:blip r:embed="rId2"/>
          <a:stretch>
            <a:fillRect/>
          </a:stretch>
        </p:blipFill>
        <p:spPr>
          <a:xfrm>
            <a:off x="2690825" y="3449505"/>
            <a:ext cx="6835017" cy="2653345"/>
          </a:xfrm>
          <a:prstGeom prst="rect">
            <a:avLst/>
          </a:prstGeom>
        </p:spPr>
      </p:pic>
    </p:spTree>
    <p:extLst>
      <p:ext uri="{BB962C8B-B14F-4D97-AF65-F5344CB8AC3E}">
        <p14:creationId xmlns:p14="http://schemas.microsoft.com/office/powerpoint/2010/main" val="18128094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Problems</a:t>
            </a:r>
            <a:endParaRPr lang="ko-KR" altLang="en-US" dirty="0"/>
          </a:p>
        </p:txBody>
      </p:sp>
      <p:sp>
        <p:nvSpPr>
          <p:cNvPr id="3" name="내용 개체 틀 2"/>
          <p:cNvSpPr>
            <a:spLocks noGrp="1"/>
          </p:cNvSpPr>
          <p:nvPr>
            <p:ph idx="1"/>
          </p:nvPr>
        </p:nvSpPr>
        <p:spPr/>
        <p:txBody>
          <a:bodyPr/>
          <a:lstStyle/>
          <a:p>
            <a:r>
              <a:rPr lang="en-US" altLang="ko-KR" dirty="0"/>
              <a:t>Too slow</a:t>
            </a:r>
          </a:p>
          <a:p>
            <a:r>
              <a:rPr lang="en-US" altLang="ko-KR" dirty="0"/>
              <a:t>For every maybe-region we convolute the bounding box and classify.. Too slow</a:t>
            </a:r>
          </a:p>
          <a:p>
            <a:endParaRPr lang="en-US" altLang="ko-KR" dirty="0"/>
          </a:p>
          <a:p>
            <a:r>
              <a:rPr lang="en-US" altLang="ko-KR" dirty="0"/>
              <a:t>Solution: Do everything within deep learning framework</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108</a:t>
            </a:fld>
            <a:endParaRPr lang="ko-KR" altLang="en-US"/>
          </a:p>
        </p:txBody>
      </p:sp>
    </p:spTree>
    <p:extLst>
      <p:ext uri="{BB962C8B-B14F-4D97-AF65-F5344CB8AC3E}">
        <p14:creationId xmlns:p14="http://schemas.microsoft.com/office/powerpoint/2010/main" val="2017307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Architecture of Faster R-CNN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a:xfrm>
            <a:off x="9109364" y="6359405"/>
            <a:ext cx="2743200" cy="365125"/>
          </a:xfrm>
        </p:spPr>
        <p:txBody>
          <a:bodyPr/>
          <a:lstStyle/>
          <a:p>
            <a:fld id="{FCC205DD-E5C4-4EE3-B0EE-276B4039E1DB}" type="slidenum">
              <a:rPr lang="ko-KR" altLang="en-US" smtClean="0"/>
              <a:t>109</a:t>
            </a:fld>
            <a:endParaRPr lang="ko-KR" altLang="en-US"/>
          </a:p>
        </p:txBody>
      </p:sp>
      <p:sp>
        <p:nvSpPr>
          <p:cNvPr id="7" name="직사각형 6"/>
          <p:cNvSpPr/>
          <p:nvPr/>
        </p:nvSpPr>
        <p:spPr>
          <a:xfrm>
            <a:off x="4612356" y="1441758"/>
            <a:ext cx="1943100" cy="352425"/>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Image</a:t>
            </a:r>
            <a:endParaRPr lang="ko-KR" altLang="en-US" dirty="0">
              <a:solidFill>
                <a:schemeClr val="tx1"/>
              </a:solidFill>
            </a:endParaRPr>
          </a:p>
        </p:txBody>
      </p:sp>
      <p:sp>
        <p:nvSpPr>
          <p:cNvPr id="8" name="아래쪽 화살표 7"/>
          <p:cNvSpPr/>
          <p:nvPr/>
        </p:nvSpPr>
        <p:spPr>
          <a:xfrm>
            <a:off x="5464844" y="1840220"/>
            <a:ext cx="238125" cy="238125"/>
          </a:xfrm>
          <a:prstGeom prst="downArrow">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직사각형 8"/>
          <p:cNvSpPr/>
          <p:nvPr/>
        </p:nvSpPr>
        <p:spPr>
          <a:xfrm>
            <a:off x="4612356" y="2124382"/>
            <a:ext cx="1943100" cy="581025"/>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Convolution/max-pooling</a:t>
            </a:r>
            <a:r>
              <a:rPr lang="en-US" altLang="ko-KR" dirty="0">
                <a:solidFill>
                  <a:schemeClr val="tx1"/>
                </a:solidFill>
              </a:rPr>
              <a:t> Layers</a:t>
            </a:r>
            <a:endParaRPr lang="ko-KR" altLang="en-US" dirty="0">
              <a:solidFill>
                <a:schemeClr val="tx1"/>
              </a:solidFill>
            </a:endParaRPr>
          </a:p>
        </p:txBody>
      </p:sp>
      <p:sp>
        <p:nvSpPr>
          <p:cNvPr id="10" name="아래쪽 화살표 9"/>
          <p:cNvSpPr/>
          <p:nvPr/>
        </p:nvSpPr>
        <p:spPr>
          <a:xfrm>
            <a:off x="5464843" y="2760969"/>
            <a:ext cx="238125" cy="238125"/>
          </a:xfrm>
          <a:prstGeom prst="downArrow">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직사각형 10"/>
          <p:cNvSpPr/>
          <p:nvPr/>
        </p:nvSpPr>
        <p:spPr>
          <a:xfrm>
            <a:off x="4964782" y="3035606"/>
            <a:ext cx="1247775" cy="900112"/>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Feature maps</a:t>
            </a:r>
            <a:endParaRPr lang="ko-KR" altLang="en-US" dirty="0">
              <a:solidFill>
                <a:schemeClr val="tx1"/>
              </a:solidFill>
            </a:endParaRPr>
          </a:p>
        </p:txBody>
      </p:sp>
      <p:sp>
        <p:nvSpPr>
          <p:cNvPr id="12" name="직사각형 11"/>
          <p:cNvSpPr/>
          <p:nvPr/>
        </p:nvSpPr>
        <p:spPr>
          <a:xfrm>
            <a:off x="4964782" y="4265917"/>
            <a:ext cx="1247775" cy="1171575"/>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Region Proposal Network (RPN)</a:t>
            </a:r>
            <a:endParaRPr lang="ko-KR" altLang="en-US" dirty="0">
              <a:solidFill>
                <a:schemeClr val="tx1"/>
              </a:solidFill>
            </a:endParaRPr>
          </a:p>
        </p:txBody>
      </p:sp>
      <p:sp>
        <p:nvSpPr>
          <p:cNvPr id="13" name="아래쪽 화살표 12"/>
          <p:cNvSpPr/>
          <p:nvPr/>
        </p:nvSpPr>
        <p:spPr>
          <a:xfrm>
            <a:off x="5464843" y="3981755"/>
            <a:ext cx="238125" cy="238125"/>
          </a:xfrm>
          <a:prstGeom prst="downArrow">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위로 굽은 화살표 16"/>
          <p:cNvSpPr/>
          <p:nvPr/>
        </p:nvSpPr>
        <p:spPr>
          <a:xfrm flipV="1">
            <a:off x="6212557" y="3356278"/>
            <a:ext cx="1270000" cy="2081214"/>
          </a:xfrm>
          <a:prstGeom prst="bentUpArrow">
            <a:avLst>
              <a:gd name="adj1" fmla="val 8000"/>
              <a:gd name="adj2" fmla="val 10000"/>
              <a:gd name="adj3" fmla="val 13000"/>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직사각형 17"/>
          <p:cNvSpPr/>
          <p:nvPr/>
        </p:nvSpPr>
        <p:spPr>
          <a:xfrm>
            <a:off x="6584031" y="5439081"/>
            <a:ext cx="1625600" cy="698500"/>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Fast R-CNN</a:t>
            </a:r>
            <a:endParaRPr lang="ko-KR" altLang="en-US" dirty="0">
              <a:solidFill>
                <a:schemeClr val="tx1"/>
              </a:solidFill>
            </a:endParaRPr>
          </a:p>
        </p:txBody>
      </p:sp>
      <p:sp>
        <p:nvSpPr>
          <p:cNvPr id="19" name="위로 굽은 화살표 18"/>
          <p:cNvSpPr/>
          <p:nvPr/>
        </p:nvSpPr>
        <p:spPr>
          <a:xfrm rot="5400000">
            <a:off x="5795439" y="5234690"/>
            <a:ext cx="557214" cy="962819"/>
          </a:xfrm>
          <a:prstGeom prst="bentUpArrow">
            <a:avLst>
              <a:gd name="adj1" fmla="val 18162"/>
              <a:gd name="adj2" fmla="val 23860"/>
              <a:gd name="adj3" fmla="val 34117"/>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137431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Differentiation w.r.t. every weight and bias</a:t>
            </a:r>
            <a:endParaRPr lang="ko-KR" altLang="en-US" sz="4000"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Thousands of neurons produces tens of thousands of connections, i.e., weights. </a:t>
                </a:r>
              </a:p>
              <a:p>
                <a:r>
                  <a:rPr lang="en-US" altLang="ko-KR" dirty="0"/>
                  <a:t>Numerically evaluating </a:t>
                </a:r>
                <a14:m>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a:rPr lang="en-US" altLang="ko-KR" b="0" i="1" smtClean="0">
                            <a:latin typeface="Cambria Math" panose="02040503050406030204" pitchFamily="18" charset="0"/>
                          </a:rPr>
                          <m:t>𝐶</m:t>
                        </m:r>
                      </m:num>
                      <m:den>
                        <m:r>
                          <a:rPr lang="ko-KR" altLang="en-US" i="1">
                            <a:latin typeface="Cambria Math" panose="02040503050406030204" pitchFamily="18" charset="0"/>
                          </a:rPr>
                          <m:t>𝜕</m:t>
                        </m:r>
                        <m:r>
                          <a:rPr lang="en-US" altLang="ko-KR" b="0" i="1" smtClean="0">
                            <a:latin typeface="Cambria Math" panose="02040503050406030204" pitchFamily="18" charset="0"/>
                          </a:rPr>
                          <m:t>𝑤</m:t>
                        </m:r>
                      </m:den>
                    </m:f>
                  </m:oMath>
                </a14:m>
                <a:r>
                  <a:rPr lang="ko-KR" altLang="en-US" dirty="0"/>
                  <a:t> </a:t>
                </a:r>
                <a:r>
                  <a:rPr lang="en-US" altLang="ko-KR" dirty="0"/>
                  <a:t>involves two full evaluation of the networks changing </a:t>
                </a:r>
                <a14:m>
                  <m:oMath xmlns:m="http://schemas.openxmlformats.org/officeDocument/2006/math">
                    <m:r>
                      <a:rPr lang="en-US" altLang="ko-KR" i="1">
                        <a:latin typeface="Cambria Math" panose="02040503050406030204" pitchFamily="18" charset="0"/>
                      </a:rPr>
                      <m:t>𝑤</m:t>
                    </m:r>
                  </m:oMath>
                </a14:m>
                <a:r>
                  <a:rPr lang="en-US" altLang="ko-KR" dirty="0"/>
                  <a:t> for each </a:t>
                </a:r>
                <a14:m>
                  <m:oMath xmlns:m="http://schemas.openxmlformats.org/officeDocument/2006/math">
                    <m:r>
                      <a:rPr lang="en-US" altLang="ko-KR" i="1">
                        <a:latin typeface="Cambria Math" panose="02040503050406030204" pitchFamily="18" charset="0"/>
                      </a:rPr>
                      <m:t>𝑤</m:t>
                    </m:r>
                  </m:oMath>
                </a14:m>
                <a:r>
                  <a:rPr lang="en-US" altLang="ko-KR" dirty="0"/>
                  <a:t>.</a:t>
                </a:r>
              </a:p>
              <a:p>
                <a:r>
                  <a:rPr lang="en-US" altLang="ko-KR" dirty="0"/>
                  <a:t>Fast evaluation of </a:t>
                </a:r>
                <a14:m>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r>
                          <a:rPr lang="en-US" altLang="ko-KR" i="1">
                            <a:latin typeface="Cambria Math" panose="02040503050406030204" pitchFamily="18" charset="0"/>
                          </a:rPr>
                          <m:t>𝑤</m:t>
                        </m:r>
                      </m:den>
                    </m:f>
                  </m:oMath>
                </a14:m>
                <a:r>
                  <a:rPr lang="en-US" altLang="ko-KR" dirty="0"/>
                  <a:t> is enabled by Backpropagation; which is the most important key of Deep Learning indeed!</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381" r="-1101"/>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AD9F4B80-7B10-46D1-BA61-66A17F3773DD}"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11</a:t>
            </a:fld>
            <a:endParaRPr lang="ko-KR" altLang="en-US"/>
          </a:p>
        </p:txBody>
      </p:sp>
    </p:spTree>
    <p:extLst>
      <p:ext uri="{BB962C8B-B14F-4D97-AF65-F5344CB8AC3E}">
        <p14:creationId xmlns:p14="http://schemas.microsoft.com/office/powerpoint/2010/main" val="18429942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s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8134" y="4720353"/>
            <a:ext cx="3487909" cy="1682763"/>
          </a:xfrm>
          <a:prstGeom prst="rect">
            <a:avLst/>
          </a:prstGeom>
          <a:noFill/>
          <a:extLst>
            <a:ext uri="{909E8E84-426E-40DD-AFC4-6F175D3DCCD1}">
              <a14:hiddenFill xmlns:a14="http://schemas.microsoft.com/office/drawing/2010/main">
                <a:solidFill>
                  <a:srgbClr val="FFFFFF"/>
                </a:solidFill>
              </a14:hiddenFill>
            </a:ext>
          </a:extLst>
        </p:spPr>
      </p:pic>
      <p:sp>
        <p:nvSpPr>
          <p:cNvPr id="82" name="직사각형 81"/>
          <p:cNvSpPr/>
          <p:nvPr/>
        </p:nvSpPr>
        <p:spPr>
          <a:xfrm>
            <a:off x="4596682" y="4938852"/>
            <a:ext cx="838919" cy="861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0" y="14062"/>
            <a:ext cx="10515600" cy="639279"/>
          </a:xfrm>
        </p:spPr>
        <p:txBody>
          <a:bodyPr>
            <a:normAutofit fontScale="90000"/>
          </a:bodyPr>
          <a:lstStyle/>
          <a:p>
            <a:r>
              <a:rPr lang="en-US" altLang="ko-KR" dirty="0"/>
              <a:t>RPN</a:t>
            </a:r>
            <a:endParaRPr lang="ko-KR" altLang="en-US" dirty="0"/>
          </a:p>
        </p:txBody>
      </p:sp>
      <p:sp>
        <p:nvSpPr>
          <p:cNvPr id="5" name="슬라이드 번호 개체 틀 4"/>
          <p:cNvSpPr>
            <a:spLocks noGrp="1"/>
          </p:cNvSpPr>
          <p:nvPr>
            <p:ph type="sldNum" sz="quarter" idx="12"/>
          </p:nvPr>
        </p:nvSpPr>
        <p:spPr>
          <a:xfrm>
            <a:off x="8848443" y="6244951"/>
            <a:ext cx="2743200" cy="365125"/>
          </a:xfrm>
        </p:spPr>
        <p:txBody>
          <a:bodyPr/>
          <a:lstStyle/>
          <a:p>
            <a:fld id="{FCC205DD-E5C4-4EE3-B0EE-276B4039E1DB}" type="slidenum">
              <a:rPr lang="ko-KR" altLang="en-US" smtClean="0"/>
              <a:t>110</a:t>
            </a:fld>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738350974"/>
              </p:ext>
            </p:extLst>
          </p:nvPr>
        </p:nvGraphicFramePr>
        <p:xfrm>
          <a:off x="1072521" y="1207243"/>
          <a:ext cx="1733976" cy="1646872"/>
        </p:xfrm>
        <a:graphic>
          <a:graphicData uri="http://schemas.openxmlformats.org/drawingml/2006/table">
            <a:tbl>
              <a:tblPr firstRow="1" bandRow="1">
                <a:tableStyleId>{69CF1AB2-1976-4502-BF36-3FF5EA218861}</a:tableStyleId>
              </a:tblPr>
              <a:tblGrid>
                <a:gridCol w="216747">
                  <a:extLst>
                    <a:ext uri="{9D8B030D-6E8A-4147-A177-3AD203B41FA5}">
                      <a16:colId xmlns="" xmlns:a16="http://schemas.microsoft.com/office/drawing/2014/main" val="20000"/>
                    </a:ext>
                  </a:extLst>
                </a:gridCol>
                <a:gridCol w="216747">
                  <a:extLst>
                    <a:ext uri="{9D8B030D-6E8A-4147-A177-3AD203B41FA5}">
                      <a16:colId xmlns="" xmlns:a16="http://schemas.microsoft.com/office/drawing/2014/main" val="20001"/>
                    </a:ext>
                  </a:extLst>
                </a:gridCol>
                <a:gridCol w="216747">
                  <a:extLst>
                    <a:ext uri="{9D8B030D-6E8A-4147-A177-3AD203B41FA5}">
                      <a16:colId xmlns="" xmlns:a16="http://schemas.microsoft.com/office/drawing/2014/main" val="20002"/>
                    </a:ext>
                  </a:extLst>
                </a:gridCol>
                <a:gridCol w="216747">
                  <a:extLst>
                    <a:ext uri="{9D8B030D-6E8A-4147-A177-3AD203B41FA5}">
                      <a16:colId xmlns="" xmlns:a16="http://schemas.microsoft.com/office/drawing/2014/main" val="20003"/>
                    </a:ext>
                  </a:extLst>
                </a:gridCol>
                <a:gridCol w="216747">
                  <a:extLst>
                    <a:ext uri="{9D8B030D-6E8A-4147-A177-3AD203B41FA5}">
                      <a16:colId xmlns="" xmlns:a16="http://schemas.microsoft.com/office/drawing/2014/main" val="20004"/>
                    </a:ext>
                  </a:extLst>
                </a:gridCol>
                <a:gridCol w="216747">
                  <a:extLst>
                    <a:ext uri="{9D8B030D-6E8A-4147-A177-3AD203B41FA5}">
                      <a16:colId xmlns="" xmlns:a16="http://schemas.microsoft.com/office/drawing/2014/main" val="20005"/>
                    </a:ext>
                  </a:extLst>
                </a:gridCol>
                <a:gridCol w="216747">
                  <a:extLst>
                    <a:ext uri="{9D8B030D-6E8A-4147-A177-3AD203B41FA5}">
                      <a16:colId xmlns="" xmlns:a16="http://schemas.microsoft.com/office/drawing/2014/main" val="20006"/>
                    </a:ext>
                  </a:extLst>
                </a:gridCol>
                <a:gridCol w="216747">
                  <a:extLst>
                    <a:ext uri="{9D8B030D-6E8A-4147-A177-3AD203B41FA5}">
                      <a16:colId xmlns="" xmlns:a16="http://schemas.microsoft.com/office/drawing/2014/main" val="20007"/>
                    </a:ext>
                  </a:extLst>
                </a:gridCol>
              </a:tblGrid>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05859">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05859">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
        <p:nvSpPr>
          <p:cNvPr id="12" name="직사각형 11"/>
          <p:cNvSpPr/>
          <p:nvPr/>
        </p:nvSpPr>
        <p:spPr>
          <a:xfrm>
            <a:off x="1072522" y="1207243"/>
            <a:ext cx="668143" cy="615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807091" y="941143"/>
            <a:ext cx="2197100" cy="261610"/>
          </a:xfrm>
          <a:prstGeom prst="rect">
            <a:avLst/>
          </a:prstGeom>
          <a:noFill/>
        </p:spPr>
        <p:txBody>
          <a:bodyPr wrap="square" rtlCol="0">
            <a:spAutoFit/>
          </a:bodyPr>
          <a:lstStyle/>
          <a:p>
            <a:r>
              <a:rPr lang="en-US" altLang="ko-KR" sz="1100" dirty="0"/>
              <a:t>Sliding Window </a:t>
            </a:r>
            <a:endParaRPr lang="ko-KR" altLang="en-US" sz="1100" dirty="0"/>
          </a:p>
        </p:txBody>
      </p:sp>
      <p:sp>
        <p:nvSpPr>
          <p:cNvPr id="15" name="타원 14"/>
          <p:cNvSpPr/>
          <p:nvPr/>
        </p:nvSpPr>
        <p:spPr>
          <a:xfrm>
            <a:off x="1380498" y="151509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8" idx="0"/>
            <a:endCxn id="15" idx="3"/>
          </p:cNvCxnSpPr>
          <p:nvPr/>
        </p:nvCxnSpPr>
        <p:spPr>
          <a:xfrm flipH="1" flipV="1">
            <a:off x="1387193" y="1554114"/>
            <a:ext cx="1322374" cy="1809409"/>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07085" y="3363523"/>
            <a:ext cx="1604963" cy="369332"/>
          </a:xfrm>
          <a:prstGeom prst="rect">
            <a:avLst/>
          </a:prstGeom>
          <a:noFill/>
        </p:spPr>
        <p:txBody>
          <a:bodyPr wrap="square" rtlCol="0">
            <a:spAutoFit/>
          </a:bodyPr>
          <a:lstStyle/>
          <a:p>
            <a:r>
              <a:rPr lang="en-US" altLang="ko-KR" dirty="0"/>
              <a:t>Anchor point</a:t>
            </a:r>
            <a:endParaRPr lang="ko-KR" altLang="en-US" dirty="0"/>
          </a:p>
        </p:txBody>
      </p:sp>
      <p:grpSp>
        <p:nvGrpSpPr>
          <p:cNvPr id="26" name="그룹 25"/>
          <p:cNvGrpSpPr/>
          <p:nvPr/>
        </p:nvGrpSpPr>
        <p:grpSpPr>
          <a:xfrm>
            <a:off x="1663143" y="4835251"/>
            <a:ext cx="990600" cy="291685"/>
            <a:chOff x="946150" y="5017994"/>
            <a:chExt cx="990600" cy="291685"/>
          </a:xfrm>
          <a:noFill/>
        </p:grpSpPr>
        <p:sp>
          <p:nvSpPr>
            <p:cNvPr id="19" name="직사각형 18"/>
            <p:cNvSpPr/>
            <p:nvPr/>
          </p:nvSpPr>
          <p:spPr>
            <a:xfrm>
              <a:off x="946150" y="5042979"/>
              <a:ext cx="268288" cy="2667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1355882" y="5121596"/>
              <a:ext cx="319087" cy="1000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1816413" y="5017994"/>
              <a:ext cx="120337" cy="291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 name="그룹 24"/>
          <p:cNvGrpSpPr/>
          <p:nvPr/>
        </p:nvGrpSpPr>
        <p:grpSpPr>
          <a:xfrm>
            <a:off x="1488105" y="5195737"/>
            <a:ext cx="1274399" cy="468563"/>
            <a:chOff x="568536" y="5473383"/>
            <a:chExt cx="793328" cy="291685"/>
          </a:xfrm>
          <a:noFill/>
        </p:grpSpPr>
        <p:sp>
          <p:nvSpPr>
            <p:cNvPr id="22" name="직사각형 21"/>
            <p:cNvSpPr/>
            <p:nvPr/>
          </p:nvSpPr>
          <p:spPr>
            <a:xfrm>
              <a:off x="568536" y="5485876"/>
              <a:ext cx="268288" cy="2667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879632" y="5591258"/>
              <a:ext cx="319087" cy="1000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241527" y="5473383"/>
              <a:ext cx="120337" cy="291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 name="그룹 26"/>
          <p:cNvGrpSpPr/>
          <p:nvPr/>
        </p:nvGrpSpPr>
        <p:grpSpPr>
          <a:xfrm>
            <a:off x="625545" y="5757048"/>
            <a:ext cx="2277675" cy="858755"/>
            <a:chOff x="578382" y="5487656"/>
            <a:chExt cx="773636" cy="291685"/>
          </a:xfrm>
          <a:noFill/>
        </p:grpSpPr>
        <p:sp>
          <p:nvSpPr>
            <p:cNvPr id="28" name="직사각형 27"/>
            <p:cNvSpPr/>
            <p:nvPr/>
          </p:nvSpPr>
          <p:spPr>
            <a:xfrm>
              <a:off x="578382" y="5499412"/>
              <a:ext cx="268288" cy="2667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879632" y="5591258"/>
              <a:ext cx="319087" cy="1000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1231681" y="5487656"/>
              <a:ext cx="120337" cy="291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TextBox 30"/>
          <p:cNvSpPr txBox="1"/>
          <p:nvPr/>
        </p:nvSpPr>
        <p:spPr>
          <a:xfrm>
            <a:off x="1094581" y="4416625"/>
            <a:ext cx="2297523" cy="369332"/>
          </a:xfrm>
          <a:prstGeom prst="rect">
            <a:avLst/>
          </a:prstGeom>
          <a:noFill/>
        </p:spPr>
        <p:txBody>
          <a:bodyPr wrap="square" rtlCol="0">
            <a:spAutoFit/>
          </a:bodyPr>
          <a:lstStyle/>
          <a:p>
            <a:r>
              <a:rPr lang="en-US" altLang="ko-KR" dirty="0"/>
              <a:t>Region proposals</a:t>
            </a:r>
            <a:endParaRPr lang="ko-KR" altLang="en-US" dirty="0"/>
          </a:p>
        </p:txBody>
      </p:sp>
      <p:cxnSp>
        <p:nvCxnSpPr>
          <p:cNvPr id="33" name="직선 화살표 연결선 32"/>
          <p:cNvCxnSpPr/>
          <p:nvPr/>
        </p:nvCxnSpPr>
        <p:spPr>
          <a:xfrm>
            <a:off x="3004191" y="1646349"/>
            <a:ext cx="2821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962021" y="2743684"/>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5569001" y="2947327"/>
            <a:ext cx="1117891" cy="646331"/>
          </a:xfrm>
          <a:prstGeom prst="rect">
            <a:avLst/>
          </a:prstGeom>
          <a:noFill/>
        </p:spPr>
        <p:txBody>
          <a:bodyPr wrap="square" rtlCol="0">
            <a:spAutoFit/>
          </a:bodyPr>
          <a:lstStyle/>
          <a:p>
            <a:r>
              <a:rPr lang="en-US" altLang="ko-KR" dirty="0"/>
              <a:t>Feature vector</a:t>
            </a:r>
            <a:endParaRPr lang="ko-KR" altLang="en-US" dirty="0"/>
          </a:p>
        </p:txBody>
      </p:sp>
      <p:sp>
        <p:nvSpPr>
          <p:cNvPr id="36" name="직사각형 35"/>
          <p:cNvSpPr/>
          <p:nvPr/>
        </p:nvSpPr>
        <p:spPr>
          <a:xfrm>
            <a:off x="5962021" y="2522487"/>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5962021" y="2307004"/>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p:cNvSpPr/>
          <p:nvPr/>
        </p:nvSpPr>
        <p:spPr>
          <a:xfrm>
            <a:off x="5962021" y="2085806"/>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p:cNvSpPr/>
          <p:nvPr/>
        </p:nvSpPr>
        <p:spPr>
          <a:xfrm>
            <a:off x="5962021" y="1867548"/>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5962021" y="1646350"/>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5962021" y="1423404"/>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5962021" y="1202207"/>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5962021" y="986724"/>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5962021" y="765526"/>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5962021" y="547268"/>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5962021" y="326070"/>
            <a:ext cx="95251" cy="17807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7853641" y="2571016"/>
            <a:ext cx="970609" cy="4872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8764583" y="2609534"/>
            <a:ext cx="622300" cy="369332"/>
          </a:xfrm>
          <a:prstGeom prst="rect">
            <a:avLst/>
          </a:prstGeom>
          <a:noFill/>
        </p:spPr>
        <p:txBody>
          <a:bodyPr wrap="square" rtlCol="0">
            <a:spAutoFit/>
          </a:bodyPr>
          <a:lstStyle/>
          <a:p>
            <a:r>
              <a:rPr lang="en-US" altLang="ko-KR" dirty="0"/>
              <a:t>FCs</a:t>
            </a:r>
            <a:endParaRPr lang="ko-KR" altLang="en-US" dirty="0"/>
          </a:p>
        </p:txBody>
      </p:sp>
      <p:cxnSp>
        <p:nvCxnSpPr>
          <p:cNvPr id="53" name="직선 화살표 연결선 52"/>
          <p:cNvCxnSpPr/>
          <p:nvPr/>
        </p:nvCxnSpPr>
        <p:spPr>
          <a:xfrm>
            <a:off x="8321352" y="1628997"/>
            <a:ext cx="0" cy="96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flipV="1">
            <a:off x="5825426" y="1655689"/>
            <a:ext cx="2495927" cy="3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p:nvCxnSpPr>
        <p:spPr>
          <a:xfrm>
            <a:off x="10876381" y="1636679"/>
            <a:ext cx="0" cy="96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8321352" y="1636679"/>
            <a:ext cx="2555029" cy="7683"/>
          </a:xfrm>
          <a:prstGeom prst="line">
            <a:avLst/>
          </a:prstGeom>
        </p:spPr>
        <p:style>
          <a:lnRef idx="1">
            <a:schemeClr val="accent1"/>
          </a:lnRef>
          <a:fillRef idx="0">
            <a:schemeClr val="accent1"/>
          </a:fillRef>
          <a:effectRef idx="0">
            <a:schemeClr val="accent1"/>
          </a:effectRef>
          <a:fontRef idx="minor">
            <a:schemeClr val="tx1"/>
          </a:fontRef>
        </p:style>
      </p:cxnSp>
      <p:sp>
        <p:nvSpPr>
          <p:cNvPr id="60" name="직사각형 59"/>
          <p:cNvSpPr/>
          <p:nvPr/>
        </p:nvSpPr>
        <p:spPr>
          <a:xfrm>
            <a:off x="10381888" y="2591160"/>
            <a:ext cx="970609" cy="4872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p:cNvCxnSpPr>
            <a:stCxn id="49" idx="2"/>
          </p:cNvCxnSpPr>
          <p:nvPr/>
        </p:nvCxnSpPr>
        <p:spPr>
          <a:xfrm flipH="1">
            <a:off x="8338945" y="3058281"/>
            <a:ext cx="1" cy="578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p:nvPr/>
        </p:nvCxnSpPr>
        <p:spPr>
          <a:xfrm flipH="1">
            <a:off x="10876382" y="3058281"/>
            <a:ext cx="1" cy="578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7616043" y="3636984"/>
            <a:ext cx="1475412" cy="1540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p:cNvSpPr/>
          <p:nvPr/>
        </p:nvSpPr>
        <p:spPr>
          <a:xfrm>
            <a:off x="10129486" y="3636984"/>
            <a:ext cx="1475412" cy="1540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p:cNvSpPr txBox="1"/>
          <p:nvPr/>
        </p:nvSpPr>
        <p:spPr>
          <a:xfrm>
            <a:off x="11293747" y="2650126"/>
            <a:ext cx="622300" cy="369332"/>
          </a:xfrm>
          <a:prstGeom prst="rect">
            <a:avLst/>
          </a:prstGeom>
          <a:noFill/>
        </p:spPr>
        <p:txBody>
          <a:bodyPr wrap="square" rtlCol="0">
            <a:spAutoFit/>
          </a:bodyPr>
          <a:lstStyle/>
          <a:p>
            <a:r>
              <a:rPr lang="en-US" altLang="ko-KR" dirty="0"/>
              <a:t>FCs</a:t>
            </a:r>
            <a:endParaRPr lang="ko-KR" altLang="en-US" dirty="0"/>
          </a:p>
        </p:txBody>
      </p:sp>
      <p:sp>
        <p:nvSpPr>
          <p:cNvPr id="75" name="TextBox 74"/>
          <p:cNvSpPr txBox="1"/>
          <p:nvPr/>
        </p:nvSpPr>
        <p:spPr>
          <a:xfrm>
            <a:off x="7541325" y="3789520"/>
            <a:ext cx="2057543" cy="307777"/>
          </a:xfrm>
          <a:prstGeom prst="rect">
            <a:avLst/>
          </a:prstGeom>
          <a:noFill/>
        </p:spPr>
        <p:txBody>
          <a:bodyPr wrap="square" rtlCol="0">
            <a:spAutoFit/>
          </a:bodyPr>
          <a:lstStyle/>
          <a:p>
            <a:r>
              <a:rPr lang="en-US" altLang="ko-KR" sz="1400" dirty="0" err="1"/>
              <a:t>Softmax</a:t>
            </a:r>
            <a:r>
              <a:rPr lang="en-US" altLang="ko-KR" sz="1400" dirty="0"/>
              <a:t> classifier</a:t>
            </a:r>
            <a:endParaRPr lang="ko-KR" altLang="en-US" sz="1400" dirty="0"/>
          </a:p>
        </p:txBody>
      </p:sp>
      <p:sp>
        <p:nvSpPr>
          <p:cNvPr id="76" name="TextBox 75"/>
          <p:cNvSpPr txBox="1"/>
          <p:nvPr/>
        </p:nvSpPr>
        <p:spPr>
          <a:xfrm>
            <a:off x="10234134" y="3785631"/>
            <a:ext cx="1366777" cy="307777"/>
          </a:xfrm>
          <a:prstGeom prst="rect">
            <a:avLst/>
          </a:prstGeom>
          <a:noFill/>
        </p:spPr>
        <p:txBody>
          <a:bodyPr wrap="square" rtlCol="0">
            <a:spAutoFit/>
          </a:bodyPr>
          <a:lstStyle/>
          <a:p>
            <a:r>
              <a:rPr lang="en-US" altLang="ko-KR" sz="1400" dirty="0"/>
              <a:t>Box </a:t>
            </a:r>
            <a:r>
              <a:rPr lang="en-US" altLang="ko-KR" sz="1400" dirty="0" err="1"/>
              <a:t>regressor</a:t>
            </a:r>
            <a:endParaRPr lang="ko-KR" altLang="en-US" sz="1400" dirty="0"/>
          </a:p>
        </p:txBody>
      </p:sp>
      <p:sp>
        <p:nvSpPr>
          <p:cNvPr id="81" name="직사각형 80"/>
          <p:cNvSpPr/>
          <p:nvPr/>
        </p:nvSpPr>
        <p:spPr>
          <a:xfrm>
            <a:off x="4763430" y="5179652"/>
            <a:ext cx="430977" cy="4284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p:cNvSpPr/>
          <p:nvPr/>
        </p:nvSpPr>
        <p:spPr>
          <a:xfrm>
            <a:off x="4857476" y="5273703"/>
            <a:ext cx="268288"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직사각형 78"/>
          <p:cNvSpPr/>
          <p:nvPr/>
        </p:nvSpPr>
        <p:spPr>
          <a:xfrm>
            <a:off x="4832078" y="5335084"/>
            <a:ext cx="319087" cy="100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직사각형 79"/>
          <p:cNvSpPr/>
          <p:nvPr/>
        </p:nvSpPr>
        <p:spPr>
          <a:xfrm>
            <a:off x="4931452" y="5248719"/>
            <a:ext cx="120337" cy="291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3" name="직선 화살표 연결선 82"/>
          <p:cNvCxnSpPr>
            <a:stCxn id="18" idx="2"/>
            <a:endCxn id="80" idx="1"/>
          </p:cNvCxnSpPr>
          <p:nvPr/>
        </p:nvCxnSpPr>
        <p:spPr>
          <a:xfrm>
            <a:off x="2709567" y="3732855"/>
            <a:ext cx="2221885" cy="166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2998" y="6554662"/>
            <a:ext cx="5029799" cy="307777"/>
          </a:xfrm>
          <a:prstGeom prst="rect">
            <a:avLst/>
          </a:prstGeom>
          <a:noFill/>
        </p:spPr>
        <p:txBody>
          <a:bodyPr wrap="square" rtlCol="0">
            <a:spAutoFit/>
          </a:bodyPr>
          <a:lstStyle/>
          <a:p>
            <a:r>
              <a:rPr lang="en-US" altLang="ko-KR" sz="1400" dirty="0"/>
              <a:t>3 scales and 3 aspect ratio: 3x3=9 anchors</a:t>
            </a:r>
            <a:endParaRPr lang="ko-KR" altLang="en-US" sz="1400" dirty="0"/>
          </a:p>
        </p:txBody>
      </p:sp>
      <p:sp>
        <p:nvSpPr>
          <p:cNvPr id="69" name="TextBox 68"/>
          <p:cNvSpPr txBox="1"/>
          <p:nvPr/>
        </p:nvSpPr>
        <p:spPr>
          <a:xfrm>
            <a:off x="2987882" y="1655688"/>
            <a:ext cx="2532263" cy="1200329"/>
          </a:xfrm>
          <a:prstGeom prst="rect">
            <a:avLst/>
          </a:prstGeom>
          <a:noFill/>
        </p:spPr>
        <p:txBody>
          <a:bodyPr wrap="square" rtlCol="0">
            <a:spAutoFit/>
          </a:bodyPr>
          <a:lstStyle/>
          <a:p>
            <a:r>
              <a:rPr lang="en-US" altLang="ko-KR" sz="1200" dirty="0"/>
              <a:t>Sliding window</a:t>
            </a:r>
            <a:r>
              <a:rPr lang="ko-KR" altLang="en-US" sz="1200" dirty="0"/>
              <a:t>를 모든 포인트로 이동하면서 각 포인트에서 </a:t>
            </a:r>
            <a:r>
              <a:rPr lang="en-US" altLang="ko-KR" sz="1200" dirty="0"/>
              <a:t>k</a:t>
            </a:r>
            <a:r>
              <a:rPr lang="ko-KR" altLang="en-US" sz="1200" dirty="0"/>
              <a:t>개의 </a:t>
            </a:r>
            <a:r>
              <a:rPr lang="en-US" altLang="ko-KR" sz="1200" dirty="0"/>
              <a:t>region proposal(anchor)</a:t>
            </a:r>
            <a:r>
              <a:rPr lang="ko-KR" altLang="en-US" sz="1200" dirty="0"/>
              <a:t>을 생성 </a:t>
            </a:r>
            <a:r>
              <a:rPr lang="en-US" altLang="ko-KR" sz="1200" dirty="0"/>
              <a:t>(</a:t>
            </a:r>
            <a:r>
              <a:rPr lang="ko-KR" altLang="en-US" sz="1200" dirty="0"/>
              <a:t>위에서 </a:t>
            </a:r>
            <a:r>
              <a:rPr lang="en-US" altLang="ko-KR" sz="1200" dirty="0"/>
              <a:t>6x6 </a:t>
            </a:r>
            <a:r>
              <a:rPr lang="ko-KR" altLang="en-US" sz="1200" dirty="0"/>
              <a:t>포인트</a:t>
            </a:r>
            <a:r>
              <a:rPr lang="en-US" altLang="ko-KR" sz="1200" dirty="0"/>
              <a:t>). Sliding window</a:t>
            </a:r>
            <a:r>
              <a:rPr lang="ko-KR" altLang="en-US" sz="1200" dirty="0"/>
              <a:t>로부터 </a:t>
            </a:r>
            <a:r>
              <a:rPr lang="en-US" altLang="ko-KR" sz="1200" dirty="0"/>
              <a:t>256</a:t>
            </a:r>
            <a:r>
              <a:rPr lang="ko-KR" altLang="en-US" sz="1200" dirty="0"/>
              <a:t>개의 </a:t>
            </a:r>
            <a:r>
              <a:rPr lang="en-US" altLang="ko-KR" sz="1200" dirty="0"/>
              <a:t>neuron</a:t>
            </a:r>
            <a:r>
              <a:rPr lang="ko-KR" altLang="en-US" sz="1200" dirty="0"/>
              <a:t>으로 구성된 </a:t>
            </a:r>
            <a:r>
              <a:rPr lang="en-US" altLang="ko-KR" sz="1200" dirty="0"/>
              <a:t>hidden layer </a:t>
            </a:r>
            <a:r>
              <a:rPr lang="ko-KR" altLang="en-US" sz="1200" dirty="0"/>
              <a:t>생성</a:t>
            </a:r>
            <a:r>
              <a:rPr lang="en-US" altLang="ko-KR" sz="1200" dirty="0"/>
              <a:t>.</a:t>
            </a:r>
          </a:p>
        </p:txBody>
      </p:sp>
      <p:sp>
        <p:nvSpPr>
          <p:cNvPr id="61" name="TextBox 60"/>
          <p:cNvSpPr txBox="1"/>
          <p:nvPr/>
        </p:nvSpPr>
        <p:spPr>
          <a:xfrm>
            <a:off x="1335829" y="2824568"/>
            <a:ext cx="1581468" cy="523220"/>
          </a:xfrm>
          <a:prstGeom prst="rect">
            <a:avLst/>
          </a:prstGeom>
          <a:noFill/>
        </p:spPr>
        <p:txBody>
          <a:bodyPr wrap="square" rtlCol="0">
            <a:spAutoFit/>
          </a:bodyPr>
          <a:lstStyle/>
          <a:p>
            <a:r>
              <a:rPr lang="en-US" altLang="ko-KR" sz="1400" dirty="0"/>
              <a:t>Convolutional feature map</a:t>
            </a:r>
            <a:endParaRPr lang="ko-KR" altLang="en-US" sz="1400" dirty="0"/>
          </a:p>
        </p:txBody>
      </p:sp>
      <p:sp>
        <p:nvSpPr>
          <p:cNvPr id="4" name="TextBox 3"/>
          <p:cNvSpPr txBox="1"/>
          <p:nvPr/>
        </p:nvSpPr>
        <p:spPr>
          <a:xfrm>
            <a:off x="7747380" y="4646426"/>
            <a:ext cx="3968251" cy="1477328"/>
          </a:xfrm>
          <a:prstGeom prst="rect">
            <a:avLst/>
          </a:prstGeom>
          <a:noFill/>
        </p:spPr>
        <p:txBody>
          <a:bodyPr wrap="square" rtlCol="0">
            <a:spAutoFit/>
          </a:bodyPr>
          <a:lstStyle/>
          <a:p>
            <a:r>
              <a:rPr lang="en-US" altLang="ko-KR" dirty="0"/>
              <a:t>Look, this can be achieved by 1x1 filter convolution without making two FCs explicitly. Conceptually, though, above architecture is useful for understanding.</a:t>
            </a:r>
            <a:endParaRPr lang="ko-KR" altLang="en-US" dirty="0"/>
          </a:p>
        </p:txBody>
      </p:sp>
    </p:spTree>
    <p:extLst>
      <p:ext uri="{BB962C8B-B14F-4D97-AF65-F5344CB8AC3E}">
        <p14:creationId xmlns:p14="http://schemas.microsoft.com/office/powerpoint/2010/main" val="2564510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s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8134" y="4720353"/>
            <a:ext cx="3487909" cy="1682763"/>
          </a:xfrm>
          <a:prstGeom prst="rect">
            <a:avLst/>
          </a:prstGeom>
          <a:noFill/>
          <a:extLst>
            <a:ext uri="{909E8E84-426E-40DD-AFC4-6F175D3DCCD1}">
              <a14:hiddenFill xmlns:a14="http://schemas.microsoft.com/office/drawing/2010/main">
                <a:solidFill>
                  <a:srgbClr val="FFFFFF"/>
                </a:solidFill>
              </a14:hiddenFill>
            </a:ext>
          </a:extLst>
        </p:spPr>
      </p:pic>
      <p:sp>
        <p:nvSpPr>
          <p:cNvPr id="82" name="직사각형 81"/>
          <p:cNvSpPr/>
          <p:nvPr/>
        </p:nvSpPr>
        <p:spPr>
          <a:xfrm>
            <a:off x="4596682" y="4938852"/>
            <a:ext cx="838919" cy="861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0" y="0"/>
            <a:ext cx="10515600" cy="639279"/>
          </a:xfrm>
        </p:spPr>
        <p:txBody>
          <a:bodyPr>
            <a:normAutofit fontScale="90000"/>
          </a:bodyPr>
          <a:lstStyle/>
          <a:p>
            <a:r>
              <a:rPr lang="en-US" altLang="ko-KR" dirty="0"/>
              <a:t>RPN</a:t>
            </a:r>
            <a:endParaRPr lang="ko-KR" altLang="en-US" dirty="0"/>
          </a:p>
        </p:txBody>
      </p:sp>
      <p:sp>
        <p:nvSpPr>
          <p:cNvPr id="5" name="슬라이드 번호 개체 틀 4"/>
          <p:cNvSpPr>
            <a:spLocks noGrp="1"/>
          </p:cNvSpPr>
          <p:nvPr>
            <p:ph type="sldNum" sz="quarter" idx="12"/>
          </p:nvPr>
        </p:nvSpPr>
        <p:spPr>
          <a:xfrm>
            <a:off x="8848443" y="6244951"/>
            <a:ext cx="2743200" cy="365125"/>
          </a:xfrm>
        </p:spPr>
        <p:txBody>
          <a:bodyPr/>
          <a:lstStyle/>
          <a:p>
            <a:fld id="{FCC205DD-E5C4-4EE3-B0EE-276B4039E1DB}" type="slidenum">
              <a:rPr lang="ko-KR" altLang="en-US" smtClean="0"/>
              <a:t>111</a:t>
            </a:fld>
            <a:endParaRPr lang="ko-KR" altLang="en-US" dirty="0"/>
          </a:p>
        </p:txBody>
      </p:sp>
      <p:graphicFrame>
        <p:nvGraphicFramePr>
          <p:cNvPr id="7" name="표 6"/>
          <p:cNvGraphicFramePr>
            <a:graphicFrameLocks noGrp="1"/>
          </p:cNvGraphicFramePr>
          <p:nvPr/>
        </p:nvGraphicFramePr>
        <p:xfrm>
          <a:off x="1072521" y="1207243"/>
          <a:ext cx="1733976" cy="1646872"/>
        </p:xfrm>
        <a:graphic>
          <a:graphicData uri="http://schemas.openxmlformats.org/drawingml/2006/table">
            <a:tbl>
              <a:tblPr firstRow="1" bandRow="1">
                <a:tableStyleId>{69CF1AB2-1976-4502-BF36-3FF5EA218861}</a:tableStyleId>
              </a:tblPr>
              <a:tblGrid>
                <a:gridCol w="216747">
                  <a:extLst>
                    <a:ext uri="{9D8B030D-6E8A-4147-A177-3AD203B41FA5}">
                      <a16:colId xmlns="" xmlns:a16="http://schemas.microsoft.com/office/drawing/2014/main" val="20000"/>
                    </a:ext>
                  </a:extLst>
                </a:gridCol>
                <a:gridCol w="216747">
                  <a:extLst>
                    <a:ext uri="{9D8B030D-6E8A-4147-A177-3AD203B41FA5}">
                      <a16:colId xmlns="" xmlns:a16="http://schemas.microsoft.com/office/drawing/2014/main" val="20001"/>
                    </a:ext>
                  </a:extLst>
                </a:gridCol>
                <a:gridCol w="216747">
                  <a:extLst>
                    <a:ext uri="{9D8B030D-6E8A-4147-A177-3AD203B41FA5}">
                      <a16:colId xmlns="" xmlns:a16="http://schemas.microsoft.com/office/drawing/2014/main" val="20002"/>
                    </a:ext>
                  </a:extLst>
                </a:gridCol>
                <a:gridCol w="216747">
                  <a:extLst>
                    <a:ext uri="{9D8B030D-6E8A-4147-A177-3AD203B41FA5}">
                      <a16:colId xmlns="" xmlns:a16="http://schemas.microsoft.com/office/drawing/2014/main" val="20003"/>
                    </a:ext>
                  </a:extLst>
                </a:gridCol>
                <a:gridCol w="216747">
                  <a:extLst>
                    <a:ext uri="{9D8B030D-6E8A-4147-A177-3AD203B41FA5}">
                      <a16:colId xmlns="" xmlns:a16="http://schemas.microsoft.com/office/drawing/2014/main" val="20004"/>
                    </a:ext>
                  </a:extLst>
                </a:gridCol>
                <a:gridCol w="216747">
                  <a:extLst>
                    <a:ext uri="{9D8B030D-6E8A-4147-A177-3AD203B41FA5}">
                      <a16:colId xmlns="" xmlns:a16="http://schemas.microsoft.com/office/drawing/2014/main" val="20005"/>
                    </a:ext>
                  </a:extLst>
                </a:gridCol>
                <a:gridCol w="216747">
                  <a:extLst>
                    <a:ext uri="{9D8B030D-6E8A-4147-A177-3AD203B41FA5}">
                      <a16:colId xmlns="" xmlns:a16="http://schemas.microsoft.com/office/drawing/2014/main" val="20006"/>
                    </a:ext>
                  </a:extLst>
                </a:gridCol>
                <a:gridCol w="216747">
                  <a:extLst>
                    <a:ext uri="{9D8B030D-6E8A-4147-A177-3AD203B41FA5}">
                      <a16:colId xmlns="" xmlns:a16="http://schemas.microsoft.com/office/drawing/2014/main" val="20007"/>
                    </a:ext>
                  </a:extLst>
                </a:gridCol>
              </a:tblGrid>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05859">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05859">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
        <p:nvSpPr>
          <p:cNvPr id="12" name="직사각형 11"/>
          <p:cNvSpPr/>
          <p:nvPr/>
        </p:nvSpPr>
        <p:spPr>
          <a:xfrm>
            <a:off x="1072522" y="1207243"/>
            <a:ext cx="668143" cy="615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807091" y="941143"/>
            <a:ext cx="2197100" cy="261610"/>
          </a:xfrm>
          <a:prstGeom prst="rect">
            <a:avLst/>
          </a:prstGeom>
          <a:noFill/>
        </p:spPr>
        <p:txBody>
          <a:bodyPr wrap="square" rtlCol="0">
            <a:spAutoFit/>
          </a:bodyPr>
          <a:lstStyle/>
          <a:p>
            <a:r>
              <a:rPr lang="en-US" altLang="ko-KR" sz="1100" dirty="0"/>
              <a:t>Sliding Window </a:t>
            </a:r>
            <a:endParaRPr lang="ko-KR" altLang="en-US" sz="1100" dirty="0"/>
          </a:p>
        </p:txBody>
      </p:sp>
      <p:sp>
        <p:nvSpPr>
          <p:cNvPr id="15" name="타원 14"/>
          <p:cNvSpPr/>
          <p:nvPr/>
        </p:nvSpPr>
        <p:spPr>
          <a:xfrm>
            <a:off x="1380498" y="151509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endCxn id="15" idx="3"/>
          </p:cNvCxnSpPr>
          <p:nvPr/>
        </p:nvCxnSpPr>
        <p:spPr>
          <a:xfrm flipH="1" flipV="1">
            <a:off x="1387193" y="1554114"/>
            <a:ext cx="3763971" cy="120080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07085" y="3363523"/>
            <a:ext cx="1604963" cy="369332"/>
          </a:xfrm>
          <a:prstGeom prst="rect">
            <a:avLst/>
          </a:prstGeom>
          <a:noFill/>
        </p:spPr>
        <p:txBody>
          <a:bodyPr wrap="square" rtlCol="0">
            <a:spAutoFit/>
          </a:bodyPr>
          <a:lstStyle/>
          <a:p>
            <a:r>
              <a:rPr lang="en-US" altLang="ko-KR" dirty="0"/>
              <a:t>Anchor point</a:t>
            </a:r>
            <a:endParaRPr lang="ko-KR" altLang="en-US" dirty="0"/>
          </a:p>
        </p:txBody>
      </p:sp>
      <p:grpSp>
        <p:nvGrpSpPr>
          <p:cNvPr id="26" name="그룹 25"/>
          <p:cNvGrpSpPr/>
          <p:nvPr/>
        </p:nvGrpSpPr>
        <p:grpSpPr>
          <a:xfrm>
            <a:off x="1663143" y="4835251"/>
            <a:ext cx="990600" cy="291685"/>
            <a:chOff x="946150" y="5017994"/>
            <a:chExt cx="990600" cy="291685"/>
          </a:xfrm>
          <a:noFill/>
        </p:grpSpPr>
        <p:sp>
          <p:nvSpPr>
            <p:cNvPr id="19" name="직사각형 18"/>
            <p:cNvSpPr/>
            <p:nvPr/>
          </p:nvSpPr>
          <p:spPr>
            <a:xfrm>
              <a:off x="946150" y="5042979"/>
              <a:ext cx="268288" cy="2667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1355882" y="5121596"/>
              <a:ext cx="319087" cy="1000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1816413" y="5017994"/>
              <a:ext cx="120337" cy="291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5" name="그룹 24"/>
          <p:cNvGrpSpPr/>
          <p:nvPr/>
        </p:nvGrpSpPr>
        <p:grpSpPr>
          <a:xfrm>
            <a:off x="1488105" y="5195737"/>
            <a:ext cx="1274399" cy="468563"/>
            <a:chOff x="568536" y="5473383"/>
            <a:chExt cx="793328" cy="291685"/>
          </a:xfrm>
          <a:noFill/>
        </p:grpSpPr>
        <p:sp>
          <p:nvSpPr>
            <p:cNvPr id="22" name="직사각형 21"/>
            <p:cNvSpPr/>
            <p:nvPr/>
          </p:nvSpPr>
          <p:spPr>
            <a:xfrm>
              <a:off x="568536" y="5485876"/>
              <a:ext cx="268288" cy="2667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879632" y="5591258"/>
              <a:ext cx="319087" cy="1000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241527" y="5473383"/>
              <a:ext cx="120337" cy="291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7" name="그룹 26"/>
          <p:cNvGrpSpPr/>
          <p:nvPr/>
        </p:nvGrpSpPr>
        <p:grpSpPr>
          <a:xfrm>
            <a:off x="625545" y="5757048"/>
            <a:ext cx="2277675" cy="858755"/>
            <a:chOff x="578382" y="5487656"/>
            <a:chExt cx="773636" cy="291685"/>
          </a:xfrm>
          <a:noFill/>
        </p:grpSpPr>
        <p:sp>
          <p:nvSpPr>
            <p:cNvPr id="28" name="직사각형 27"/>
            <p:cNvSpPr/>
            <p:nvPr/>
          </p:nvSpPr>
          <p:spPr>
            <a:xfrm>
              <a:off x="578382" y="5499412"/>
              <a:ext cx="268288" cy="2667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879632" y="5591258"/>
              <a:ext cx="319087" cy="1000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1231681" y="5487656"/>
              <a:ext cx="120337" cy="291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TextBox 30"/>
          <p:cNvSpPr txBox="1"/>
          <p:nvPr/>
        </p:nvSpPr>
        <p:spPr>
          <a:xfrm>
            <a:off x="1094581" y="4416625"/>
            <a:ext cx="2297523" cy="369332"/>
          </a:xfrm>
          <a:prstGeom prst="rect">
            <a:avLst/>
          </a:prstGeom>
          <a:noFill/>
        </p:spPr>
        <p:txBody>
          <a:bodyPr wrap="square" rtlCol="0">
            <a:spAutoFit/>
          </a:bodyPr>
          <a:lstStyle/>
          <a:p>
            <a:r>
              <a:rPr lang="en-US" altLang="ko-KR" dirty="0"/>
              <a:t>Region proposals</a:t>
            </a:r>
            <a:endParaRPr lang="ko-KR" altLang="en-US" dirty="0"/>
          </a:p>
        </p:txBody>
      </p:sp>
      <p:sp>
        <p:nvSpPr>
          <p:cNvPr id="81" name="직사각형 80"/>
          <p:cNvSpPr/>
          <p:nvPr/>
        </p:nvSpPr>
        <p:spPr>
          <a:xfrm>
            <a:off x="4763430" y="5179652"/>
            <a:ext cx="430977" cy="4284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p:cNvSpPr/>
          <p:nvPr/>
        </p:nvSpPr>
        <p:spPr>
          <a:xfrm>
            <a:off x="4857476" y="5273703"/>
            <a:ext cx="268288"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직사각형 78"/>
          <p:cNvSpPr/>
          <p:nvPr/>
        </p:nvSpPr>
        <p:spPr>
          <a:xfrm>
            <a:off x="4832078" y="5335084"/>
            <a:ext cx="319087" cy="100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직사각형 79"/>
          <p:cNvSpPr/>
          <p:nvPr/>
        </p:nvSpPr>
        <p:spPr>
          <a:xfrm>
            <a:off x="4931452" y="5248719"/>
            <a:ext cx="120337" cy="291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3" name="직선 화살표 연결선 82"/>
          <p:cNvCxnSpPr>
            <a:stCxn id="18" idx="2"/>
            <a:endCxn id="80" idx="1"/>
          </p:cNvCxnSpPr>
          <p:nvPr/>
        </p:nvCxnSpPr>
        <p:spPr>
          <a:xfrm>
            <a:off x="2709567" y="3732855"/>
            <a:ext cx="2221885" cy="166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2998" y="6554662"/>
            <a:ext cx="5029799" cy="307777"/>
          </a:xfrm>
          <a:prstGeom prst="rect">
            <a:avLst/>
          </a:prstGeom>
          <a:noFill/>
        </p:spPr>
        <p:txBody>
          <a:bodyPr wrap="square" rtlCol="0">
            <a:spAutoFit/>
          </a:bodyPr>
          <a:lstStyle/>
          <a:p>
            <a:r>
              <a:rPr lang="en-US" altLang="ko-KR" sz="1400" dirty="0"/>
              <a:t>3 scales and 3 aspect ratio: 3x3=9 anchors</a:t>
            </a:r>
            <a:endParaRPr lang="ko-KR" altLang="en-US" sz="1400" dirty="0"/>
          </a:p>
        </p:txBody>
      </p:sp>
      <p:sp>
        <p:nvSpPr>
          <p:cNvPr id="61" name="TextBox 60"/>
          <p:cNvSpPr txBox="1"/>
          <p:nvPr/>
        </p:nvSpPr>
        <p:spPr>
          <a:xfrm>
            <a:off x="1335829" y="2824568"/>
            <a:ext cx="1581468" cy="523220"/>
          </a:xfrm>
          <a:prstGeom prst="rect">
            <a:avLst/>
          </a:prstGeom>
          <a:noFill/>
        </p:spPr>
        <p:txBody>
          <a:bodyPr wrap="square" rtlCol="0">
            <a:spAutoFit/>
          </a:bodyPr>
          <a:lstStyle/>
          <a:p>
            <a:r>
              <a:rPr lang="en-US" altLang="ko-KR" sz="1400" dirty="0"/>
              <a:t>Convolutional feature map</a:t>
            </a:r>
            <a:endParaRPr lang="ko-KR" altLang="en-US" sz="1400" dirty="0"/>
          </a:p>
        </p:txBody>
      </p:sp>
      <p:sp>
        <p:nvSpPr>
          <p:cNvPr id="6" name="TextBox 5"/>
          <p:cNvSpPr txBox="1"/>
          <p:nvPr/>
        </p:nvSpPr>
        <p:spPr>
          <a:xfrm>
            <a:off x="5614715" y="2306900"/>
            <a:ext cx="3762233" cy="1477328"/>
          </a:xfrm>
          <a:prstGeom prst="rect">
            <a:avLst/>
          </a:prstGeom>
          <a:noFill/>
        </p:spPr>
        <p:txBody>
          <a:bodyPr wrap="square" rtlCol="0">
            <a:spAutoFit/>
          </a:bodyPr>
          <a:lstStyle/>
          <a:p>
            <a:r>
              <a:rPr lang="en-US" altLang="ko-KR" dirty="0"/>
              <a:t>We further subdivide the anchor point such that it has more anchor points, for example 3x3: then 3x3 points x 3 scales x 3 aspect ratio</a:t>
            </a:r>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347700264"/>
              </p:ext>
            </p:extLst>
          </p:nvPr>
        </p:nvGraphicFramePr>
        <p:xfrm>
          <a:off x="4909441" y="2558126"/>
          <a:ext cx="483447" cy="420879"/>
        </p:xfrm>
        <a:graphic>
          <a:graphicData uri="http://schemas.openxmlformats.org/drawingml/2006/table">
            <a:tbl>
              <a:tblPr firstRow="1" bandRow="1">
                <a:tableStyleId>{5940675A-B579-460E-94D1-54222C63F5DA}</a:tableStyleId>
              </a:tblPr>
              <a:tblGrid>
                <a:gridCol w="161149">
                  <a:extLst>
                    <a:ext uri="{9D8B030D-6E8A-4147-A177-3AD203B41FA5}">
                      <a16:colId xmlns="" xmlns:a16="http://schemas.microsoft.com/office/drawing/2014/main" val="20000"/>
                    </a:ext>
                  </a:extLst>
                </a:gridCol>
                <a:gridCol w="161149">
                  <a:extLst>
                    <a:ext uri="{9D8B030D-6E8A-4147-A177-3AD203B41FA5}">
                      <a16:colId xmlns="" xmlns:a16="http://schemas.microsoft.com/office/drawing/2014/main" val="20001"/>
                    </a:ext>
                  </a:extLst>
                </a:gridCol>
                <a:gridCol w="161149">
                  <a:extLst>
                    <a:ext uri="{9D8B030D-6E8A-4147-A177-3AD203B41FA5}">
                      <a16:colId xmlns="" xmlns:a16="http://schemas.microsoft.com/office/drawing/2014/main" val="20002"/>
                    </a:ext>
                  </a:extLst>
                </a:gridCol>
              </a:tblGrid>
              <a:tr h="140293">
                <a:tc>
                  <a:txBody>
                    <a:bodyPr/>
                    <a:lstStyle/>
                    <a:p>
                      <a:pPr latinLnBrk="1"/>
                      <a:endParaRPr lang="ko-KR" altLang="en-US" sz="600" dirty="0"/>
                    </a:p>
                  </a:txBody>
                  <a:tcPr marL="28564" marR="28564" marT="14282" marB="14282"/>
                </a:tc>
                <a:tc>
                  <a:txBody>
                    <a:bodyPr/>
                    <a:lstStyle/>
                    <a:p>
                      <a:pPr latinLnBrk="1"/>
                      <a:endParaRPr lang="ko-KR" altLang="en-US" sz="600"/>
                    </a:p>
                  </a:txBody>
                  <a:tcPr marL="28564" marR="28564" marT="14282" marB="14282"/>
                </a:tc>
                <a:tc>
                  <a:txBody>
                    <a:bodyPr/>
                    <a:lstStyle/>
                    <a:p>
                      <a:pPr latinLnBrk="1"/>
                      <a:endParaRPr lang="ko-KR" altLang="en-US" sz="600"/>
                    </a:p>
                  </a:txBody>
                  <a:tcPr marL="28564" marR="28564" marT="14282" marB="14282"/>
                </a:tc>
                <a:extLst>
                  <a:ext uri="{0D108BD9-81ED-4DB2-BD59-A6C34878D82A}">
                    <a16:rowId xmlns="" xmlns:a16="http://schemas.microsoft.com/office/drawing/2014/main" val="10000"/>
                  </a:ext>
                </a:extLst>
              </a:tr>
              <a:tr h="140293">
                <a:tc>
                  <a:txBody>
                    <a:bodyPr/>
                    <a:lstStyle/>
                    <a:p>
                      <a:pPr latinLnBrk="1"/>
                      <a:endParaRPr lang="ko-KR" altLang="en-US" sz="600"/>
                    </a:p>
                  </a:txBody>
                  <a:tcPr marL="28564" marR="28564" marT="14282" marB="14282"/>
                </a:tc>
                <a:tc>
                  <a:txBody>
                    <a:bodyPr/>
                    <a:lstStyle/>
                    <a:p>
                      <a:pPr latinLnBrk="1"/>
                      <a:endParaRPr lang="ko-KR" altLang="en-US" sz="600"/>
                    </a:p>
                  </a:txBody>
                  <a:tcPr marL="28564" marR="28564" marT="14282" marB="14282"/>
                </a:tc>
                <a:tc>
                  <a:txBody>
                    <a:bodyPr/>
                    <a:lstStyle/>
                    <a:p>
                      <a:pPr latinLnBrk="1"/>
                      <a:endParaRPr lang="ko-KR" altLang="en-US" sz="600"/>
                    </a:p>
                  </a:txBody>
                  <a:tcPr marL="28564" marR="28564" marT="14282" marB="14282"/>
                </a:tc>
                <a:extLst>
                  <a:ext uri="{0D108BD9-81ED-4DB2-BD59-A6C34878D82A}">
                    <a16:rowId xmlns="" xmlns:a16="http://schemas.microsoft.com/office/drawing/2014/main" val="10001"/>
                  </a:ext>
                </a:extLst>
              </a:tr>
              <a:tr h="140293">
                <a:tc>
                  <a:txBody>
                    <a:bodyPr/>
                    <a:lstStyle/>
                    <a:p>
                      <a:pPr latinLnBrk="1"/>
                      <a:endParaRPr lang="ko-KR" altLang="en-US" sz="600"/>
                    </a:p>
                  </a:txBody>
                  <a:tcPr marL="28564" marR="28564" marT="14282" marB="14282"/>
                </a:tc>
                <a:tc>
                  <a:txBody>
                    <a:bodyPr/>
                    <a:lstStyle/>
                    <a:p>
                      <a:pPr latinLnBrk="1"/>
                      <a:endParaRPr lang="ko-KR" altLang="en-US" sz="600"/>
                    </a:p>
                  </a:txBody>
                  <a:tcPr marL="28564" marR="28564" marT="14282" marB="14282"/>
                </a:tc>
                <a:tc>
                  <a:txBody>
                    <a:bodyPr/>
                    <a:lstStyle/>
                    <a:p>
                      <a:pPr latinLnBrk="1"/>
                      <a:endParaRPr lang="ko-KR" altLang="en-US" sz="600" dirty="0"/>
                    </a:p>
                  </a:txBody>
                  <a:tcPr marL="28564" marR="28564" marT="14282" marB="14282"/>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4621190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0515600" cy="1325563"/>
          </a:xfrm>
        </p:spPr>
        <p:txBody>
          <a:bodyPr/>
          <a:lstStyle/>
          <a:p>
            <a:r>
              <a:rPr lang="en-US" altLang="ko-KR" dirty="0"/>
              <a:t>Analysis of anchor parameters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38200" y="1434353"/>
                <a:ext cx="10515600" cy="4742610"/>
              </a:xfrm>
            </p:spPr>
            <p:txBody>
              <a:bodyPr>
                <a:normAutofit fontScale="85000" lnSpcReduction="20000"/>
              </a:bodyPr>
              <a:lstStyle/>
              <a:p>
                <a:r>
                  <a:rPr lang="en-US" altLang="ko-KR" dirty="0"/>
                  <a:t>Normalize with respect to height of the receptive field</a:t>
                </a:r>
              </a:p>
              <a:p>
                <a:endParaRPr lang="en-US" altLang="ko-KR" dirty="0"/>
              </a:p>
              <a:p>
                <a:endParaRPr lang="en-US" altLang="ko-KR" dirty="0"/>
              </a:p>
              <a:p>
                <a:endParaRPr lang="en-US" altLang="ko-KR" dirty="0"/>
              </a:p>
              <a:p>
                <a:endParaRPr lang="en-US" altLang="ko-KR" dirty="0"/>
              </a:p>
              <a:p>
                <a:r>
                  <a:rPr lang="en-US" altLang="ko-KR" dirty="0"/>
                  <a:t>Anchor Area of aspect ratio 1:1, square shape anchors</a:t>
                </a:r>
              </a:p>
              <a:p>
                <a:pPr lvl="1"/>
                <a14:m>
                  <m:oMath xmlns:m="http://schemas.openxmlformats.org/officeDocument/2006/math">
                    <m:r>
                      <a:rPr lang="en-US" altLang="ko-KR" b="0" i="1" dirty="0" smtClean="0">
                        <a:latin typeface="Cambria Math" panose="02040503050406030204" pitchFamily="18" charset="0"/>
                      </a:rPr>
                      <m:t>𝑠</m:t>
                    </m:r>
                  </m:oMath>
                </a14:m>
                <a:r>
                  <a:rPr lang="en-US" altLang="ko-KR" dirty="0"/>
                  <a:t> = 0.8, 0.5, 0.3</a:t>
                </a:r>
              </a:p>
              <a:p>
                <a:pPr lvl="1"/>
                <a:r>
                  <a:rPr lang="en-US" altLang="ko-KR" dirty="0"/>
                  <a:t>area </a:t>
                </a:r>
                <a14:m>
                  <m:oMath xmlns:m="http://schemas.openxmlformats.org/officeDocument/2006/math">
                    <m:r>
                      <a:rPr lang="en-US" altLang="ko-KR" b="0" i="1" smtClean="0">
                        <a:latin typeface="Cambria Math" panose="02040503050406030204" pitchFamily="18" charset="0"/>
                        <a:ea typeface="Cambria Math" panose="02040503050406030204" pitchFamily="18" charset="0"/>
                      </a:rPr>
                      <m:t>𝑎</m:t>
                    </m:r>
                    <m:r>
                      <a:rPr lang="en-US" altLang="ko-KR" b="0" i="0" smtClean="0">
                        <a:latin typeface="Cambria Math" panose="02040503050406030204" pitchFamily="18" charset="0"/>
                        <a:ea typeface="Cambria Math" panose="02040503050406030204" pitchFamily="18" charset="0"/>
                      </a:rPr>
                      <m:t>=</m:t>
                    </m:r>
                    <m:sSup>
                      <m:sSupPr>
                        <m:ctrlPr>
                          <a:rPr lang="en-US" altLang="ko-KR" b="0" i="1" smtClean="0">
                            <a:latin typeface="Cambria Math" panose="02040503050406030204" pitchFamily="18" charset="0"/>
                            <a:ea typeface="Cambria Math" panose="02040503050406030204" pitchFamily="18" charset="0"/>
                          </a:rPr>
                        </m:ctrlPr>
                      </m:sSupPr>
                      <m:e>
                        <m:r>
                          <a:rPr lang="en-US" altLang="ko-KR" b="0" i="1" smtClean="0">
                            <a:latin typeface="Cambria Math" panose="02040503050406030204" pitchFamily="18" charset="0"/>
                            <a:ea typeface="Cambria Math" panose="02040503050406030204" pitchFamily="18" charset="0"/>
                          </a:rPr>
                          <m:t>𝑠</m:t>
                        </m:r>
                      </m:e>
                      <m:sup>
                        <m:r>
                          <a:rPr lang="en-US" altLang="ko-KR" b="0" i="1" smtClean="0">
                            <a:latin typeface="Cambria Math" panose="02040503050406030204" pitchFamily="18" charset="0"/>
                            <a:ea typeface="Cambria Math" panose="02040503050406030204" pitchFamily="18" charset="0"/>
                          </a:rPr>
                          <m:t>2</m:t>
                        </m:r>
                      </m:sup>
                    </m:sSup>
                  </m:oMath>
                </a14:m>
                <a:endParaRPr lang="en-US" altLang="ko-KR" b="0" dirty="0">
                  <a:ea typeface="Cambria Math" panose="02040503050406030204" pitchFamily="18" charset="0"/>
                </a:endParaRPr>
              </a:p>
              <a:p>
                <a:r>
                  <a:rPr lang="en-US" altLang="ko-KR" dirty="0"/>
                  <a:t>Aspect</a:t>
                </a:r>
              </a:p>
              <a:p>
                <a:pPr lvl="1"/>
                <a:r>
                  <a:rPr lang="en-US" altLang="ko-KR" dirty="0"/>
                  <a:t>2:1, 1:2 for each square</a:t>
                </a:r>
              </a:p>
              <a:p>
                <a:pPr lvl="1"/>
                <a:r>
                  <a:rPr lang="en-US" altLang="ko-KR" dirty="0"/>
                  <a:t>So, 2.0 = </a:t>
                </a:r>
                <a14:m>
                  <m:oMath xmlns:m="http://schemas.openxmlformats.org/officeDocument/2006/math">
                    <m:r>
                      <a:rPr lang="ko-KR" altLang="en-US" i="1" smtClean="0">
                        <a:latin typeface="Cambria Math" panose="02040503050406030204" pitchFamily="18" charset="0"/>
                      </a:rPr>
                      <m:t>𝛽</m:t>
                    </m:r>
                  </m:oMath>
                </a14:m>
                <a:r>
                  <a:rPr lang="en-US" altLang="ko-KR" dirty="0"/>
                  <a:t>, for one </a:t>
                </a:r>
                <a14:m>
                  <m:oMath xmlns:m="http://schemas.openxmlformats.org/officeDocument/2006/math">
                    <m:r>
                      <a:rPr lang="ko-KR" altLang="en-US" i="1" smtClean="0">
                        <a:latin typeface="Cambria Math" panose="02040503050406030204" pitchFamily="18" charset="0"/>
                      </a:rPr>
                      <m:t>𝛽</m:t>
                    </m:r>
                  </m:oMath>
                </a14:m>
                <a:r>
                  <a:rPr lang="en-US" altLang="ko-KR" dirty="0"/>
                  <a:t> which is not 1.0, we have two anchors</a:t>
                </a:r>
              </a:p>
              <a:p>
                <a:pPr lvl="1"/>
                <a:r>
                  <a:rPr lang="en-US" altLang="ko-KR" dirty="0"/>
                  <a:t>Smaller side </a:t>
                </a:r>
                <a14:m>
                  <m:oMath xmlns:m="http://schemas.openxmlformats.org/officeDocument/2006/math">
                    <m:r>
                      <a:rPr lang="en-US" altLang="ko-KR" b="0" i="1" dirty="0" smtClean="0">
                        <a:latin typeface="Cambria Math" panose="02040503050406030204" pitchFamily="18" charset="0"/>
                      </a:rPr>
                      <m:t>𝑥</m:t>
                    </m:r>
                  </m:oMath>
                </a14:m>
                <a:r>
                  <a:rPr lang="en-US" altLang="ko-KR" dirty="0"/>
                  <a:t> can be obtained as following</a:t>
                </a:r>
              </a:p>
              <a:p>
                <a:pPr marL="457189" lvl="1" indent="0">
                  <a:buNone/>
                </a:pPr>
                <a:r>
                  <a:rPr lang="en-US" altLang="ko-KR" dirty="0"/>
                  <a:t>   </a:t>
                </a:r>
                <a14:m>
                  <m:oMath xmlns:m="http://schemas.openxmlformats.org/officeDocument/2006/math">
                    <m:r>
                      <a:rPr lang="en-US" altLang="ko-KR" b="0" i="0" smtClean="0">
                        <a:latin typeface="Cambria Math" panose="02040503050406030204" pitchFamily="18" charset="0"/>
                      </a:rPr>
                      <m:t> </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ko-KR" altLang="en-US" b="0" i="1" smtClean="0">
                        <a:latin typeface="Cambria Math" panose="02040503050406030204" pitchFamily="18" charset="0"/>
                      </a:rPr>
                      <m:t>𝛽</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𝑠</m:t>
                        </m:r>
                      </m:e>
                      <m:sup>
                        <m:r>
                          <a:rPr lang="en-US" altLang="ko-KR" b="0" i="1" smtClean="0">
                            <a:latin typeface="Cambria Math" panose="02040503050406030204" pitchFamily="18" charset="0"/>
                          </a:rPr>
                          <m:t>2</m:t>
                        </m:r>
                      </m:sup>
                    </m:sSup>
                  </m:oMath>
                </a14:m>
                <a:r>
                  <a:rPr lang="en-US" altLang="ko-KR" dirty="0"/>
                  <a:t>,so, </a:t>
                </a:r>
                <a14:m>
                  <m:oMath xmlns:m="http://schemas.openxmlformats.org/officeDocument/2006/math">
                    <m:r>
                      <a:rPr lang="en-US" altLang="ko-KR" b="0" i="1" smtClean="0">
                        <a:latin typeface="Cambria Math" panose="02040503050406030204" pitchFamily="18" charset="0"/>
                      </a:rPr>
                      <m:t>𝑥</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𝑠</m:t>
                        </m:r>
                      </m:num>
                      <m:den>
                        <m:rad>
                          <m:radPr>
                            <m:degHide m:val="on"/>
                            <m:ctrlPr>
                              <a:rPr lang="en-US" altLang="ko-KR" b="0" i="1" smtClean="0">
                                <a:latin typeface="Cambria Math" panose="02040503050406030204" pitchFamily="18" charset="0"/>
                              </a:rPr>
                            </m:ctrlPr>
                          </m:radPr>
                          <m:deg/>
                          <m:e>
                            <m:r>
                              <a:rPr lang="ko-KR" altLang="en-US" b="0" i="1" smtClean="0">
                                <a:latin typeface="Cambria Math" panose="02040503050406030204" pitchFamily="18" charset="0"/>
                              </a:rPr>
                              <m:t>𝛽</m:t>
                            </m:r>
                          </m:e>
                        </m:rad>
                      </m:den>
                    </m:f>
                  </m:oMath>
                </a14:m>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38200" y="1434353"/>
                <a:ext cx="10515600" cy="4742610"/>
              </a:xfrm>
              <a:blipFill rotWithShape="0">
                <a:blip r:embed="rId3"/>
                <a:stretch>
                  <a:fillRect l="-812" t="-3213"/>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112</a:t>
            </a:fld>
            <a:endParaRPr lang="ko-KR" altLang="en-US" dirty="0"/>
          </a:p>
        </p:txBody>
      </p:sp>
      <p:sp>
        <p:nvSpPr>
          <p:cNvPr id="6" name="직사각형 5"/>
          <p:cNvSpPr/>
          <p:nvPr/>
        </p:nvSpPr>
        <p:spPr>
          <a:xfrm>
            <a:off x="3989984" y="1906630"/>
            <a:ext cx="2535632" cy="1338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t>Receptive field</a:t>
            </a:r>
            <a:endParaRPr lang="ko-KR" altLang="en-US" dirty="0"/>
          </a:p>
        </p:txBody>
      </p:sp>
      <p:sp>
        <p:nvSpPr>
          <p:cNvPr id="7" name="왼쪽 대괄호 6"/>
          <p:cNvSpPr/>
          <p:nvPr/>
        </p:nvSpPr>
        <p:spPr>
          <a:xfrm>
            <a:off x="3865719" y="1900394"/>
            <a:ext cx="228165" cy="134790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p:cNvSpPr txBox="1"/>
          <p:nvPr/>
        </p:nvSpPr>
        <p:spPr>
          <a:xfrm>
            <a:off x="3427244" y="2360559"/>
            <a:ext cx="1333279" cy="369332"/>
          </a:xfrm>
          <a:prstGeom prst="rect">
            <a:avLst/>
          </a:prstGeom>
          <a:noFill/>
        </p:spPr>
        <p:txBody>
          <a:bodyPr wrap="square" rtlCol="0">
            <a:spAutoFit/>
          </a:bodyPr>
          <a:lstStyle/>
          <a:p>
            <a:r>
              <a:rPr lang="en-US" altLang="ko-KR" dirty="0"/>
              <a:t>1.0</a:t>
            </a:r>
            <a:endParaRPr lang="ko-KR" altLang="en-US" dirty="0"/>
          </a:p>
        </p:txBody>
      </p:sp>
      <p:sp>
        <p:nvSpPr>
          <p:cNvPr id="9" name="직사각형 8"/>
          <p:cNvSpPr/>
          <p:nvPr/>
        </p:nvSpPr>
        <p:spPr>
          <a:xfrm>
            <a:off x="4294095" y="3840559"/>
            <a:ext cx="815788"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000" dirty="0"/>
              <a:t>0.8*0.8</a:t>
            </a:r>
            <a:endParaRPr lang="ko-KR" altLang="en-US" sz="1000" dirty="0"/>
          </a:p>
        </p:txBody>
      </p:sp>
      <p:sp>
        <p:nvSpPr>
          <p:cNvPr id="10" name="직사각형 9"/>
          <p:cNvSpPr/>
          <p:nvPr/>
        </p:nvSpPr>
        <p:spPr>
          <a:xfrm>
            <a:off x="5522259" y="4087136"/>
            <a:ext cx="546847" cy="5154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900" dirty="0"/>
              <a:t>0.5*0.5</a:t>
            </a:r>
            <a:endParaRPr lang="ko-KR" altLang="en-US" sz="900" dirty="0"/>
          </a:p>
        </p:txBody>
      </p:sp>
      <p:sp>
        <p:nvSpPr>
          <p:cNvPr id="11" name="직사각형 10"/>
          <p:cNvSpPr/>
          <p:nvPr/>
        </p:nvSpPr>
        <p:spPr>
          <a:xfrm>
            <a:off x="6481482" y="4212642"/>
            <a:ext cx="421341" cy="3899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600" dirty="0"/>
              <a:t>0.3*0.3</a:t>
            </a:r>
            <a:endParaRPr lang="ko-KR" altLang="en-US" sz="600" dirty="0"/>
          </a:p>
        </p:txBody>
      </p:sp>
    </p:spTree>
    <p:extLst>
      <p:ext uri="{BB962C8B-B14F-4D97-AF65-F5344CB8AC3E}">
        <p14:creationId xmlns:p14="http://schemas.microsoft.com/office/powerpoint/2010/main" val="19698665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7927"/>
            <a:ext cx="10515600" cy="1325563"/>
          </a:xfrm>
        </p:spPr>
        <p:txBody>
          <a:bodyPr/>
          <a:lstStyle/>
          <a:p>
            <a:r>
              <a:rPr lang="en-US" altLang="ko-KR" dirty="0"/>
              <a:t>Space transform</a:t>
            </a:r>
            <a:endParaRPr lang="ko-KR" altLang="en-US" dirty="0"/>
          </a:p>
        </p:txBody>
      </p:sp>
      <p:sp>
        <p:nvSpPr>
          <p:cNvPr id="4" name="날짜 개체 틀 3"/>
          <p:cNvSpPr>
            <a:spLocks noGrp="1"/>
          </p:cNvSpPr>
          <p:nvPr>
            <p:ph type="dt" sz="half" idx="10"/>
          </p:nvPr>
        </p:nvSpPr>
        <p:spPr>
          <a:xfrm>
            <a:off x="69582" y="6312809"/>
            <a:ext cx="2743200" cy="365125"/>
          </a:xfrm>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a:xfrm>
            <a:off x="9306017" y="6312809"/>
            <a:ext cx="2743200" cy="365125"/>
          </a:xfrm>
        </p:spPr>
        <p:txBody>
          <a:bodyPr/>
          <a:lstStyle/>
          <a:p>
            <a:fld id="{FCC205DD-E5C4-4EE3-B0EE-276B4039E1DB}" type="slidenum">
              <a:rPr lang="ko-KR" altLang="en-US" smtClean="0"/>
              <a:t>113</a:t>
            </a:fld>
            <a:endParaRPr lang="ko-KR" altLang="en-US"/>
          </a:p>
        </p:txBody>
      </p:sp>
      <p:pic>
        <p:nvPicPr>
          <p:cNvPr id="7" name="Picture 2" descr="images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288" y="2258305"/>
            <a:ext cx="2870380" cy="13848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86563" y="3633830"/>
            <a:ext cx="1912107" cy="369332"/>
          </a:xfrm>
          <a:prstGeom prst="rect">
            <a:avLst/>
          </a:prstGeom>
          <a:noFill/>
        </p:spPr>
        <p:txBody>
          <a:bodyPr wrap="square" rtlCol="0">
            <a:spAutoFit/>
          </a:bodyPr>
          <a:lstStyle/>
          <a:p>
            <a:r>
              <a:rPr lang="en-US" altLang="ko-KR" dirty="0"/>
              <a:t>Image space</a:t>
            </a:r>
            <a:endParaRPr lang="ko-KR" altLang="en-US" dirty="0"/>
          </a:p>
        </p:txBody>
      </p:sp>
      <p:pic>
        <p:nvPicPr>
          <p:cNvPr id="9" name="Picture 2" descr="images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4073" y="2178334"/>
            <a:ext cx="3487909" cy="1682763"/>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4804651" y="2281871"/>
            <a:ext cx="1433157" cy="13519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dirty="0"/>
              <a:t>Receptive field</a:t>
            </a:r>
            <a:endParaRPr lang="ko-KR" altLang="en-US" dirty="0"/>
          </a:p>
        </p:txBody>
      </p:sp>
      <p:cxnSp>
        <p:nvCxnSpPr>
          <p:cNvPr id="13" name="직선 화살표 연결선 12"/>
          <p:cNvCxnSpPr>
            <a:stCxn id="14" idx="0"/>
            <a:endCxn id="11" idx="2"/>
          </p:cNvCxnSpPr>
          <p:nvPr/>
        </p:nvCxnSpPr>
        <p:spPr>
          <a:xfrm flipH="1" flipV="1">
            <a:off x="5521230" y="3633830"/>
            <a:ext cx="539686" cy="45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5361999" y="4089005"/>
            <a:ext cx="1397833" cy="6445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dirty="0"/>
              <a:t>Conv Layer</a:t>
            </a:r>
            <a:endParaRPr lang="ko-KR" altLang="en-US" dirty="0"/>
          </a:p>
        </p:txBody>
      </p:sp>
      <p:cxnSp>
        <p:nvCxnSpPr>
          <p:cNvPr id="15" name="직선 화살표 연결선 14"/>
          <p:cNvCxnSpPr>
            <a:stCxn id="33" idx="0"/>
            <a:endCxn id="14" idx="2"/>
          </p:cNvCxnSpPr>
          <p:nvPr/>
        </p:nvCxnSpPr>
        <p:spPr>
          <a:xfrm flipV="1">
            <a:off x="6059398" y="4733582"/>
            <a:ext cx="1518" cy="347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5360482" y="5990520"/>
            <a:ext cx="1397833" cy="6445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dirty="0"/>
              <a:t>Feature Space</a:t>
            </a:r>
            <a:endParaRPr lang="ko-KR" altLang="en-US" dirty="0"/>
          </a:p>
        </p:txBody>
      </p:sp>
      <p:cxnSp>
        <p:nvCxnSpPr>
          <p:cNvPr id="18" name="직선 화살표 연결선 17"/>
          <p:cNvCxnSpPr>
            <a:stCxn id="16" idx="0"/>
            <a:endCxn id="33" idx="2"/>
          </p:cNvCxnSpPr>
          <p:nvPr/>
        </p:nvCxnSpPr>
        <p:spPr>
          <a:xfrm flipH="1" flipV="1">
            <a:off x="6059398" y="5725240"/>
            <a:ext cx="1" cy="265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왼쪽/오른쪽 화살표 37"/>
          <p:cNvSpPr/>
          <p:nvPr/>
        </p:nvSpPr>
        <p:spPr>
          <a:xfrm>
            <a:off x="3354627" y="2875316"/>
            <a:ext cx="711200" cy="1846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p:cNvCxnSpPr>
            <a:stCxn id="10" idx="2"/>
            <a:endCxn id="11" idx="0"/>
          </p:cNvCxnSpPr>
          <p:nvPr/>
        </p:nvCxnSpPr>
        <p:spPr>
          <a:xfrm flipH="1">
            <a:off x="5521230" y="1342241"/>
            <a:ext cx="1108919" cy="93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76107" y="695910"/>
            <a:ext cx="3308084" cy="646331"/>
          </a:xfrm>
          <a:prstGeom prst="rect">
            <a:avLst/>
          </a:prstGeom>
          <a:noFill/>
        </p:spPr>
        <p:txBody>
          <a:bodyPr wrap="square" rtlCol="0">
            <a:spAutoFit/>
          </a:bodyPr>
          <a:lstStyle/>
          <a:p>
            <a:r>
              <a:rPr lang="en-US" altLang="ko-KR" dirty="0"/>
              <a:t>Randomly position and scale the receptive field </a:t>
            </a:r>
            <a:endParaRPr lang="ko-KR" altLang="en-US" dirty="0"/>
          </a:p>
        </p:txBody>
      </p:sp>
      <p:sp>
        <p:nvSpPr>
          <p:cNvPr id="33" name="직사각형 32"/>
          <p:cNvSpPr/>
          <p:nvPr/>
        </p:nvSpPr>
        <p:spPr>
          <a:xfrm>
            <a:off x="5360481" y="5080663"/>
            <a:ext cx="1397833" cy="6445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dirty="0"/>
              <a:t>Conv Layer</a:t>
            </a:r>
            <a:endParaRPr lang="ko-KR" altLang="en-US" dirty="0"/>
          </a:p>
        </p:txBody>
      </p:sp>
      <p:sp>
        <p:nvSpPr>
          <p:cNvPr id="19" name="직사각형 18"/>
          <p:cNvSpPr/>
          <p:nvPr/>
        </p:nvSpPr>
        <p:spPr>
          <a:xfrm>
            <a:off x="5955809" y="2588504"/>
            <a:ext cx="1272264" cy="120018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dirty="0"/>
              <a:t>Receptive field</a:t>
            </a:r>
            <a:endParaRPr lang="ko-KR" altLang="en-US" dirty="0"/>
          </a:p>
        </p:txBody>
      </p:sp>
      <p:cxnSp>
        <p:nvCxnSpPr>
          <p:cNvPr id="12" name="직선 연결선 11"/>
          <p:cNvCxnSpPr>
            <a:stCxn id="19" idx="2"/>
            <a:endCxn id="14" idx="0"/>
          </p:cNvCxnSpPr>
          <p:nvPr/>
        </p:nvCxnSpPr>
        <p:spPr>
          <a:xfrm flipH="1">
            <a:off x="6060916" y="3788685"/>
            <a:ext cx="531025" cy="3003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4887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직사각형 81"/>
          <p:cNvSpPr/>
          <p:nvPr/>
        </p:nvSpPr>
        <p:spPr>
          <a:xfrm>
            <a:off x="1161003" y="5038865"/>
            <a:ext cx="838919" cy="861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0" y="14062"/>
            <a:ext cx="10515600" cy="639279"/>
          </a:xfrm>
        </p:spPr>
        <p:txBody>
          <a:bodyPr>
            <a:normAutofit fontScale="90000"/>
          </a:bodyPr>
          <a:lstStyle/>
          <a:p>
            <a:r>
              <a:rPr lang="en-US" altLang="ko-KR" dirty="0"/>
              <a:t>RPN</a:t>
            </a:r>
            <a:endParaRPr lang="ko-KR" altLang="en-US" dirty="0"/>
          </a:p>
        </p:txBody>
      </p:sp>
      <p:sp>
        <p:nvSpPr>
          <p:cNvPr id="5" name="슬라이드 번호 개체 틀 4"/>
          <p:cNvSpPr>
            <a:spLocks noGrp="1"/>
          </p:cNvSpPr>
          <p:nvPr>
            <p:ph type="sldNum" sz="quarter" idx="12"/>
          </p:nvPr>
        </p:nvSpPr>
        <p:spPr>
          <a:xfrm>
            <a:off x="8848443" y="6244951"/>
            <a:ext cx="2743200" cy="365125"/>
          </a:xfrm>
        </p:spPr>
        <p:txBody>
          <a:bodyPr/>
          <a:lstStyle/>
          <a:p>
            <a:fld id="{FCC205DD-E5C4-4EE3-B0EE-276B4039E1DB}" type="slidenum">
              <a:rPr lang="ko-KR" altLang="en-US" smtClean="0"/>
              <a:t>114</a:t>
            </a:fld>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3233510204"/>
              </p:ext>
            </p:extLst>
          </p:nvPr>
        </p:nvGraphicFramePr>
        <p:xfrm>
          <a:off x="989783" y="992457"/>
          <a:ext cx="1733976" cy="1646872"/>
        </p:xfrm>
        <a:graphic>
          <a:graphicData uri="http://schemas.openxmlformats.org/drawingml/2006/table">
            <a:tbl>
              <a:tblPr firstRow="1" bandRow="1">
                <a:tableStyleId>{69CF1AB2-1976-4502-BF36-3FF5EA218861}</a:tableStyleId>
              </a:tblPr>
              <a:tblGrid>
                <a:gridCol w="216747">
                  <a:extLst>
                    <a:ext uri="{9D8B030D-6E8A-4147-A177-3AD203B41FA5}">
                      <a16:colId xmlns="" xmlns:a16="http://schemas.microsoft.com/office/drawing/2014/main" val="20000"/>
                    </a:ext>
                  </a:extLst>
                </a:gridCol>
                <a:gridCol w="216747">
                  <a:extLst>
                    <a:ext uri="{9D8B030D-6E8A-4147-A177-3AD203B41FA5}">
                      <a16:colId xmlns="" xmlns:a16="http://schemas.microsoft.com/office/drawing/2014/main" val="20001"/>
                    </a:ext>
                  </a:extLst>
                </a:gridCol>
                <a:gridCol w="216747">
                  <a:extLst>
                    <a:ext uri="{9D8B030D-6E8A-4147-A177-3AD203B41FA5}">
                      <a16:colId xmlns="" xmlns:a16="http://schemas.microsoft.com/office/drawing/2014/main" val="20002"/>
                    </a:ext>
                  </a:extLst>
                </a:gridCol>
                <a:gridCol w="216747">
                  <a:extLst>
                    <a:ext uri="{9D8B030D-6E8A-4147-A177-3AD203B41FA5}">
                      <a16:colId xmlns="" xmlns:a16="http://schemas.microsoft.com/office/drawing/2014/main" val="20003"/>
                    </a:ext>
                  </a:extLst>
                </a:gridCol>
                <a:gridCol w="216747">
                  <a:extLst>
                    <a:ext uri="{9D8B030D-6E8A-4147-A177-3AD203B41FA5}">
                      <a16:colId xmlns="" xmlns:a16="http://schemas.microsoft.com/office/drawing/2014/main" val="20004"/>
                    </a:ext>
                  </a:extLst>
                </a:gridCol>
                <a:gridCol w="216747">
                  <a:extLst>
                    <a:ext uri="{9D8B030D-6E8A-4147-A177-3AD203B41FA5}">
                      <a16:colId xmlns="" xmlns:a16="http://schemas.microsoft.com/office/drawing/2014/main" val="20005"/>
                    </a:ext>
                  </a:extLst>
                </a:gridCol>
                <a:gridCol w="216747">
                  <a:extLst>
                    <a:ext uri="{9D8B030D-6E8A-4147-A177-3AD203B41FA5}">
                      <a16:colId xmlns="" xmlns:a16="http://schemas.microsoft.com/office/drawing/2014/main" val="20006"/>
                    </a:ext>
                  </a:extLst>
                </a:gridCol>
                <a:gridCol w="216747">
                  <a:extLst>
                    <a:ext uri="{9D8B030D-6E8A-4147-A177-3AD203B41FA5}">
                      <a16:colId xmlns="" xmlns:a16="http://schemas.microsoft.com/office/drawing/2014/main" val="20007"/>
                    </a:ext>
                  </a:extLst>
                </a:gridCol>
              </a:tblGrid>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05859">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05859">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
        <p:nvSpPr>
          <p:cNvPr id="8" name="TextBox 7"/>
          <p:cNvSpPr txBox="1"/>
          <p:nvPr/>
        </p:nvSpPr>
        <p:spPr>
          <a:xfrm>
            <a:off x="1032167" y="2639329"/>
            <a:ext cx="1581468" cy="523220"/>
          </a:xfrm>
          <a:prstGeom prst="rect">
            <a:avLst/>
          </a:prstGeom>
          <a:noFill/>
        </p:spPr>
        <p:txBody>
          <a:bodyPr wrap="square" rtlCol="0">
            <a:spAutoFit/>
          </a:bodyPr>
          <a:lstStyle/>
          <a:p>
            <a:r>
              <a:rPr lang="en-US" altLang="ko-KR" sz="1400" dirty="0"/>
              <a:t>Convolutional feature map</a:t>
            </a:r>
            <a:endParaRPr lang="ko-KR" altLang="en-US" sz="1400" dirty="0"/>
          </a:p>
        </p:txBody>
      </p:sp>
      <p:sp>
        <p:nvSpPr>
          <p:cNvPr id="12" name="직사각형 11"/>
          <p:cNvSpPr/>
          <p:nvPr/>
        </p:nvSpPr>
        <p:spPr>
          <a:xfrm>
            <a:off x="989782" y="992458"/>
            <a:ext cx="615951" cy="615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724351" y="726358"/>
            <a:ext cx="2197100" cy="261610"/>
          </a:xfrm>
          <a:prstGeom prst="rect">
            <a:avLst/>
          </a:prstGeom>
          <a:noFill/>
        </p:spPr>
        <p:txBody>
          <a:bodyPr wrap="square" rtlCol="0">
            <a:spAutoFit/>
          </a:bodyPr>
          <a:lstStyle/>
          <a:p>
            <a:r>
              <a:rPr lang="en-US" altLang="ko-KR" sz="1100" dirty="0"/>
              <a:t>Sliding Window </a:t>
            </a:r>
            <a:endParaRPr lang="ko-KR" altLang="en-US" sz="1100" dirty="0"/>
          </a:p>
        </p:txBody>
      </p:sp>
      <p:sp>
        <p:nvSpPr>
          <p:cNvPr id="14" name="TextBox 13"/>
          <p:cNvSpPr txBox="1"/>
          <p:nvPr/>
        </p:nvSpPr>
        <p:spPr>
          <a:xfrm>
            <a:off x="2989282" y="1568316"/>
            <a:ext cx="2532263" cy="1200329"/>
          </a:xfrm>
          <a:prstGeom prst="rect">
            <a:avLst/>
          </a:prstGeom>
          <a:noFill/>
        </p:spPr>
        <p:txBody>
          <a:bodyPr wrap="square" rtlCol="0">
            <a:spAutoFit/>
          </a:bodyPr>
          <a:lstStyle/>
          <a:p>
            <a:r>
              <a:rPr lang="en-US" altLang="ko-KR" sz="1200" dirty="0"/>
              <a:t>Sliding window</a:t>
            </a:r>
            <a:r>
              <a:rPr lang="ko-KR" altLang="en-US" sz="1200" dirty="0"/>
              <a:t>를 모든 포인트로 이동하면서 각 포인트에서 </a:t>
            </a:r>
            <a:r>
              <a:rPr lang="en-US" altLang="ko-KR" sz="1200" dirty="0"/>
              <a:t>k</a:t>
            </a:r>
            <a:r>
              <a:rPr lang="ko-KR" altLang="en-US" sz="1200" dirty="0"/>
              <a:t>개의 </a:t>
            </a:r>
            <a:r>
              <a:rPr lang="en-US" altLang="ko-KR" sz="1200" dirty="0"/>
              <a:t>region proposal(anchor)</a:t>
            </a:r>
            <a:r>
              <a:rPr lang="ko-KR" altLang="en-US" sz="1200" dirty="0"/>
              <a:t>을 생성 </a:t>
            </a:r>
            <a:r>
              <a:rPr lang="en-US" altLang="ko-KR" sz="1200" dirty="0"/>
              <a:t>(</a:t>
            </a:r>
            <a:r>
              <a:rPr lang="ko-KR" altLang="en-US" sz="1200" dirty="0"/>
              <a:t>위에서 </a:t>
            </a:r>
            <a:r>
              <a:rPr lang="en-US" altLang="ko-KR" sz="1200" dirty="0"/>
              <a:t>6x6 </a:t>
            </a:r>
            <a:r>
              <a:rPr lang="ko-KR" altLang="en-US" sz="1200" dirty="0"/>
              <a:t>포인트</a:t>
            </a:r>
            <a:r>
              <a:rPr lang="en-US" altLang="ko-KR" sz="1200" dirty="0"/>
              <a:t>). Sliding window</a:t>
            </a:r>
            <a:r>
              <a:rPr lang="ko-KR" altLang="en-US" sz="1200" dirty="0"/>
              <a:t>로부터 </a:t>
            </a:r>
            <a:r>
              <a:rPr lang="en-US" altLang="ko-KR" sz="1200" dirty="0"/>
              <a:t>256</a:t>
            </a:r>
            <a:r>
              <a:rPr lang="ko-KR" altLang="en-US" sz="1200" dirty="0"/>
              <a:t>개의 </a:t>
            </a:r>
            <a:r>
              <a:rPr lang="en-US" altLang="ko-KR" sz="1200" dirty="0"/>
              <a:t>neuron</a:t>
            </a:r>
            <a:r>
              <a:rPr lang="ko-KR" altLang="en-US" sz="1200" dirty="0"/>
              <a:t>으로 구성된 </a:t>
            </a:r>
            <a:r>
              <a:rPr lang="en-US" altLang="ko-KR" sz="1200" dirty="0"/>
              <a:t>hidden layer </a:t>
            </a:r>
            <a:r>
              <a:rPr lang="ko-KR" altLang="en-US" sz="1200" dirty="0"/>
              <a:t>생성</a:t>
            </a:r>
            <a:r>
              <a:rPr lang="en-US" altLang="ko-KR" sz="1200" dirty="0"/>
              <a:t>.</a:t>
            </a:r>
          </a:p>
        </p:txBody>
      </p:sp>
      <p:sp>
        <p:nvSpPr>
          <p:cNvPr id="15" name="타원 14"/>
          <p:cNvSpPr/>
          <p:nvPr/>
        </p:nvSpPr>
        <p:spPr>
          <a:xfrm>
            <a:off x="1297758" y="130030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8" idx="0"/>
            <a:endCxn id="15" idx="3"/>
          </p:cNvCxnSpPr>
          <p:nvPr/>
        </p:nvCxnSpPr>
        <p:spPr>
          <a:xfrm flipH="1" flipV="1">
            <a:off x="1304453" y="1339329"/>
            <a:ext cx="379476" cy="240463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81447" y="3743959"/>
            <a:ext cx="1604963" cy="369332"/>
          </a:xfrm>
          <a:prstGeom prst="rect">
            <a:avLst/>
          </a:prstGeom>
          <a:noFill/>
        </p:spPr>
        <p:txBody>
          <a:bodyPr wrap="square" rtlCol="0">
            <a:spAutoFit/>
          </a:bodyPr>
          <a:lstStyle/>
          <a:p>
            <a:r>
              <a:rPr lang="en-US" altLang="ko-KR" dirty="0"/>
              <a:t>Anchor point</a:t>
            </a:r>
            <a:endParaRPr lang="ko-KR" altLang="en-US" dirty="0"/>
          </a:p>
        </p:txBody>
      </p:sp>
      <p:cxnSp>
        <p:nvCxnSpPr>
          <p:cNvPr id="33" name="직선 화살표 연결선 32"/>
          <p:cNvCxnSpPr/>
          <p:nvPr/>
        </p:nvCxnSpPr>
        <p:spPr>
          <a:xfrm>
            <a:off x="2921452" y="1431564"/>
            <a:ext cx="2821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879281" y="2528900"/>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5599740" y="2793217"/>
            <a:ext cx="1244600" cy="646331"/>
          </a:xfrm>
          <a:prstGeom prst="rect">
            <a:avLst/>
          </a:prstGeom>
          <a:noFill/>
        </p:spPr>
        <p:txBody>
          <a:bodyPr wrap="square" rtlCol="0">
            <a:spAutoFit/>
          </a:bodyPr>
          <a:lstStyle/>
          <a:p>
            <a:r>
              <a:rPr lang="en-US" altLang="ko-KR" dirty="0"/>
              <a:t>Feature vector</a:t>
            </a:r>
            <a:endParaRPr lang="ko-KR" altLang="en-US" dirty="0"/>
          </a:p>
        </p:txBody>
      </p:sp>
      <p:sp>
        <p:nvSpPr>
          <p:cNvPr id="36" name="직사각형 35"/>
          <p:cNvSpPr/>
          <p:nvPr/>
        </p:nvSpPr>
        <p:spPr>
          <a:xfrm>
            <a:off x="5879281" y="230770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5879281" y="2092219"/>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p:cNvSpPr/>
          <p:nvPr/>
        </p:nvSpPr>
        <p:spPr>
          <a:xfrm>
            <a:off x="5879281" y="1871020"/>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p:cNvSpPr/>
          <p:nvPr/>
        </p:nvSpPr>
        <p:spPr>
          <a:xfrm>
            <a:off x="5879281" y="1652763"/>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5879281" y="1431564"/>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5879281" y="1208620"/>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5879281" y="98742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5879281" y="771939"/>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5879281" y="550740"/>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5879281" y="332483"/>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5879281" y="111284"/>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7511042" y="2360757"/>
            <a:ext cx="970609" cy="4872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8421986" y="2399275"/>
            <a:ext cx="622300" cy="369332"/>
          </a:xfrm>
          <a:prstGeom prst="rect">
            <a:avLst/>
          </a:prstGeom>
          <a:noFill/>
        </p:spPr>
        <p:txBody>
          <a:bodyPr wrap="square" rtlCol="0">
            <a:spAutoFit/>
          </a:bodyPr>
          <a:lstStyle/>
          <a:p>
            <a:r>
              <a:rPr lang="en-US" altLang="ko-KR" dirty="0"/>
              <a:t>FCs</a:t>
            </a:r>
            <a:endParaRPr lang="ko-KR" altLang="en-US" dirty="0"/>
          </a:p>
        </p:txBody>
      </p:sp>
      <p:cxnSp>
        <p:nvCxnSpPr>
          <p:cNvPr id="53" name="직선 화살표 연결선 52"/>
          <p:cNvCxnSpPr/>
          <p:nvPr/>
        </p:nvCxnSpPr>
        <p:spPr>
          <a:xfrm>
            <a:off x="7978755" y="1418739"/>
            <a:ext cx="0" cy="96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flipV="1">
            <a:off x="5742687" y="1433509"/>
            <a:ext cx="2253659" cy="10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p:nvCxnSpPr>
        <p:spPr>
          <a:xfrm>
            <a:off x="10533783" y="1426420"/>
            <a:ext cx="0" cy="96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7978755" y="1426420"/>
            <a:ext cx="2555029" cy="7683"/>
          </a:xfrm>
          <a:prstGeom prst="line">
            <a:avLst/>
          </a:prstGeom>
        </p:spPr>
        <p:style>
          <a:lnRef idx="1">
            <a:schemeClr val="accent1"/>
          </a:lnRef>
          <a:fillRef idx="0">
            <a:schemeClr val="accent1"/>
          </a:fillRef>
          <a:effectRef idx="0">
            <a:schemeClr val="accent1"/>
          </a:effectRef>
          <a:fontRef idx="minor">
            <a:schemeClr val="tx1"/>
          </a:fontRef>
        </p:style>
      </p:cxnSp>
      <p:sp>
        <p:nvSpPr>
          <p:cNvPr id="60" name="직사각형 59"/>
          <p:cNvSpPr/>
          <p:nvPr/>
        </p:nvSpPr>
        <p:spPr>
          <a:xfrm>
            <a:off x="10039289" y="2380901"/>
            <a:ext cx="970609" cy="4872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p:cNvCxnSpPr>
            <a:stCxn id="49" idx="2"/>
          </p:cNvCxnSpPr>
          <p:nvPr/>
        </p:nvCxnSpPr>
        <p:spPr>
          <a:xfrm flipH="1">
            <a:off x="7996346" y="2848022"/>
            <a:ext cx="1" cy="578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p:nvPr/>
        </p:nvCxnSpPr>
        <p:spPr>
          <a:xfrm flipH="1">
            <a:off x="10533785" y="2848022"/>
            <a:ext cx="1" cy="578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7273446" y="3426725"/>
            <a:ext cx="1475412" cy="1540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p:cNvSpPr/>
          <p:nvPr/>
        </p:nvSpPr>
        <p:spPr>
          <a:xfrm>
            <a:off x="9786887" y="3426725"/>
            <a:ext cx="1475412" cy="1540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p:cNvSpPr txBox="1"/>
          <p:nvPr/>
        </p:nvSpPr>
        <p:spPr>
          <a:xfrm>
            <a:off x="10951150" y="2439867"/>
            <a:ext cx="622300" cy="369332"/>
          </a:xfrm>
          <a:prstGeom prst="rect">
            <a:avLst/>
          </a:prstGeom>
          <a:noFill/>
        </p:spPr>
        <p:txBody>
          <a:bodyPr wrap="square" rtlCol="0">
            <a:spAutoFit/>
          </a:bodyPr>
          <a:lstStyle/>
          <a:p>
            <a:r>
              <a:rPr lang="en-US" altLang="ko-KR" dirty="0"/>
              <a:t>FCs</a:t>
            </a:r>
            <a:endParaRPr lang="ko-KR" altLang="en-US" dirty="0"/>
          </a:p>
        </p:txBody>
      </p:sp>
      <p:sp>
        <p:nvSpPr>
          <p:cNvPr id="75" name="TextBox 74"/>
          <p:cNvSpPr txBox="1"/>
          <p:nvPr/>
        </p:nvSpPr>
        <p:spPr>
          <a:xfrm>
            <a:off x="7198727" y="3579262"/>
            <a:ext cx="1845559" cy="738664"/>
          </a:xfrm>
          <a:prstGeom prst="rect">
            <a:avLst/>
          </a:prstGeom>
          <a:noFill/>
        </p:spPr>
        <p:txBody>
          <a:bodyPr wrap="square" rtlCol="0">
            <a:spAutoFit/>
          </a:bodyPr>
          <a:lstStyle/>
          <a:p>
            <a:r>
              <a:rPr lang="en-US" altLang="ko-KR" sz="1400" dirty="0" err="1"/>
              <a:t>Softmax</a:t>
            </a:r>
            <a:r>
              <a:rPr lang="en-US" altLang="ko-KR" sz="1400" dirty="0"/>
              <a:t> classifier: 2k </a:t>
            </a:r>
            <a:r>
              <a:rPr lang="ko-KR" altLang="en-US" sz="1400" dirty="0"/>
              <a:t>즉 </a:t>
            </a:r>
            <a:r>
              <a:rPr lang="en-US" altLang="ko-KR" sz="1400" dirty="0"/>
              <a:t>2x9 outputs,</a:t>
            </a:r>
          </a:p>
          <a:p>
            <a:r>
              <a:rPr lang="en-US" altLang="ko-KR" sz="1400" dirty="0"/>
              <a:t>9</a:t>
            </a:r>
            <a:r>
              <a:rPr lang="ko-KR" altLang="en-US" sz="1400" dirty="0"/>
              <a:t>개의 </a:t>
            </a:r>
            <a:r>
              <a:rPr lang="en-US" altLang="ko-KR" sz="1400" dirty="0"/>
              <a:t>2cls </a:t>
            </a:r>
            <a:r>
              <a:rPr lang="en-US" altLang="ko-KR" sz="1400" dirty="0" err="1"/>
              <a:t>softmax</a:t>
            </a:r>
            <a:endParaRPr lang="ko-KR" altLang="en-US" sz="1400" dirty="0"/>
          </a:p>
        </p:txBody>
      </p:sp>
      <p:sp>
        <p:nvSpPr>
          <p:cNvPr id="76" name="TextBox 75"/>
          <p:cNvSpPr txBox="1"/>
          <p:nvPr/>
        </p:nvSpPr>
        <p:spPr>
          <a:xfrm>
            <a:off x="9779377" y="3579262"/>
            <a:ext cx="2034465" cy="600164"/>
          </a:xfrm>
          <a:prstGeom prst="rect">
            <a:avLst/>
          </a:prstGeom>
          <a:noFill/>
        </p:spPr>
        <p:txBody>
          <a:bodyPr wrap="square" rtlCol="0">
            <a:spAutoFit/>
          </a:bodyPr>
          <a:lstStyle/>
          <a:p>
            <a:r>
              <a:rPr lang="en-US" altLang="ko-KR" sz="1100" dirty="0"/>
              <a:t>Anchor </a:t>
            </a:r>
            <a:r>
              <a:rPr lang="ko-KR" altLang="en-US" sz="1100" dirty="0"/>
              <a:t>마다 </a:t>
            </a:r>
            <a:r>
              <a:rPr lang="en-US" altLang="ko-KR" sz="1100" dirty="0"/>
              <a:t>1</a:t>
            </a:r>
            <a:r>
              <a:rPr lang="ko-KR" altLang="en-US" sz="1100" dirty="0"/>
              <a:t>개의 </a:t>
            </a:r>
            <a:r>
              <a:rPr lang="en-US" altLang="ko-KR" sz="1100" dirty="0"/>
              <a:t>Box </a:t>
            </a:r>
            <a:r>
              <a:rPr lang="en-US" altLang="ko-KR" sz="1100" dirty="0" err="1"/>
              <a:t>regressor</a:t>
            </a:r>
            <a:r>
              <a:rPr lang="en-US" altLang="ko-KR" sz="1100" dirty="0"/>
              <a:t> </a:t>
            </a:r>
            <a:r>
              <a:rPr lang="ko-KR" altLang="en-US" sz="1100" dirty="0"/>
              <a:t>즉 </a:t>
            </a:r>
            <a:r>
              <a:rPr lang="en-US" altLang="ko-KR" sz="1100" dirty="0"/>
              <a:t>9</a:t>
            </a:r>
            <a:r>
              <a:rPr lang="ko-KR" altLang="en-US" sz="1100" dirty="0"/>
              <a:t>개의 </a:t>
            </a:r>
            <a:r>
              <a:rPr lang="en-US" altLang="ko-KR" sz="1100" dirty="0" err="1"/>
              <a:t>regressor</a:t>
            </a:r>
            <a:r>
              <a:rPr lang="en-US" altLang="ko-KR" sz="1100" dirty="0"/>
              <a:t>, weight share </a:t>
            </a:r>
            <a:r>
              <a:rPr lang="ko-KR" altLang="en-US" sz="1100" dirty="0"/>
              <a:t>하지 않음</a:t>
            </a:r>
            <a:r>
              <a:rPr lang="en-US" altLang="ko-KR" sz="1100" dirty="0"/>
              <a:t>.</a:t>
            </a:r>
            <a:endParaRPr lang="ko-KR" altLang="en-US" sz="1100" dirty="0"/>
          </a:p>
        </p:txBody>
      </p:sp>
      <p:cxnSp>
        <p:nvCxnSpPr>
          <p:cNvPr id="83" name="직선 화살표 연결선 82"/>
          <p:cNvCxnSpPr>
            <a:stCxn id="18" idx="2"/>
            <a:endCxn id="82" idx="0"/>
          </p:cNvCxnSpPr>
          <p:nvPr/>
        </p:nvCxnSpPr>
        <p:spPr>
          <a:xfrm flipH="1">
            <a:off x="1580463" y="4113291"/>
            <a:ext cx="103466" cy="925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1487496" y="5163830"/>
            <a:ext cx="1024851" cy="1023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587501" y="6163108"/>
            <a:ext cx="1226539" cy="276999"/>
          </a:xfrm>
          <a:prstGeom prst="rect">
            <a:avLst/>
          </a:prstGeom>
          <a:noFill/>
        </p:spPr>
        <p:txBody>
          <a:bodyPr wrap="square" rtlCol="0">
            <a:spAutoFit/>
          </a:bodyPr>
          <a:lstStyle/>
          <a:p>
            <a:r>
              <a:rPr lang="en-US" altLang="ko-KR" sz="1200" dirty="0"/>
              <a:t>Ground truth</a:t>
            </a:r>
            <a:endParaRPr lang="ko-KR" altLang="en-US" sz="1200" dirty="0"/>
          </a:p>
        </p:txBody>
      </p:sp>
      <p:sp>
        <p:nvSpPr>
          <p:cNvPr id="11" name="TextBox 10"/>
          <p:cNvSpPr txBox="1"/>
          <p:nvPr/>
        </p:nvSpPr>
        <p:spPr>
          <a:xfrm>
            <a:off x="914829" y="4322654"/>
            <a:ext cx="984827" cy="523220"/>
          </a:xfrm>
          <a:prstGeom prst="rect">
            <a:avLst/>
          </a:prstGeom>
          <a:noFill/>
        </p:spPr>
        <p:txBody>
          <a:bodyPr wrap="square" rtlCol="0">
            <a:spAutoFit/>
          </a:bodyPr>
          <a:lstStyle/>
          <a:p>
            <a:r>
              <a:rPr lang="en-US" altLang="ko-KR" sz="1400" dirty="0"/>
              <a:t>current anchor</a:t>
            </a:r>
            <a:endParaRPr lang="ko-KR" altLang="en-US" sz="1400" dirty="0"/>
          </a:p>
        </p:txBody>
      </p:sp>
      <p:sp>
        <p:nvSpPr>
          <p:cNvPr id="16" name="TextBox 15"/>
          <p:cNvSpPr txBox="1"/>
          <p:nvPr/>
        </p:nvSpPr>
        <p:spPr>
          <a:xfrm>
            <a:off x="1120782" y="6379119"/>
            <a:ext cx="3339295" cy="584775"/>
          </a:xfrm>
          <a:prstGeom prst="rect">
            <a:avLst/>
          </a:prstGeom>
          <a:noFill/>
        </p:spPr>
        <p:txBody>
          <a:bodyPr wrap="square" rtlCol="0">
            <a:spAutoFit/>
          </a:bodyPr>
          <a:lstStyle/>
          <a:p>
            <a:r>
              <a:rPr lang="ko-KR" altLang="en-US" sz="1600" dirty="0"/>
              <a:t>오버랩이 </a:t>
            </a:r>
            <a:r>
              <a:rPr lang="en-US" altLang="ko-KR" sz="1600" dirty="0"/>
              <a:t>0.7</a:t>
            </a:r>
            <a:r>
              <a:rPr lang="ko-KR" altLang="en-US" sz="1600" dirty="0"/>
              <a:t>이상 </a:t>
            </a:r>
            <a:r>
              <a:rPr lang="en-US" altLang="ko-KR" sz="1600" dirty="0"/>
              <a:t>(IOU = area of intersection/area of union)</a:t>
            </a:r>
            <a:endParaRPr lang="ko-KR" altLang="en-US" sz="1600" dirty="0"/>
          </a:p>
        </p:txBody>
      </p:sp>
      <mc:AlternateContent xmlns:mc="http://schemas.openxmlformats.org/markup-compatibility/2006" xmlns:a14="http://schemas.microsoft.com/office/drawing/2010/main">
        <mc:Choice Requires="a14">
          <p:sp>
            <p:nvSpPr>
              <p:cNvPr id="52" name="TextBox 51"/>
              <p:cNvSpPr txBox="1"/>
              <p:nvPr/>
            </p:nvSpPr>
            <p:spPr>
              <a:xfrm>
                <a:off x="10010442" y="5207914"/>
                <a:ext cx="1406859" cy="878767"/>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𝑥</m:t>
                          </m:r>
                        </m:sub>
                      </m:sSub>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𝑎</m:t>
                              </m:r>
                            </m:sub>
                          </m:sSub>
                        </m:e>
                      </m:d>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𝑦</m:t>
                          </m:r>
                        </m:sub>
                      </m:sSub>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𝑎</m:t>
                              </m:r>
                            </m:sub>
                          </m:sSub>
                        </m:e>
                      </m:d>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𝑤</m:t>
                          </m:r>
                        </m:sub>
                      </m:sSub>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fName>
                        <m:e>
                          <m:r>
                            <a:rPr lang="en-US" altLang="ko-KR" sz="1400" i="1">
                              <a:latin typeface="Cambria Math" panose="02040503050406030204" pitchFamily="18" charset="0"/>
                            </a:rPr>
                            <m:t>(</m:t>
                          </m:r>
                          <m:r>
                            <a:rPr lang="en-US" altLang="ko-KR" sz="1400" i="1">
                              <a:latin typeface="Cambria Math" panose="02040503050406030204" pitchFamily="18" charset="0"/>
                            </a:rPr>
                            <m:t>𝑤</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h</m:t>
                          </m:r>
                        </m:sub>
                      </m:sSub>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r>
                            <a:rPr lang="en-US" altLang="ko-KR" sz="1400" i="1">
                              <a:latin typeface="Cambria Math" panose="02040503050406030204" pitchFamily="18" charset="0"/>
                            </a:rPr>
                            <m:t>(</m:t>
                          </m:r>
                        </m:fName>
                        <m:e>
                          <m:r>
                            <a:rPr lang="en-US" altLang="ko-KR" sz="1400" i="1">
                              <a:latin typeface="Cambria Math" panose="02040503050406030204" pitchFamily="18" charset="0"/>
                            </a:rPr>
                            <m:t>h</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0010440" y="5207913"/>
                <a:ext cx="1406860" cy="878767"/>
              </a:xfrm>
              <a:prstGeom prst="rect">
                <a:avLst/>
              </a:prstGeom>
              <a:blipFill rotWithShape="0">
                <a:blip r:embed="rId3"/>
                <a:stretch>
                  <a:fillRect l="-858" b="-7534"/>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777858" y="4466526"/>
                <a:ext cx="3278397" cy="1477328"/>
              </a:xfrm>
              <a:prstGeom prst="rect">
                <a:avLst/>
              </a:prstGeom>
              <a:noFill/>
            </p:spPr>
            <p:txBody>
              <a:bodyPr wrap="square" rtlCol="0">
                <a:spAutoFit/>
              </a:bodyPr>
              <a:lstStyle/>
              <a:p>
                <a14:m>
                  <m:oMath xmlns:m="http://schemas.openxmlformats.org/officeDocument/2006/math">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r>
                      <a:rPr lang="en-US" altLang="ko-KR" i="1">
                        <a:latin typeface="Cambria Math" panose="02040503050406030204" pitchFamily="18" charset="0"/>
                      </a:rPr>
                      <m:t>,</m:t>
                    </m:r>
                    <m:r>
                      <a:rPr lang="en-US" altLang="ko-KR" i="1">
                        <a:latin typeface="Cambria Math" panose="02040503050406030204" pitchFamily="18" charset="0"/>
                      </a:rPr>
                      <m:t>𝑤</m:t>
                    </m:r>
                    <m:r>
                      <a:rPr lang="en-US" altLang="ko-KR" i="1">
                        <a:latin typeface="Cambria Math" panose="02040503050406030204" pitchFamily="18" charset="0"/>
                      </a:rPr>
                      <m:t>,</m:t>
                    </m:r>
                    <m:r>
                      <a:rPr lang="en-US" altLang="ko-KR" i="1">
                        <a:latin typeface="Cambria Math" panose="02040503050406030204" pitchFamily="18" charset="0"/>
                      </a:rPr>
                      <m:t>h</m:t>
                    </m:r>
                    <m:r>
                      <a:rPr lang="en-US" altLang="ko-KR" i="1">
                        <a:latin typeface="Cambria Math" panose="02040503050406030204" pitchFamily="18" charset="0"/>
                      </a:rPr>
                      <m:t> : </m:t>
                    </m:r>
                  </m:oMath>
                </a14:m>
                <a:r>
                  <a:rPr lang="en-US" altLang="ko-KR" dirty="0"/>
                  <a:t>predicted</a:t>
                </a:r>
              </a:p>
              <a:p>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𝑥</m:t>
                        </m:r>
                      </m:e>
                      <m:sup>
                        <m:r>
                          <a:rPr lang="en-US" altLang="ko-KR" i="1">
                            <a:latin typeface="Cambria Math" panose="02040503050406030204" pitchFamily="18" charset="0"/>
                          </a:rPr>
                          <m:t>∗</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𝑦</m:t>
                        </m:r>
                      </m:e>
                      <m:sup>
                        <m:r>
                          <a:rPr lang="en-US" altLang="ko-KR" i="1">
                            <a:latin typeface="Cambria Math" panose="02040503050406030204" pitchFamily="18" charset="0"/>
                          </a:rPr>
                          <m:t>∗</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𝑤</m:t>
                        </m:r>
                      </m:e>
                      <m:sup>
                        <m:r>
                          <a:rPr lang="en-US" altLang="ko-KR" i="1">
                            <a:latin typeface="Cambria Math" panose="02040503050406030204" pitchFamily="18" charset="0"/>
                          </a:rPr>
                          <m:t>∗</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h</m:t>
                        </m:r>
                      </m:e>
                      <m:sup>
                        <m:r>
                          <a:rPr lang="en-US" altLang="ko-KR" i="1">
                            <a:latin typeface="Cambria Math" panose="02040503050406030204" pitchFamily="18" charset="0"/>
                          </a:rPr>
                          <m:t>∗</m:t>
                        </m:r>
                      </m:sup>
                    </m:sSup>
                    <m:r>
                      <a:rPr lang="en-US" altLang="ko-KR" i="1">
                        <a:latin typeface="Cambria Math" panose="02040503050406030204" pitchFamily="18" charset="0"/>
                      </a:rPr>
                      <m:t>  : </m:t>
                    </m:r>
                  </m:oMath>
                </a14:m>
                <a:r>
                  <a:rPr lang="en-US" altLang="ko-KR" dirty="0"/>
                  <a:t>ground truth</a:t>
                </a:r>
              </a:p>
              <a:p>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𝑎</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𝑎</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𝑎</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h</m:t>
                        </m:r>
                      </m:e>
                      <m:sub>
                        <m:r>
                          <a:rPr lang="en-US" altLang="ko-KR" i="1">
                            <a:latin typeface="Cambria Math" panose="02040503050406030204" pitchFamily="18" charset="0"/>
                          </a:rPr>
                          <m:t>𝑎</m:t>
                        </m:r>
                      </m:sub>
                    </m:sSub>
                    <m:r>
                      <a:rPr lang="en-US" altLang="ko-KR" i="1">
                        <a:latin typeface="Cambria Math" panose="02040503050406030204" pitchFamily="18" charset="0"/>
                      </a:rPr>
                      <m:t>  : </m:t>
                    </m:r>
                  </m:oMath>
                </a14:m>
                <a:r>
                  <a:rPr lang="en-US" altLang="ko-KR" dirty="0"/>
                  <a:t>anchor box</a:t>
                </a:r>
              </a:p>
              <a:p>
                <a:endParaRPr lang="en-US" altLang="ko-KR" dirty="0"/>
              </a:p>
              <a:p>
                <a:endParaRPr lang="ko-KR" alt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2777858" y="4466526"/>
                <a:ext cx="3278397" cy="1477328"/>
              </a:xfrm>
              <a:prstGeom prst="rect">
                <a:avLst/>
              </a:prstGeom>
              <a:blipFill rotWithShape="0">
                <a:blip r:embed="rId4"/>
                <a:stretch>
                  <a:fillRect t="-24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4620978" y="5763792"/>
                <a:ext cx="1481175" cy="878767"/>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𝑥</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𝑥</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𝑎</m:t>
                              </m:r>
                            </m:sub>
                          </m:sSub>
                        </m:e>
                      </m:d>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𝑦</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𝑦</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𝑎</m:t>
                              </m:r>
                            </m:sub>
                          </m:sSub>
                        </m:e>
                      </m:d>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𝑤</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fName>
                        <m:e>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𝑤</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h</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r>
                            <a:rPr lang="en-US" altLang="ko-KR" sz="1400" i="1">
                              <a:latin typeface="Cambria Math" panose="02040503050406030204" pitchFamily="18" charset="0"/>
                            </a:rPr>
                            <m:t>(</m:t>
                          </m:r>
                        </m:fName>
                        <m:e>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h</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p:txBody>
          </p:sp>
        </mc:Choice>
        <mc:Fallback xmlns="">
          <p:sp>
            <p:nvSpPr>
              <p:cNvPr id="73" name="TextBox 72"/>
              <p:cNvSpPr txBox="1">
                <a:spLocks noRot="1" noChangeAspect="1" noMove="1" noResize="1" noEditPoints="1" noAdjustHandles="1" noChangeArrowheads="1" noChangeShapeType="1" noTextEdit="1"/>
              </p:cNvSpPr>
              <p:nvPr/>
            </p:nvSpPr>
            <p:spPr>
              <a:xfrm>
                <a:off x="4620978" y="5763790"/>
                <a:ext cx="1481175" cy="878767"/>
              </a:xfrm>
              <a:prstGeom prst="rect">
                <a:avLst/>
              </a:prstGeom>
              <a:blipFill rotWithShape="0">
                <a:blip r:embed="rId5"/>
                <a:stretch>
                  <a:fillRect l="-816" b="-6849"/>
                </a:stretch>
              </a:blipFill>
              <a:ln>
                <a:solidFill>
                  <a:schemeClr val="tx1"/>
                </a:solidFill>
              </a:ln>
            </p:spPr>
            <p:txBody>
              <a:bodyPr/>
              <a:lstStyle/>
              <a:p>
                <a:r>
                  <a:rPr lang="ko-KR" altLang="en-US">
                    <a:noFill/>
                  </a:rPr>
                  <a:t> </a:t>
                </a:r>
              </a:p>
            </p:txBody>
          </p:sp>
        </mc:Fallback>
      </mc:AlternateContent>
      <p:cxnSp>
        <p:nvCxnSpPr>
          <p:cNvPr id="57" name="직선 화살표 연결선 56"/>
          <p:cNvCxnSpPr>
            <a:stCxn id="6" idx="3"/>
            <a:endCxn id="54" idx="2"/>
          </p:cNvCxnSpPr>
          <p:nvPr/>
        </p:nvCxnSpPr>
        <p:spPr>
          <a:xfrm>
            <a:off x="2512347" y="5675430"/>
            <a:ext cx="1904710" cy="268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rot="509884">
            <a:off x="2698374" y="5576871"/>
            <a:ext cx="1594695" cy="646331"/>
          </a:xfrm>
          <a:prstGeom prst="rect">
            <a:avLst/>
          </a:prstGeom>
          <a:noFill/>
        </p:spPr>
        <p:txBody>
          <a:bodyPr wrap="square" rtlCol="0">
            <a:spAutoFit/>
          </a:bodyPr>
          <a:lstStyle/>
          <a:p>
            <a:r>
              <a:rPr lang="en-US" altLang="ko-KR" sz="1200" dirty="0"/>
              <a:t>Ground truth parametrization</a:t>
            </a:r>
          </a:p>
          <a:p>
            <a:r>
              <a:rPr lang="en-US" altLang="ko-KR" sz="1200" dirty="0"/>
              <a:t>w.r.t. current anchor</a:t>
            </a:r>
            <a:endParaRPr lang="ko-KR" altLang="en-US" sz="1200" dirty="0"/>
          </a:p>
        </p:txBody>
      </p:sp>
      <p:cxnSp>
        <p:nvCxnSpPr>
          <p:cNvPr id="69" name="직선 화살표 연결선 68"/>
          <p:cNvCxnSpPr>
            <a:stCxn id="76" idx="2"/>
            <a:endCxn id="52" idx="0"/>
          </p:cNvCxnSpPr>
          <p:nvPr/>
        </p:nvCxnSpPr>
        <p:spPr>
          <a:xfrm flipH="1">
            <a:off x="10713872" y="4179426"/>
            <a:ext cx="82738" cy="102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0010440" y="4434512"/>
            <a:ext cx="1803400" cy="261610"/>
          </a:xfrm>
          <a:prstGeom prst="rect">
            <a:avLst/>
          </a:prstGeom>
          <a:noFill/>
        </p:spPr>
        <p:txBody>
          <a:bodyPr wrap="square" rtlCol="0">
            <a:spAutoFit/>
          </a:bodyPr>
          <a:lstStyle/>
          <a:p>
            <a:r>
              <a:rPr lang="en-US" altLang="ko-KR" sz="1100" dirty="0"/>
              <a:t>prediction</a:t>
            </a:r>
            <a:endParaRPr lang="ko-KR" altLang="en-US" sz="1100" dirty="0"/>
          </a:p>
        </p:txBody>
      </p:sp>
      <p:cxnSp>
        <p:nvCxnSpPr>
          <p:cNvPr id="84" name="직선 화살표 연결선 83"/>
          <p:cNvCxnSpPr>
            <a:stCxn id="52" idx="1"/>
            <a:endCxn id="86" idx="3"/>
          </p:cNvCxnSpPr>
          <p:nvPr/>
        </p:nvCxnSpPr>
        <p:spPr>
          <a:xfrm flipH="1">
            <a:off x="8069792" y="5647298"/>
            <a:ext cx="1940650" cy="717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6812846" y="5925690"/>
                <a:ext cx="1256946" cy="878767"/>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𝑥</m:t>
                          </m:r>
                        </m:sub>
                      </m:sSub>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𝑦</m:t>
                          </m:r>
                        </m:sub>
                      </m:sSub>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𝑤</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r>
                        <m:rPr>
                          <m:sty m:val="p"/>
                        </m:rPr>
                        <a:rPr lang="en-US" altLang="ko-KR" sz="1400">
                          <a:latin typeface="Cambria Math" panose="02040503050406030204" pitchFamily="18" charset="0"/>
                        </a:rPr>
                        <m:t>exp</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𝑤</m:t>
                          </m:r>
                        </m:sub>
                      </m:sSub>
                      <m:r>
                        <a:rPr lang="en-US" altLang="ko-KR" sz="1400" i="1">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h</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r>
                        <m:rPr>
                          <m:sty m:val="p"/>
                        </m:rPr>
                        <a:rPr lang="en-US" altLang="ko-KR" sz="1400">
                          <a:latin typeface="Cambria Math" panose="02040503050406030204" pitchFamily="18" charset="0"/>
                        </a:rPr>
                        <m:t>exp</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h</m:t>
                          </m:r>
                        </m:sub>
                      </m:sSub>
                      <m:r>
                        <a:rPr lang="en-US" altLang="ko-KR" sz="1400" i="1">
                          <a:latin typeface="Cambria Math" panose="02040503050406030204" pitchFamily="18" charset="0"/>
                        </a:rPr>
                        <m:t>)</m:t>
                      </m:r>
                    </m:oMath>
                  </m:oMathPara>
                </a14:m>
                <a:endParaRPr lang="en-US" altLang="ko-KR" sz="1400" dirty="0"/>
              </a:p>
            </p:txBody>
          </p:sp>
        </mc:Choice>
        <mc:Fallback xmlns="">
          <p:sp>
            <p:nvSpPr>
              <p:cNvPr id="86" name="TextBox 85"/>
              <p:cNvSpPr txBox="1">
                <a:spLocks noRot="1" noChangeAspect="1" noMove="1" noResize="1" noEditPoints="1" noAdjustHandles="1" noChangeArrowheads="1" noChangeShapeType="1" noTextEdit="1"/>
              </p:cNvSpPr>
              <p:nvPr/>
            </p:nvSpPr>
            <p:spPr>
              <a:xfrm>
                <a:off x="6812845" y="5925688"/>
                <a:ext cx="1256946" cy="878767"/>
              </a:xfrm>
              <a:prstGeom prst="rect">
                <a:avLst/>
              </a:prstGeom>
              <a:blipFill rotWithShape="0">
                <a:blip r:embed="rId6"/>
                <a:stretch>
                  <a:fillRect l="-481" r="-2885" b="-7534"/>
                </a:stretch>
              </a:blipFill>
              <a:ln>
                <a:solidFill>
                  <a:schemeClr val="tx1"/>
                </a:solidFill>
              </a:ln>
            </p:spPr>
            <p:txBody>
              <a:bodyPr/>
              <a:lstStyle/>
              <a:p>
                <a:r>
                  <a:rPr lang="ko-KR" altLang="en-US">
                    <a:noFill/>
                  </a:rPr>
                  <a:t> </a:t>
                </a:r>
              </a:p>
            </p:txBody>
          </p:sp>
        </mc:Fallback>
      </mc:AlternateContent>
      <p:sp>
        <p:nvSpPr>
          <p:cNvPr id="85" name="TextBox 84"/>
          <p:cNvSpPr txBox="1"/>
          <p:nvPr/>
        </p:nvSpPr>
        <p:spPr>
          <a:xfrm rot="20439247">
            <a:off x="8228047" y="5761535"/>
            <a:ext cx="1718859" cy="276999"/>
          </a:xfrm>
          <a:prstGeom prst="rect">
            <a:avLst/>
          </a:prstGeom>
          <a:noFill/>
        </p:spPr>
        <p:txBody>
          <a:bodyPr wrap="square" rtlCol="0">
            <a:spAutoFit/>
          </a:bodyPr>
          <a:lstStyle/>
          <a:p>
            <a:r>
              <a:rPr lang="en-US" altLang="ko-KR" sz="1200" dirty="0"/>
              <a:t>Recover from </a:t>
            </a:r>
            <a:r>
              <a:rPr lang="en-US" altLang="ko-KR" sz="1200" dirty="0" err="1"/>
              <a:t>param</a:t>
            </a:r>
            <a:endParaRPr lang="ko-KR" altLang="en-US" sz="1200" dirty="0"/>
          </a:p>
        </p:txBody>
      </p:sp>
      <p:sp>
        <p:nvSpPr>
          <p:cNvPr id="3" name="TextBox 2"/>
          <p:cNvSpPr txBox="1"/>
          <p:nvPr/>
        </p:nvSpPr>
        <p:spPr>
          <a:xfrm>
            <a:off x="7523283" y="4376371"/>
            <a:ext cx="910944" cy="646331"/>
          </a:xfrm>
          <a:prstGeom prst="rect">
            <a:avLst/>
          </a:prstGeom>
          <a:noFill/>
        </p:spPr>
        <p:txBody>
          <a:bodyPr wrap="square" rtlCol="0">
            <a:spAutoFit/>
          </a:bodyPr>
          <a:lstStyle/>
          <a:p>
            <a:r>
              <a:rPr lang="en-US" altLang="ko-KR" dirty="0"/>
              <a:t>Object or not!</a:t>
            </a:r>
            <a:endParaRPr lang="ko-KR" altLang="en-US" dirty="0"/>
          </a:p>
        </p:txBody>
      </p:sp>
      <p:sp>
        <p:nvSpPr>
          <p:cNvPr id="4" name="TextBox 3"/>
          <p:cNvSpPr txBox="1"/>
          <p:nvPr/>
        </p:nvSpPr>
        <p:spPr>
          <a:xfrm>
            <a:off x="7792948" y="206098"/>
            <a:ext cx="3119192" cy="646331"/>
          </a:xfrm>
          <a:prstGeom prst="rect">
            <a:avLst/>
          </a:prstGeom>
          <a:noFill/>
        </p:spPr>
        <p:txBody>
          <a:bodyPr wrap="square" rtlCol="0">
            <a:spAutoFit/>
          </a:bodyPr>
          <a:lstStyle/>
          <a:p>
            <a:r>
              <a:rPr lang="ko-KR" altLang="en-US" dirty="0"/>
              <a:t>목적</a:t>
            </a:r>
            <a:r>
              <a:rPr lang="en-US" altLang="ko-KR" dirty="0"/>
              <a:t>: </a:t>
            </a:r>
            <a:r>
              <a:rPr lang="ko-KR" altLang="en-US" dirty="0"/>
              <a:t>오브젝트라고 생각되는 것의 </a:t>
            </a:r>
            <a:r>
              <a:rPr lang="en-US" altLang="ko-KR" dirty="0"/>
              <a:t>bounding box </a:t>
            </a:r>
            <a:r>
              <a:rPr lang="ko-KR" altLang="en-US" dirty="0"/>
              <a:t>찾기</a:t>
            </a:r>
          </a:p>
        </p:txBody>
      </p:sp>
      <mc:AlternateContent xmlns:mc="http://schemas.openxmlformats.org/markup-compatibility/2006" xmlns:a14="http://schemas.microsoft.com/office/drawing/2010/main">
        <mc:Choice Requires="a14">
          <p:sp>
            <p:nvSpPr>
              <p:cNvPr id="10" name="TextBox 9"/>
              <p:cNvSpPr txBox="1"/>
              <p:nvPr/>
            </p:nvSpPr>
            <p:spPr>
              <a:xfrm>
                <a:off x="2659372" y="3766482"/>
                <a:ext cx="4017948" cy="369332"/>
              </a:xfrm>
              <a:prstGeom prst="rect">
                <a:avLst/>
              </a:prstGeom>
              <a:noFill/>
            </p:spPr>
            <p:txBody>
              <a:bodyPr wrap="square" rtlCol="0">
                <a:spAutoFit/>
              </a:bodyPr>
              <a:lstStyle/>
              <a:p>
                <a:r>
                  <a:rPr lang="en-US" altLang="ko-KR" dirty="0">
                    <a:solidFill>
                      <a:srgbClr val="FF0000"/>
                    </a:solidFill>
                  </a:rPr>
                  <a:t>NOTE: </a:t>
                </a:r>
                <a:r>
                  <a:rPr lang="ko-KR" altLang="en-US" dirty="0">
                    <a:solidFill>
                      <a:srgbClr val="FF0000"/>
                    </a:solidFill>
                  </a:rPr>
                  <a:t>모든 </a:t>
                </a:r>
                <a:r>
                  <a:rPr lang="en-US" altLang="ko-KR" dirty="0">
                    <a:solidFill>
                      <a:srgbClr val="FF0000"/>
                    </a:solidFill>
                  </a:rPr>
                  <a:t> </a:t>
                </a:r>
                <a14:m>
                  <m:oMath xmlns:m="http://schemas.openxmlformats.org/officeDocument/2006/math">
                    <m:r>
                      <a:rPr lang="en-US" altLang="ko-KR" b="0" i="1" smtClean="0">
                        <a:solidFill>
                          <a:srgbClr val="FF0000"/>
                        </a:solidFill>
                        <a:latin typeface="Cambria Math" panose="02040503050406030204" pitchFamily="18" charset="0"/>
                      </a:rPr>
                      <m:t>𝑥</m:t>
                    </m:r>
                    <m:r>
                      <a:rPr lang="en-US" altLang="ko-KR" b="0" i="1" smtClean="0">
                        <a:solidFill>
                          <a:srgbClr val="FF0000"/>
                        </a:solidFill>
                        <a:latin typeface="Cambria Math" panose="02040503050406030204" pitchFamily="18" charset="0"/>
                      </a:rPr>
                      <m:t>, </m:t>
                    </m:r>
                    <m:r>
                      <a:rPr lang="en-US" altLang="ko-KR" b="0" i="1" smtClean="0">
                        <a:solidFill>
                          <a:srgbClr val="FF0000"/>
                        </a:solidFill>
                        <a:latin typeface="Cambria Math" panose="02040503050406030204" pitchFamily="18" charset="0"/>
                      </a:rPr>
                      <m:t>𝑦</m:t>
                    </m:r>
                    <m:r>
                      <a:rPr lang="en-US" altLang="ko-KR" b="0" i="1" smtClean="0">
                        <a:solidFill>
                          <a:srgbClr val="FF0000"/>
                        </a:solidFill>
                        <a:latin typeface="Cambria Math" panose="02040503050406030204" pitchFamily="18" charset="0"/>
                      </a:rPr>
                      <m:t> </m:t>
                    </m:r>
                  </m:oMath>
                </a14:m>
                <a:r>
                  <a:rPr lang="ko-KR" altLang="en-US" dirty="0">
                    <a:solidFill>
                      <a:srgbClr val="FF0000"/>
                    </a:solidFill>
                  </a:rPr>
                  <a:t>는 </a:t>
                </a:r>
                <a:r>
                  <a:rPr lang="en-US" altLang="ko-KR" dirty="0">
                    <a:solidFill>
                      <a:srgbClr val="FF0000"/>
                    </a:solidFill>
                  </a:rPr>
                  <a:t>box</a:t>
                </a:r>
                <a:r>
                  <a:rPr lang="ko-KR" altLang="en-US" dirty="0">
                    <a:solidFill>
                      <a:srgbClr val="FF0000"/>
                    </a:solidFill>
                  </a:rPr>
                  <a:t>의 </a:t>
                </a:r>
                <a:r>
                  <a:rPr lang="en-US" altLang="ko-KR" dirty="0">
                    <a:solidFill>
                      <a:srgbClr val="FF0000"/>
                    </a:solidFill>
                  </a:rPr>
                  <a:t>center!!</a:t>
                </a:r>
                <a:endParaRPr lang="ko-KR" altLang="en-US"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659372" y="3766482"/>
                <a:ext cx="4017948" cy="369332"/>
              </a:xfrm>
              <a:prstGeom prst="rect">
                <a:avLst/>
              </a:prstGeom>
              <a:blipFill rotWithShape="0">
                <a:blip r:embed="rId7"/>
                <a:stretch>
                  <a:fillRect l="-1214" t="-10000" b="-26667"/>
                </a:stretch>
              </a:blipFill>
            </p:spPr>
            <p:txBody>
              <a:bodyPr/>
              <a:lstStyle/>
              <a:p>
                <a:r>
                  <a:rPr lang="ko-KR" altLang="en-US">
                    <a:noFill/>
                  </a:rPr>
                  <a:t> </a:t>
                </a:r>
              </a:p>
            </p:txBody>
          </p:sp>
        </mc:Fallback>
      </mc:AlternateContent>
      <p:sp>
        <p:nvSpPr>
          <p:cNvPr id="19" name="TextBox 18"/>
          <p:cNvSpPr txBox="1"/>
          <p:nvPr/>
        </p:nvSpPr>
        <p:spPr>
          <a:xfrm>
            <a:off x="6340247" y="5038312"/>
            <a:ext cx="2589698" cy="646331"/>
          </a:xfrm>
          <a:prstGeom prst="rect">
            <a:avLst/>
          </a:prstGeom>
          <a:noFill/>
        </p:spPr>
        <p:txBody>
          <a:bodyPr wrap="square" rtlCol="0">
            <a:spAutoFit/>
          </a:bodyPr>
          <a:lstStyle/>
          <a:p>
            <a:r>
              <a:rPr lang="en-US" altLang="ko-KR" dirty="0">
                <a:solidFill>
                  <a:srgbClr val="FF0000"/>
                </a:solidFill>
              </a:rPr>
              <a:t>Behold! No good parameterization</a:t>
            </a:r>
            <a:endParaRPr lang="ko-KR" altLang="en-US" dirty="0">
              <a:solidFill>
                <a:srgbClr val="FF0000"/>
              </a:solidFill>
            </a:endParaRPr>
          </a:p>
        </p:txBody>
      </p:sp>
    </p:spTree>
    <p:extLst>
      <p:ext uri="{BB962C8B-B14F-4D97-AF65-F5344CB8AC3E}">
        <p14:creationId xmlns:p14="http://schemas.microsoft.com/office/powerpoint/2010/main" val="21985893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38200" y="2572069"/>
                <a:ext cx="10515600" cy="3784283"/>
              </a:xfrm>
            </p:spPr>
            <p:txBody>
              <a:bodyPr>
                <a:norm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𝑥</m:t>
                        </m:r>
                      </m:sub>
                    </m:sSub>
                  </m:oMath>
                </a14:m>
                <a:r>
                  <a:rPr lang="ko-KR" altLang="en-US" dirty="0"/>
                  <a:t>와</a:t>
                </a:r>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𝑦</m:t>
                        </m:r>
                      </m:sub>
                    </m:sSub>
                  </m:oMath>
                </a14:m>
                <a:r>
                  <a:rPr lang="ko-KR" altLang="en-US" dirty="0"/>
                  <a:t>의 경우에 </a:t>
                </a:r>
                <a:r>
                  <a:rPr lang="en-US" altLang="ko-KR" dirty="0"/>
                  <a:t>Anchor</a:t>
                </a:r>
                <a:r>
                  <a:rPr lang="ko-KR" altLang="en-US" dirty="0"/>
                  <a:t>의 크기에 너무 영향을 많이 받는 </a:t>
                </a:r>
                <a:r>
                  <a:rPr lang="en-US" altLang="ko-KR" dirty="0"/>
                  <a:t>parametrization</a:t>
                </a:r>
                <a:r>
                  <a:rPr lang="ko-KR" altLang="en-US" dirty="0"/>
                  <a:t>임</a:t>
                </a:r>
                <a:r>
                  <a:rPr lang="en-US" altLang="ko-KR" dirty="0"/>
                  <a:t>. </a:t>
                </a:r>
                <a:r>
                  <a:rPr lang="ko-KR" altLang="en-US" dirty="0"/>
                  <a:t>다른 방법이 필요</a:t>
                </a:r>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38200" y="2572069"/>
                <a:ext cx="10515600" cy="3784283"/>
              </a:xfrm>
              <a:blipFill rotWithShape="0">
                <a:blip r:embed="rId3"/>
                <a:stretch>
                  <a:fillRect t="-2899"/>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115</a:t>
            </a:fld>
            <a:endParaRPr lang="ko-KR" altLang="en-US"/>
          </a:p>
        </p:txBody>
      </p:sp>
      <mc:AlternateContent xmlns:mc="http://schemas.openxmlformats.org/markup-compatibility/2006" xmlns:a14="http://schemas.microsoft.com/office/drawing/2010/main">
        <mc:Choice Requires="a14">
          <p:sp>
            <p:nvSpPr>
              <p:cNvPr id="6" name="TextBox 5"/>
              <p:cNvSpPr txBox="1"/>
              <p:nvPr/>
            </p:nvSpPr>
            <p:spPr>
              <a:xfrm>
                <a:off x="3756146" y="700441"/>
                <a:ext cx="2502854" cy="1506503"/>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𝑡</m:t>
                          </m:r>
                        </m:e>
                        <m:sub>
                          <m:r>
                            <a:rPr lang="en-US" altLang="ko-KR" sz="2400" i="1">
                              <a:latin typeface="Cambria Math" panose="02040503050406030204" pitchFamily="18" charset="0"/>
                            </a:rPr>
                            <m:t>𝑥</m:t>
                          </m:r>
                        </m:sub>
                      </m:sSub>
                      <m:r>
                        <a:rPr lang="en-US" altLang="ko-KR" sz="2400" i="1">
                          <a:latin typeface="Cambria Math" panose="02040503050406030204" pitchFamily="18" charset="0"/>
                        </a:rPr>
                        <m:t>=</m:t>
                      </m:r>
                      <m:d>
                        <m:dPr>
                          <m:ctrlPr>
                            <a:rPr lang="en-US" altLang="ko-KR" sz="2400" i="1">
                              <a:latin typeface="Cambria Math" panose="02040503050406030204" pitchFamily="18" charset="0"/>
                            </a:rPr>
                          </m:ctrlPr>
                        </m:dPr>
                        <m:e>
                          <m:r>
                            <a:rPr lang="en-US" altLang="ko-KR" sz="2400" i="1">
                              <a:latin typeface="Cambria Math" panose="02040503050406030204" pitchFamily="18" charset="0"/>
                            </a:rPr>
                            <m:t>𝑥</m:t>
                          </m:r>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i="1">
                                  <a:latin typeface="Cambria Math" panose="02040503050406030204" pitchFamily="18" charset="0"/>
                                </a:rPr>
                                <m:t>𝑎</m:t>
                              </m:r>
                            </m:sub>
                          </m:sSub>
                        </m:e>
                      </m:d>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𝑤</m:t>
                          </m:r>
                        </m:e>
                        <m:sub>
                          <m:r>
                            <a:rPr lang="en-US" altLang="ko-KR" sz="2400" i="1">
                              <a:latin typeface="Cambria Math" panose="02040503050406030204" pitchFamily="18" charset="0"/>
                            </a:rPr>
                            <m:t>𝑎</m:t>
                          </m:r>
                        </m:sub>
                      </m:sSub>
                    </m:oMath>
                  </m:oMathPara>
                </a14:m>
                <a:endParaRPr lang="en-US" altLang="ko-KR" sz="2400" dirty="0"/>
              </a:p>
              <a:p>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𝑡</m:t>
                          </m:r>
                        </m:e>
                        <m:sub>
                          <m:r>
                            <a:rPr lang="en-US" altLang="ko-KR" sz="2400" i="1">
                              <a:latin typeface="Cambria Math" panose="02040503050406030204" pitchFamily="18" charset="0"/>
                            </a:rPr>
                            <m:t>𝑦</m:t>
                          </m:r>
                        </m:sub>
                      </m:sSub>
                      <m:r>
                        <a:rPr lang="en-US" altLang="ko-KR" sz="2400" i="1">
                          <a:latin typeface="Cambria Math" panose="02040503050406030204" pitchFamily="18" charset="0"/>
                        </a:rPr>
                        <m:t>=</m:t>
                      </m:r>
                      <m:d>
                        <m:dPr>
                          <m:ctrlPr>
                            <a:rPr lang="en-US" altLang="ko-KR" sz="2400" i="1">
                              <a:latin typeface="Cambria Math" panose="02040503050406030204" pitchFamily="18" charset="0"/>
                            </a:rPr>
                          </m:ctrlPr>
                        </m:dPr>
                        <m:e>
                          <m:r>
                            <a:rPr lang="en-US" altLang="ko-KR" sz="2400" i="1">
                              <a:latin typeface="Cambria Math" panose="02040503050406030204" pitchFamily="18" charset="0"/>
                            </a:rPr>
                            <m:t>𝑦</m:t>
                          </m:r>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𝑦</m:t>
                              </m:r>
                            </m:e>
                            <m:sub>
                              <m:r>
                                <a:rPr lang="en-US" altLang="ko-KR" sz="2400" i="1">
                                  <a:latin typeface="Cambria Math" panose="02040503050406030204" pitchFamily="18" charset="0"/>
                                </a:rPr>
                                <m:t>𝑎</m:t>
                              </m:r>
                            </m:sub>
                          </m:sSub>
                        </m:e>
                      </m:d>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h</m:t>
                          </m:r>
                        </m:e>
                        <m:sub>
                          <m:r>
                            <a:rPr lang="en-US" altLang="ko-KR" sz="2400" i="1">
                              <a:latin typeface="Cambria Math" panose="02040503050406030204" pitchFamily="18" charset="0"/>
                            </a:rPr>
                            <m:t>𝑎</m:t>
                          </m:r>
                        </m:sub>
                      </m:sSub>
                    </m:oMath>
                  </m:oMathPara>
                </a14:m>
                <a:endParaRPr lang="en-US" altLang="ko-KR" sz="2400" dirty="0"/>
              </a:p>
              <a:p>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𝑡</m:t>
                          </m:r>
                        </m:e>
                        <m:sub>
                          <m:r>
                            <a:rPr lang="en-US" altLang="ko-KR" sz="2400" i="1">
                              <a:latin typeface="Cambria Math" panose="02040503050406030204" pitchFamily="18" charset="0"/>
                            </a:rPr>
                            <m:t>𝑤</m:t>
                          </m:r>
                        </m:sub>
                      </m:sSub>
                      <m:r>
                        <a:rPr lang="en-US" altLang="ko-KR" sz="2400" i="1">
                          <a:latin typeface="Cambria Math" panose="02040503050406030204" pitchFamily="18" charset="0"/>
                        </a:rPr>
                        <m:t>=</m:t>
                      </m:r>
                      <m:func>
                        <m:funcPr>
                          <m:ctrlPr>
                            <a:rPr lang="en-US" altLang="ko-KR" sz="2400" i="1">
                              <a:latin typeface="Cambria Math" panose="02040503050406030204" pitchFamily="18" charset="0"/>
                            </a:rPr>
                          </m:ctrlPr>
                        </m:funcPr>
                        <m:fName>
                          <m:r>
                            <m:rPr>
                              <m:sty m:val="p"/>
                            </m:rPr>
                            <a:rPr lang="en-US" altLang="ko-KR" sz="2400">
                              <a:latin typeface="Cambria Math" panose="02040503050406030204" pitchFamily="18" charset="0"/>
                            </a:rPr>
                            <m:t>log</m:t>
                          </m:r>
                        </m:fName>
                        <m:e>
                          <m:r>
                            <a:rPr lang="en-US" altLang="ko-KR" sz="2400" i="1">
                              <a:latin typeface="Cambria Math" panose="02040503050406030204" pitchFamily="18" charset="0"/>
                            </a:rPr>
                            <m:t>(</m:t>
                          </m:r>
                          <m:r>
                            <a:rPr lang="en-US" altLang="ko-KR" sz="2400" i="1">
                              <a:latin typeface="Cambria Math" panose="02040503050406030204" pitchFamily="18" charset="0"/>
                            </a:rPr>
                            <m:t>𝑤</m:t>
                          </m:r>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𝑤</m:t>
                              </m:r>
                            </m:e>
                            <m:sub>
                              <m:r>
                                <a:rPr lang="en-US" altLang="ko-KR" sz="2400" i="1">
                                  <a:latin typeface="Cambria Math" panose="02040503050406030204" pitchFamily="18" charset="0"/>
                                </a:rPr>
                                <m:t>𝑎</m:t>
                              </m:r>
                            </m:sub>
                          </m:sSub>
                        </m:e>
                      </m:func>
                      <m:r>
                        <a:rPr lang="en-US" altLang="ko-KR" sz="2400" i="1">
                          <a:latin typeface="Cambria Math" panose="02040503050406030204" pitchFamily="18" charset="0"/>
                        </a:rPr>
                        <m:t>)</m:t>
                      </m:r>
                    </m:oMath>
                  </m:oMathPara>
                </a14:m>
                <a:endParaRPr lang="en-US" altLang="ko-KR" sz="2400" dirty="0"/>
              </a:p>
              <a:p>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𝑡</m:t>
                          </m:r>
                        </m:e>
                        <m:sub>
                          <m:r>
                            <a:rPr lang="en-US" altLang="ko-KR" sz="2400" i="1">
                              <a:latin typeface="Cambria Math" panose="02040503050406030204" pitchFamily="18" charset="0"/>
                            </a:rPr>
                            <m:t>h</m:t>
                          </m:r>
                        </m:sub>
                      </m:sSub>
                      <m:r>
                        <a:rPr lang="en-US" altLang="ko-KR" sz="2400" i="1">
                          <a:latin typeface="Cambria Math" panose="02040503050406030204" pitchFamily="18" charset="0"/>
                        </a:rPr>
                        <m:t>=</m:t>
                      </m:r>
                      <m:func>
                        <m:funcPr>
                          <m:ctrlPr>
                            <a:rPr lang="en-US" altLang="ko-KR" sz="2400" i="1">
                              <a:latin typeface="Cambria Math" panose="02040503050406030204" pitchFamily="18" charset="0"/>
                            </a:rPr>
                          </m:ctrlPr>
                        </m:funcPr>
                        <m:fName>
                          <m:r>
                            <m:rPr>
                              <m:sty m:val="p"/>
                            </m:rPr>
                            <a:rPr lang="en-US" altLang="ko-KR" sz="2400">
                              <a:latin typeface="Cambria Math" panose="02040503050406030204" pitchFamily="18" charset="0"/>
                            </a:rPr>
                            <m:t>log</m:t>
                          </m:r>
                          <m:r>
                            <a:rPr lang="en-US" altLang="ko-KR" sz="2400" i="1">
                              <a:latin typeface="Cambria Math" panose="02040503050406030204" pitchFamily="18" charset="0"/>
                            </a:rPr>
                            <m:t>(</m:t>
                          </m:r>
                        </m:fName>
                        <m:e>
                          <m:r>
                            <a:rPr lang="en-US" altLang="ko-KR" sz="2400" i="1">
                              <a:latin typeface="Cambria Math" panose="02040503050406030204" pitchFamily="18" charset="0"/>
                            </a:rPr>
                            <m:t>h</m:t>
                          </m:r>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h</m:t>
                              </m:r>
                            </m:e>
                            <m:sub>
                              <m:r>
                                <a:rPr lang="en-US" altLang="ko-KR" sz="2400" i="1">
                                  <a:latin typeface="Cambria Math" panose="02040503050406030204" pitchFamily="18" charset="0"/>
                                </a:rPr>
                                <m:t>𝑎</m:t>
                              </m:r>
                            </m:sub>
                          </m:sSub>
                        </m:e>
                      </m:func>
                      <m:r>
                        <a:rPr lang="en-US" altLang="ko-KR" sz="2400" i="1">
                          <a:latin typeface="Cambria Math" panose="02040503050406030204" pitchFamily="18" charset="0"/>
                        </a:rPr>
                        <m:t>)</m:t>
                      </m:r>
                    </m:oMath>
                  </m:oMathPara>
                </a14:m>
                <a:endParaRPr lang="en-US" altLang="ko-KR"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756146" y="700441"/>
                <a:ext cx="2502854" cy="1506503"/>
              </a:xfrm>
              <a:prstGeom prst="rect">
                <a:avLst/>
              </a:prstGeom>
              <a:blipFill rotWithShape="0">
                <a:blip r:embed="rId4"/>
                <a:stretch>
                  <a:fillRect b="-8032"/>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905192" y="3759595"/>
                <a:ext cx="2411659" cy="1852880"/>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ko-KR" sz="2000" i="1" smtClean="0">
                              <a:latin typeface="Cambria Math" panose="02040503050406030204" pitchFamily="18" charset="0"/>
                            </a:rPr>
                          </m:ctrlPr>
                        </m:sSubPr>
                        <m:e>
                          <m:r>
                            <a:rPr lang="en-US" altLang="ko-KR" sz="2000" i="1">
                              <a:latin typeface="Cambria Math" panose="02040503050406030204" pitchFamily="18" charset="0"/>
                            </a:rPr>
                            <m:t>𝑡</m:t>
                          </m:r>
                        </m:e>
                        <m:sub>
                          <m:r>
                            <a:rPr lang="en-US" altLang="ko-KR" sz="2000" i="1">
                              <a:latin typeface="Cambria Math" panose="02040503050406030204" pitchFamily="18" charset="0"/>
                            </a:rPr>
                            <m:t>𝑥</m:t>
                          </m:r>
                        </m:sub>
                      </m:sSub>
                      <m:r>
                        <a:rPr lang="en-US" altLang="ko-KR" sz="2000" i="1">
                          <a:latin typeface="Cambria Math" panose="02040503050406030204" pitchFamily="18" charset="0"/>
                        </a:rPr>
                        <m:t>=</m:t>
                      </m:r>
                      <m:r>
                        <a:rPr lang="ko-KR" altLang="en-US" sz="2000" b="0" i="1" smtClean="0">
                          <a:latin typeface="Cambria Math" panose="02040503050406030204" pitchFamily="18" charset="0"/>
                        </a:rPr>
                        <m:t>𝛼</m:t>
                      </m:r>
                      <m:r>
                        <a:rPr lang="ko-KR" altLang="en-US" sz="2000" b="0" i="1" smtClean="0">
                          <a:latin typeface="Cambria Math" panose="02040503050406030204" pitchFamily="18" charset="0"/>
                        </a:rPr>
                        <m:t>∙</m:t>
                      </m:r>
                      <m:d>
                        <m:dPr>
                          <m:ctrlPr>
                            <a:rPr lang="en-US" altLang="ko-KR" sz="2000" i="1" smtClean="0">
                              <a:latin typeface="Cambria Math" panose="02040503050406030204" pitchFamily="18" charset="0"/>
                            </a:rPr>
                          </m:ctrlPr>
                        </m:dPr>
                        <m:e>
                          <m:r>
                            <a:rPr lang="en-US" altLang="ko-KR" sz="2000" i="1">
                              <a:latin typeface="Cambria Math" panose="02040503050406030204" pitchFamily="18" charset="0"/>
                            </a:rPr>
                            <m:t>𝑥</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𝑎</m:t>
                              </m:r>
                            </m:sub>
                          </m:sSub>
                        </m:e>
                      </m:d>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𝑤</m:t>
                          </m:r>
                        </m:e>
                        <m:sub>
                          <m:r>
                            <a:rPr lang="en-US" altLang="ko-KR" sz="2000" b="0" i="1" smtClean="0">
                              <a:latin typeface="Cambria Math" panose="02040503050406030204" pitchFamily="18" charset="0"/>
                            </a:rPr>
                            <m:t>𝑎</m:t>
                          </m:r>
                        </m:sub>
                      </m:sSub>
                    </m:oMath>
                  </m:oMathPara>
                </a14:m>
                <a:endParaRPr lang="en-US" altLang="ko-KR" sz="2000" dirty="0"/>
              </a:p>
              <a:p>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𝑡</m:t>
                        </m:r>
                      </m:e>
                      <m:sub>
                        <m:r>
                          <a:rPr lang="en-US" altLang="ko-KR" sz="2000" i="1">
                            <a:latin typeface="Cambria Math" panose="02040503050406030204" pitchFamily="18" charset="0"/>
                          </a:rPr>
                          <m:t>𝑦</m:t>
                        </m:r>
                      </m:sub>
                    </m:sSub>
                    <m:r>
                      <a:rPr lang="en-US" altLang="ko-KR" sz="2000" i="1">
                        <a:latin typeface="Cambria Math" panose="02040503050406030204" pitchFamily="18" charset="0"/>
                      </a:rPr>
                      <m:t>=</m:t>
                    </m:r>
                  </m:oMath>
                </a14:m>
                <a:r>
                  <a:rPr lang="ko-KR" altLang="en-US" sz="2000" dirty="0"/>
                  <a:t> </a:t>
                </a:r>
                <a14:m>
                  <m:oMath xmlns:m="http://schemas.openxmlformats.org/officeDocument/2006/math">
                    <m:r>
                      <a:rPr lang="ko-KR" altLang="en-US" sz="2000" i="1">
                        <a:latin typeface="Cambria Math" panose="02040503050406030204" pitchFamily="18" charset="0"/>
                      </a:rPr>
                      <m:t>𝛼</m:t>
                    </m:r>
                    <m:r>
                      <a:rPr lang="ko-KR" altLang="en-US" sz="2000" i="1">
                        <a:latin typeface="Cambria Math" panose="02040503050406030204" pitchFamily="18" charset="0"/>
                      </a:rPr>
                      <m:t>∙(</m:t>
                    </m:r>
                    <m:r>
                      <a:rPr lang="en-US" altLang="ko-KR" sz="2000" i="1">
                        <a:latin typeface="Cambria Math" panose="02040503050406030204" pitchFamily="18" charset="0"/>
                      </a:rPr>
                      <m:t>𝑦</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𝑦</m:t>
                        </m:r>
                      </m:e>
                      <m:sub>
                        <m:r>
                          <a:rPr lang="en-US" altLang="ko-KR" sz="2000" i="1">
                            <a:latin typeface="Cambria Math" panose="02040503050406030204" pitchFamily="18" charset="0"/>
                          </a:rPr>
                          <m:t>𝑎</m:t>
                        </m:r>
                      </m:sub>
                    </m:sSub>
                    <m:r>
                      <a:rPr lang="en-US" altLang="ko-KR" sz="2000" i="1">
                        <a:latin typeface="Cambria Math" panose="02040503050406030204" pitchFamily="18" charset="0"/>
                      </a:rPr>
                      <m:t>)</m:t>
                    </m:r>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h</m:t>
                        </m:r>
                      </m:e>
                      <m:sub>
                        <m:r>
                          <a:rPr lang="en-US" altLang="ko-KR" sz="2000" b="0" i="1" smtClean="0">
                            <a:latin typeface="Cambria Math" panose="02040503050406030204" pitchFamily="18" charset="0"/>
                          </a:rPr>
                          <m:t>𝑎</m:t>
                        </m:r>
                      </m:sub>
                    </m:sSub>
                  </m:oMath>
                </a14:m>
                <a:endParaRPr lang="en-US" altLang="ko-KR" sz="2000" dirty="0"/>
              </a:p>
              <a:p>
                <a:pPr/>
                <a14:m>
                  <m:oMathPara xmlns:m="http://schemas.openxmlformats.org/officeDocument/2006/math">
                    <m:oMathParaPr>
                      <m:jc m:val="left"/>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𝑡</m:t>
                          </m:r>
                        </m:e>
                        <m:sub>
                          <m:r>
                            <a:rPr lang="en-US" altLang="ko-KR" sz="2000" i="1">
                              <a:latin typeface="Cambria Math" panose="02040503050406030204" pitchFamily="18" charset="0"/>
                            </a:rPr>
                            <m:t>𝑤</m:t>
                          </m:r>
                        </m:sub>
                      </m:sSub>
                      <m:r>
                        <a:rPr lang="en-US" altLang="ko-KR" sz="2000" i="1">
                          <a:latin typeface="Cambria Math" panose="02040503050406030204" pitchFamily="18" charset="0"/>
                        </a:rPr>
                        <m:t>=</m:t>
                      </m:r>
                      <m:func>
                        <m:funcPr>
                          <m:ctrlPr>
                            <a:rPr lang="en-US" altLang="ko-KR" sz="2000" i="1" smtClean="0">
                              <a:latin typeface="Cambria Math" panose="02040503050406030204" pitchFamily="18" charset="0"/>
                            </a:rPr>
                          </m:ctrlPr>
                        </m:funcPr>
                        <m:fName>
                          <m:r>
                            <a:rPr lang="ko-KR" altLang="en-US" sz="2000" i="1" smtClean="0">
                              <a:latin typeface="Cambria Math" panose="02040503050406030204" pitchFamily="18" charset="0"/>
                            </a:rPr>
                            <m:t>𝛽</m:t>
                          </m:r>
                          <m:r>
                            <a:rPr lang="ko-KR" altLang="en-US" sz="2000" i="1" smtClean="0">
                              <a:latin typeface="Cambria Math" panose="02040503050406030204" pitchFamily="18" charset="0"/>
                            </a:rPr>
                            <m:t>∙</m:t>
                          </m:r>
                          <m:r>
                            <m:rPr>
                              <m:sty m:val="p"/>
                            </m:rPr>
                            <a:rPr lang="en-US" altLang="ko-KR" sz="2000">
                              <a:latin typeface="Cambria Math" panose="02040503050406030204" pitchFamily="18" charset="0"/>
                            </a:rPr>
                            <m:t>log</m:t>
                          </m:r>
                        </m:fName>
                        <m:e>
                          <m:r>
                            <a:rPr lang="en-US" altLang="ko-KR" sz="2000" i="1">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i="1">
                                  <a:latin typeface="Cambria Math" panose="02040503050406030204" pitchFamily="18" charset="0"/>
                                </a:rPr>
                                <m:t>𝑤</m:t>
                              </m:r>
                            </m:num>
                            <m:den>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𝑎</m:t>
                                  </m:r>
                                </m:sub>
                              </m:sSub>
                            </m:den>
                          </m:f>
                        </m:e>
                      </m:func>
                      <m:r>
                        <a:rPr lang="en-US" altLang="ko-KR" sz="2000" i="1">
                          <a:latin typeface="Cambria Math" panose="02040503050406030204" pitchFamily="18" charset="0"/>
                        </a:rPr>
                        <m:t>)</m:t>
                      </m:r>
                    </m:oMath>
                  </m:oMathPara>
                </a14:m>
                <a:endParaRPr lang="en-US" altLang="ko-KR" sz="2000" dirty="0"/>
              </a:p>
              <a:p>
                <a:pPr/>
                <a14:m>
                  <m:oMathPara xmlns:m="http://schemas.openxmlformats.org/officeDocument/2006/math">
                    <m:oMathParaPr>
                      <m:jc m:val="left"/>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𝑡</m:t>
                          </m:r>
                        </m:e>
                        <m:sub>
                          <m:r>
                            <a:rPr lang="en-US" altLang="ko-KR" sz="2000" i="1">
                              <a:latin typeface="Cambria Math" panose="02040503050406030204" pitchFamily="18" charset="0"/>
                            </a:rPr>
                            <m:t>h</m:t>
                          </m:r>
                        </m:sub>
                      </m:sSub>
                      <m:r>
                        <a:rPr lang="en-US" altLang="ko-KR" sz="2000" b="0" i="1" smtClean="0">
                          <a:latin typeface="Cambria Math" panose="02040503050406030204" pitchFamily="18" charset="0"/>
                        </a:rPr>
                        <m:t>=</m:t>
                      </m:r>
                      <m:func>
                        <m:funcPr>
                          <m:ctrlPr>
                            <a:rPr lang="en-US" altLang="ko-KR" sz="2000" i="1">
                              <a:latin typeface="Cambria Math" panose="02040503050406030204" pitchFamily="18" charset="0"/>
                            </a:rPr>
                          </m:ctrlPr>
                        </m:funcPr>
                        <m:fName>
                          <m:r>
                            <a:rPr lang="ko-KR" altLang="en-US" sz="2000" i="1" smtClean="0">
                              <a:latin typeface="Cambria Math" panose="02040503050406030204" pitchFamily="18" charset="0"/>
                            </a:rPr>
                            <m:t>𝛽</m:t>
                          </m:r>
                          <m:r>
                            <a:rPr lang="ko-KR" altLang="en-US" sz="2000" i="1" smtClean="0">
                              <a:latin typeface="Cambria Math" panose="02040503050406030204" pitchFamily="18" charset="0"/>
                            </a:rPr>
                            <m:t>∙</m:t>
                          </m:r>
                          <m:r>
                            <m:rPr>
                              <m:sty m:val="p"/>
                            </m:rPr>
                            <a:rPr lang="en-US" altLang="ko-KR" sz="2000">
                              <a:latin typeface="Cambria Math" panose="02040503050406030204" pitchFamily="18" charset="0"/>
                            </a:rPr>
                            <m:t>log</m:t>
                          </m:r>
                          <m:r>
                            <a:rPr lang="en-US" altLang="ko-KR" sz="2000" i="1">
                              <a:latin typeface="Cambria Math" panose="02040503050406030204" pitchFamily="18" charset="0"/>
                            </a:rPr>
                            <m:t>⁡(</m:t>
                          </m:r>
                        </m:fName>
                        <m:e>
                          <m:f>
                            <m:fPr>
                              <m:ctrlPr>
                                <a:rPr lang="en-US" altLang="ko-KR" sz="2000" i="1">
                                  <a:latin typeface="Cambria Math" panose="02040503050406030204" pitchFamily="18" charset="0"/>
                                </a:rPr>
                              </m:ctrlPr>
                            </m:fPr>
                            <m:num>
                              <m:r>
                                <a:rPr lang="en-US" altLang="ko-KR" sz="2000" i="1">
                                  <a:latin typeface="Cambria Math" panose="02040503050406030204" pitchFamily="18" charset="0"/>
                                </a:rPr>
                                <m:t>h</m:t>
                              </m:r>
                            </m:num>
                            <m:den>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h</m:t>
                                  </m:r>
                                </m:e>
                                <m:sub>
                                  <m:r>
                                    <a:rPr lang="en-US" altLang="ko-KR" sz="2000" i="1">
                                      <a:latin typeface="Cambria Math" panose="02040503050406030204" pitchFamily="18" charset="0"/>
                                    </a:rPr>
                                    <m:t>𝑎</m:t>
                                  </m:r>
                                </m:sub>
                              </m:sSub>
                            </m:den>
                          </m:f>
                        </m:e>
                      </m:func>
                      <m:r>
                        <a:rPr lang="en-US" altLang="ko-KR" sz="2000" i="1">
                          <a:latin typeface="Cambria Math" panose="02040503050406030204" pitchFamily="18" charset="0"/>
                        </a:rPr>
                        <m:t>)</m:t>
                      </m:r>
                    </m:oMath>
                  </m:oMathPara>
                </a14:m>
                <a:endParaRPr lang="en-US" altLang="ko-KR"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3905192" y="3759595"/>
                <a:ext cx="2411659" cy="1852880"/>
              </a:xfrm>
              <a:prstGeom prst="rect">
                <a:avLst/>
              </a:prstGeom>
              <a:blipFill rotWithShape="0">
                <a:blip r:embed="rId5"/>
                <a:stretch>
                  <a:fillRect l="-3023"/>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6493790" y="3890075"/>
                <a:ext cx="5036949" cy="1222258"/>
              </a:xfrm>
              <a:prstGeom prst="rect">
                <a:avLst/>
              </a:prstGeom>
              <a:noFill/>
            </p:spPr>
            <p:txBody>
              <a:bodyPr wrap="square" rtlCol="0">
                <a:spAutoFit/>
              </a:bodyPr>
              <a:lstStyle/>
              <a:p>
                <a14:m>
                  <m:oMath xmlns:m="http://schemas.openxmlformats.org/officeDocument/2006/math">
                    <m:r>
                      <a:rPr lang="ko-KR" altLang="en-US" i="1" smtClean="0">
                        <a:latin typeface="Cambria Math" panose="02040503050406030204" pitchFamily="18" charset="0"/>
                      </a:rPr>
                      <m:t>𝛼</m:t>
                    </m:r>
                    <m:r>
                      <a:rPr lang="en-US" altLang="ko-KR" b="0" i="1" smtClean="0">
                        <a:latin typeface="Cambria Math" panose="02040503050406030204" pitchFamily="18" charset="0"/>
                      </a:rPr>
                      <m:t>,</m:t>
                    </m:r>
                    <m:r>
                      <a:rPr lang="ko-KR" altLang="en-US" b="0" i="1" smtClean="0">
                        <a:latin typeface="Cambria Math" panose="02040503050406030204" pitchFamily="18" charset="0"/>
                      </a:rPr>
                      <m:t>𝛽</m:t>
                    </m:r>
                  </m:oMath>
                </a14:m>
                <a:r>
                  <a:rPr lang="ko-KR" altLang="en-US" dirty="0"/>
                  <a:t>는 상수로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𝑥</m:t>
                        </m:r>
                      </m:sub>
                    </m:sSub>
                  </m:oMath>
                </a14:m>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𝑦</m:t>
                        </m:r>
                      </m:sub>
                    </m:sSub>
                  </m:oMath>
                </a14:m>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𝑤</m:t>
                        </m:r>
                      </m:sub>
                    </m:sSub>
                  </m:oMath>
                </a14:m>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h</m:t>
                        </m:r>
                      </m:sub>
                    </m:sSub>
                  </m:oMath>
                </a14:m>
                <a:r>
                  <a:rPr lang="ko-KR" altLang="en-US" dirty="0"/>
                  <a:t>가 </a:t>
                </a:r>
                <a:r>
                  <a:rPr lang="en-US" altLang="ko-KR" dirty="0"/>
                  <a:t>[-10, 10] </a:t>
                </a:r>
                <a:r>
                  <a:rPr lang="ko-KR" altLang="en-US" dirty="0"/>
                  <a:t>정도의</a:t>
                </a:r>
                <a:endParaRPr lang="en-US" altLang="ko-KR" dirty="0"/>
              </a:p>
              <a:p>
                <a:r>
                  <a:rPr lang="en-US" altLang="ko-KR" dirty="0"/>
                  <a:t>Range</a:t>
                </a:r>
                <a:r>
                  <a:rPr lang="ko-KR" altLang="en-US" dirty="0"/>
                  <a:t>를 갖도록 결정</a:t>
                </a:r>
                <a:r>
                  <a:rPr lang="en-US" altLang="ko-KR" dirty="0"/>
                  <a:t>. </a:t>
                </a:r>
                <a:r>
                  <a:rPr lang="ko-KR" altLang="en-US" dirty="0"/>
                  <a:t>각 </a:t>
                </a:r>
                <a:r>
                  <a:rPr lang="en-US" altLang="ko-KR" dirty="0"/>
                  <a:t>output</a:t>
                </a:r>
                <a:r>
                  <a:rPr lang="ko-KR" altLang="en-US" dirty="0"/>
                  <a:t>에 대하여 </a:t>
                </a:r>
                <a:r>
                  <a:rPr lang="en-US" altLang="ko-KR" dirty="0"/>
                  <a:t>sigmoid(</a:t>
                </a:r>
                <a14:m>
                  <m:oMath xmlns:m="http://schemas.openxmlformats.org/officeDocument/2006/math">
                    <m:r>
                      <a:rPr lang="ko-KR" altLang="en-US" i="1" smtClean="0">
                        <a:latin typeface="Cambria Math" panose="02040503050406030204" pitchFamily="18" charset="0"/>
                      </a:rPr>
                      <m:t>𝜎</m:t>
                    </m:r>
                    <m:r>
                      <a:rPr lang="en-US" altLang="ko-KR" b="0" i="1" smtClean="0">
                        <a:latin typeface="Cambria Math" panose="02040503050406030204" pitchFamily="18" charset="0"/>
                      </a:rPr>
                      <m:t>)</m:t>
                    </m:r>
                  </m:oMath>
                </a14:m>
                <a:r>
                  <a:rPr lang="ko-KR" altLang="en-US" dirty="0"/>
                  <a:t>를 취하여</a:t>
                </a:r>
                <a:r>
                  <a:rPr lang="en-US" altLang="ko-KR" dirty="0"/>
                  <a:t>, output</a:t>
                </a:r>
                <a:r>
                  <a:rPr lang="ko-KR" altLang="en-US" dirty="0"/>
                  <a:t>의 </a:t>
                </a:r>
                <a:r>
                  <a:rPr lang="en-US" altLang="ko-KR" dirty="0"/>
                  <a:t>range</a:t>
                </a:r>
                <a:r>
                  <a:rPr lang="ko-KR" altLang="en-US" dirty="0"/>
                  <a:t>를 비슷하게 조정</a:t>
                </a:r>
              </a:p>
            </p:txBody>
          </p:sp>
        </mc:Choice>
        <mc:Fallback xmlns="">
          <p:sp>
            <p:nvSpPr>
              <p:cNvPr id="2" name="TextBox 1"/>
              <p:cNvSpPr txBox="1">
                <a:spLocks noRot="1" noChangeAspect="1" noMove="1" noResize="1" noEditPoints="1" noAdjustHandles="1" noChangeArrowheads="1" noChangeShapeType="1" noTextEdit="1"/>
              </p:cNvSpPr>
              <p:nvPr/>
            </p:nvSpPr>
            <p:spPr>
              <a:xfrm>
                <a:off x="6493790" y="3890075"/>
                <a:ext cx="5036949" cy="1222258"/>
              </a:xfrm>
              <a:prstGeom prst="rect">
                <a:avLst/>
              </a:prstGeom>
              <a:blipFill rotWithShape="0">
                <a:blip r:embed="rId6"/>
                <a:stretch>
                  <a:fillRect l="-967" t="-2985" r="-967" b="-64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718300" y="812800"/>
                <a:ext cx="5029200" cy="1477328"/>
              </a:xfrm>
              <a:prstGeom prst="rect">
                <a:avLst/>
              </a:prstGeom>
              <a:noFill/>
            </p:spPr>
            <p:txBody>
              <a:bodyPr wrap="square" rtlCol="0">
                <a:spAutoFit/>
              </a:bodyPr>
              <a:lstStyle/>
              <a:p>
                <a:r>
                  <a:rPr lang="en-US" altLang="ko-KR" dirty="0"/>
                  <a:t>Range of the output is too different!!! This means </a:t>
                </a:r>
                <a14:m>
                  <m:oMath xmlns:m="http://schemas.openxmlformats.org/officeDocument/2006/math">
                    <m:r>
                      <a:rPr lang="ko-KR" altLang="en-US" i="1" smtClean="0">
                        <a:latin typeface="Cambria Math" panose="02040503050406030204" pitchFamily="18" charset="0"/>
                      </a:rPr>
                      <m:t>𝜕</m:t>
                    </m:r>
                    <m:r>
                      <a:rPr lang="en-US" altLang="ko-KR" b="0" i="1" smtClean="0">
                        <a:latin typeface="Cambria Math" panose="02040503050406030204" pitchFamily="18" charset="0"/>
                      </a:rPr>
                      <m:t>𝐶</m:t>
                    </m:r>
                    <m:r>
                      <a:rPr lang="en-US" altLang="ko-KR" b="0" i="1" smtClean="0">
                        <a:latin typeface="Cambria Math" panose="02040503050406030204" pitchFamily="18" charset="0"/>
                      </a:rPr>
                      <m:t>/</m:t>
                    </m:r>
                    <m:r>
                      <a:rPr lang="ko-KR" altLang="en-US"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𝑡</m:t>
                        </m:r>
                      </m:e>
                      <m:sub>
                        <m:r>
                          <a:rPr lang="en-US" altLang="ko-KR" b="0" i="1" smtClean="0">
                            <a:latin typeface="Cambria Math" panose="02040503050406030204" pitchFamily="18" charset="0"/>
                          </a:rPr>
                          <m:t>𝑥</m:t>
                        </m:r>
                      </m:sub>
                    </m:sSub>
                  </m:oMath>
                </a14:m>
                <a:r>
                  <a:rPr lang="ko-KR" altLang="en-US" dirty="0"/>
                  <a:t> 와</a:t>
                </a:r>
                <a14:m>
                  <m:oMath xmlns:m="http://schemas.openxmlformats.org/officeDocument/2006/math">
                    <m:r>
                      <a:rPr lang="ko-KR" altLang="en-US" i="1">
                        <a:latin typeface="Cambria Math" panose="02040503050406030204" pitchFamily="18" charset="0"/>
                      </a:rPr>
                      <m:t>𝜕</m:t>
                    </m:r>
                    <m:r>
                      <a:rPr lang="en-US" altLang="ko-KR" i="1">
                        <a:latin typeface="Cambria Math" panose="02040503050406030204" pitchFamily="18" charset="0"/>
                      </a:rPr>
                      <m:t>𝐶</m:t>
                    </m:r>
                    <m:r>
                      <a:rPr lang="en-US" altLang="ko-KR" i="1">
                        <a:latin typeface="Cambria Math" panose="02040503050406030204" pitchFamily="18" charset="0"/>
                      </a:rPr>
                      <m:t>/</m:t>
                    </m:r>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b="0" i="1" smtClean="0">
                            <a:latin typeface="Cambria Math" panose="02040503050406030204" pitchFamily="18" charset="0"/>
                          </a:rPr>
                          <m:t>𝑤</m:t>
                        </m:r>
                      </m:sub>
                    </m:sSub>
                  </m:oMath>
                </a14:m>
                <a:r>
                  <a:rPr lang="ko-KR" altLang="en-US" dirty="0"/>
                  <a:t>가 차이가 많이 나고</a:t>
                </a:r>
                <a:r>
                  <a:rPr lang="en-US" altLang="ko-KR" dirty="0"/>
                  <a:t>, </a:t>
                </a:r>
                <a:r>
                  <a:rPr lang="ko-KR" altLang="en-US" dirty="0"/>
                  <a:t>결국 같은 </a:t>
                </a:r>
                <a:r>
                  <a:rPr lang="en-US" altLang="ko-KR" dirty="0"/>
                  <a:t>weight </a:t>
                </a:r>
                <a:r>
                  <a:rPr lang="ko-KR" altLang="en-US" dirty="0"/>
                  <a:t>변화에 대하여 </a:t>
                </a:r>
                <a:r>
                  <a:rPr lang="en-US" altLang="ko-KR" dirty="0"/>
                  <a:t>cost</a:t>
                </a:r>
                <a:r>
                  <a:rPr lang="ko-KR" altLang="en-US" dirty="0"/>
                  <a:t>에 영향을 미치는 양이 너무 다르므로  어느 한쪽으로만 치우쳐서 </a:t>
                </a:r>
                <a:r>
                  <a:rPr lang="en-US" altLang="ko-KR" dirty="0"/>
                  <a:t>optimization</a:t>
                </a:r>
                <a:r>
                  <a:rPr lang="ko-KR" altLang="en-US" dirty="0"/>
                  <a:t>이 이루어짐</a:t>
                </a:r>
                <a:r>
                  <a:rPr lang="en-US" altLang="ko-KR" dirty="0"/>
                  <a:t>.</a:t>
                </a:r>
                <a:r>
                  <a:rPr lang="ko-KR" altLang="en-US"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6718300" y="812800"/>
                <a:ext cx="5029200" cy="1477328"/>
              </a:xfrm>
              <a:prstGeom prst="rect">
                <a:avLst/>
              </a:prstGeom>
              <a:blipFill rotWithShape="0">
                <a:blip r:embed="rId7"/>
                <a:stretch>
                  <a:fillRect l="-970" t="-2058" r="-364" b="-53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68996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직사각형 81"/>
          <p:cNvSpPr/>
          <p:nvPr/>
        </p:nvSpPr>
        <p:spPr>
          <a:xfrm>
            <a:off x="1180456" y="4921023"/>
            <a:ext cx="838919" cy="861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0" y="14062"/>
            <a:ext cx="10515600" cy="639279"/>
          </a:xfrm>
        </p:spPr>
        <p:txBody>
          <a:bodyPr>
            <a:normAutofit fontScale="90000"/>
          </a:bodyPr>
          <a:lstStyle/>
          <a:p>
            <a:r>
              <a:rPr lang="en-US" altLang="ko-KR" dirty="0"/>
              <a:t>RPN</a:t>
            </a:r>
            <a:endParaRPr lang="ko-KR" altLang="en-US" dirty="0"/>
          </a:p>
        </p:txBody>
      </p:sp>
      <p:sp>
        <p:nvSpPr>
          <p:cNvPr id="5" name="슬라이드 번호 개체 틀 4"/>
          <p:cNvSpPr>
            <a:spLocks noGrp="1"/>
          </p:cNvSpPr>
          <p:nvPr>
            <p:ph type="sldNum" sz="quarter" idx="12"/>
          </p:nvPr>
        </p:nvSpPr>
        <p:spPr>
          <a:xfrm>
            <a:off x="8848443" y="6244951"/>
            <a:ext cx="2743200" cy="365125"/>
          </a:xfrm>
        </p:spPr>
        <p:txBody>
          <a:bodyPr/>
          <a:lstStyle/>
          <a:p>
            <a:fld id="{FCC205DD-E5C4-4EE3-B0EE-276B4039E1DB}" type="slidenum">
              <a:rPr lang="ko-KR" altLang="en-US" smtClean="0"/>
              <a:t>116</a:t>
            </a:fld>
            <a:endParaRPr lang="ko-KR" altLang="en-US" dirty="0"/>
          </a:p>
        </p:txBody>
      </p:sp>
      <p:graphicFrame>
        <p:nvGraphicFramePr>
          <p:cNvPr id="7" name="표 6"/>
          <p:cNvGraphicFramePr>
            <a:graphicFrameLocks noGrp="1"/>
          </p:cNvGraphicFramePr>
          <p:nvPr/>
        </p:nvGraphicFramePr>
        <p:xfrm>
          <a:off x="989783" y="992457"/>
          <a:ext cx="1733976" cy="1646872"/>
        </p:xfrm>
        <a:graphic>
          <a:graphicData uri="http://schemas.openxmlformats.org/drawingml/2006/table">
            <a:tbl>
              <a:tblPr firstRow="1" bandRow="1">
                <a:tableStyleId>{69CF1AB2-1976-4502-BF36-3FF5EA218861}</a:tableStyleId>
              </a:tblPr>
              <a:tblGrid>
                <a:gridCol w="216747">
                  <a:extLst>
                    <a:ext uri="{9D8B030D-6E8A-4147-A177-3AD203B41FA5}">
                      <a16:colId xmlns="" xmlns:a16="http://schemas.microsoft.com/office/drawing/2014/main" val="20000"/>
                    </a:ext>
                  </a:extLst>
                </a:gridCol>
                <a:gridCol w="216747">
                  <a:extLst>
                    <a:ext uri="{9D8B030D-6E8A-4147-A177-3AD203B41FA5}">
                      <a16:colId xmlns="" xmlns:a16="http://schemas.microsoft.com/office/drawing/2014/main" val="20001"/>
                    </a:ext>
                  </a:extLst>
                </a:gridCol>
                <a:gridCol w="216747">
                  <a:extLst>
                    <a:ext uri="{9D8B030D-6E8A-4147-A177-3AD203B41FA5}">
                      <a16:colId xmlns="" xmlns:a16="http://schemas.microsoft.com/office/drawing/2014/main" val="20002"/>
                    </a:ext>
                  </a:extLst>
                </a:gridCol>
                <a:gridCol w="216747">
                  <a:extLst>
                    <a:ext uri="{9D8B030D-6E8A-4147-A177-3AD203B41FA5}">
                      <a16:colId xmlns="" xmlns:a16="http://schemas.microsoft.com/office/drawing/2014/main" val="20003"/>
                    </a:ext>
                  </a:extLst>
                </a:gridCol>
                <a:gridCol w="216747">
                  <a:extLst>
                    <a:ext uri="{9D8B030D-6E8A-4147-A177-3AD203B41FA5}">
                      <a16:colId xmlns="" xmlns:a16="http://schemas.microsoft.com/office/drawing/2014/main" val="20004"/>
                    </a:ext>
                  </a:extLst>
                </a:gridCol>
                <a:gridCol w="216747">
                  <a:extLst>
                    <a:ext uri="{9D8B030D-6E8A-4147-A177-3AD203B41FA5}">
                      <a16:colId xmlns="" xmlns:a16="http://schemas.microsoft.com/office/drawing/2014/main" val="20005"/>
                    </a:ext>
                  </a:extLst>
                </a:gridCol>
                <a:gridCol w="216747">
                  <a:extLst>
                    <a:ext uri="{9D8B030D-6E8A-4147-A177-3AD203B41FA5}">
                      <a16:colId xmlns="" xmlns:a16="http://schemas.microsoft.com/office/drawing/2014/main" val="20006"/>
                    </a:ext>
                  </a:extLst>
                </a:gridCol>
                <a:gridCol w="216747">
                  <a:extLst>
                    <a:ext uri="{9D8B030D-6E8A-4147-A177-3AD203B41FA5}">
                      <a16:colId xmlns="" xmlns:a16="http://schemas.microsoft.com/office/drawing/2014/main" val="20007"/>
                    </a:ext>
                  </a:extLst>
                </a:gridCol>
              </a:tblGrid>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05859">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05859">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205859">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endParaRPr lang="ko-KR" altLang="en-US" sz="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
        <p:nvSpPr>
          <p:cNvPr id="8" name="TextBox 7"/>
          <p:cNvSpPr txBox="1"/>
          <p:nvPr/>
        </p:nvSpPr>
        <p:spPr>
          <a:xfrm>
            <a:off x="1032167" y="2639329"/>
            <a:ext cx="1581468" cy="523220"/>
          </a:xfrm>
          <a:prstGeom prst="rect">
            <a:avLst/>
          </a:prstGeom>
          <a:noFill/>
        </p:spPr>
        <p:txBody>
          <a:bodyPr wrap="square" rtlCol="0">
            <a:spAutoFit/>
          </a:bodyPr>
          <a:lstStyle/>
          <a:p>
            <a:r>
              <a:rPr lang="en-US" altLang="ko-KR" sz="1400" dirty="0"/>
              <a:t>Convolutional feature map</a:t>
            </a:r>
            <a:endParaRPr lang="ko-KR" altLang="en-US" sz="1400" dirty="0"/>
          </a:p>
        </p:txBody>
      </p:sp>
      <p:sp>
        <p:nvSpPr>
          <p:cNvPr id="12" name="직사각형 11"/>
          <p:cNvSpPr/>
          <p:nvPr/>
        </p:nvSpPr>
        <p:spPr>
          <a:xfrm>
            <a:off x="989782" y="992458"/>
            <a:ext cx="615951" cy="615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724351" y="726358"/>
            <a:ext cx="2197100" cy="261610"/>
          </a:xfrm>
          <a:prstGeom prst="rect">
            <a:avLst/>
          </a:prstGeom>
          <a:noFill/>
        </p:spPr>
        <p:txBody>
          <a:bodyPr wrap="square" rtlCol="0">
            <a:spAutoFit/>
          </a:bodyPr>
          <a:lstStyle/>
          <a:p>
            <a:r>
              <a:rPr lang="en-US" altLang="ko-KR" sz="1100" dirty="0"/>
              <a:t>Sliding Window </a:t>
            </a:r>
            <a:endParaRPr lang="ko-KR" altLang="en-US" sz="1100" dirty="0"/>
          </a:p>
        </p:txBody>
      </p:sp>
      <p:sp>
        <p:nvSpPr>
          <p:cNvPr id="14" name="TextBox 13"/>
          <p:cNvSpPr txBox="1"/>
          <p:nvPr/>
        </p:nvSpPr>
        <p:spPr>
          <a:xfrm>
            <a:off x="2989282" y="1568316"/>
            <a:ext cx="2532263" cy="1200329"/>
          </a:xfrm>
          <a:prstGeom prst="rect">
            <a:avLst/>
          </a:prstGeom>
          <a:noFill/>
        </p:spPr>
        <p:txBody>
          <a:bodyPr wrap="square" rtlCol="0">
            <a:spAutoFit/>
          </a:bodyPr>
          <a:lstStyle/>
          <a:p>
            <a:r>
              <a:rPr lang="en-US" altLang="ko-KR" sz="1200" dirty="0"/>
              <a:t>Sliding window</a:t>
            </a:r>
            <a:r>
              <a:rPr lang="ko-KR" altLang="en-US" sz="1200" dirty="0"/>
              <a:t>를 모든 포인트로 이동하면서 각 포인트에서 </a:t>
            </a:r>
            <a:r>
              <a:rPr lang="en-US" altLang="ko-KR" sz="1200" dirty="0"/>
              <a:t>k</a:t>
            </a:r>
            <a:r>
              <a:rPr lang="ko-KR" altLang="en-US" sz="1200" dirty="0"/>
              <a:t>개의 </a:t>
            </a:r>
            <a:r>
              <a:rPr lang="en-US" altLang="ko-KR" sz="1200" dirty="0"/>
              <a:t>region proposal(anchor)</a:t>
            </a:r>
            <a:r>
              <a:rPr lang="ko-KR" altLang="en-US" sz="1200" dirty="0"/>
              <a:t>을 생성 </a:t>
            </a:r>
            <a:r>
              <a:rPr lang="en-US" altLang="ko-KR" sz="1200" dirty="0"/>
              <a:t>(</a:t>
            </a:r>
            <a:r>
              <a:rPr lang="ko-KR" altLang="en-US" sz="1200" dirty="0"/>
              <a:t>위에서 </a:t>
            </a:r>
            <a:r>
              <a:rPr lang="en-US" altLang="ko-KR" sz="1200" dirty="0"/>
              <a:t>6x6 </a:t>
            </a:r>
            <a:r>
              <a:rPr lang="ko-KR" altLang="en-US" sz="1200" dirty="0"/>
              <a:t>포인트</a:t>
            </a:r>
            <a:r>
              <a:rPr lang="en-US" altLang="ko-KR" sz="1200" dirty="0"/>
              <a:t>). Sliding window</a:t>
            </a:r>
            <a:r>
              <a:rPr lang="ko-KR" altLang="en-US" sz="1200" dirty="0"/>
              <a:t>로부터 </a:t>
            </a:r>
            <a:r>
              <a:rPr lang="en-US" altLang="ko-KR" sz="1200" dirty="0"/>
              <a:t>256</a:t>
            </a:r>
            <a:r>
              <a:rPr lang="ko-KR" altLang="en-US" sz="1200" dirty="0"/>
              <a:t>개의 </a:t>
            </a:r>
            <a:r>
              <a:rPr lang="en-US" altLang="ko-KR" sz="1200" dirty="0"/>
              <a:t>neuron</a:t>
            </a:r>
            <a:r>
              <a:rPr lang="ko-KR" altLang="en-US" sz="1200" dirty="0"/>
              <a:t>으로 구성된 </a:t>
            </a:r>
            <a:r>
              <a:rPr lang="en-US" altLang="ko-KR" sz="1200" dirty="0"/>
              <a:t>hidden layer </a:t>
            </a:r>
            <a:r>
              <a:rPr lang="ko-KR" altLang="en-US" sz="1200" dirty="0"/>
              <a:t>생성</a:t>
            </a:r>
            <a:r>
              <a:rPr lang="en-US" altLang="ko-KR" sz="1200" dirty="0"/>
              <a:t>.</a:t>
            </a:r>
          </a:p>
        </p:txBody>
      </p:sp>
      <p:sp>
        <p:nvSpPr>
          <p:cNvPr id="15" name="타원 14"/>
          <p:cNvSpPr/>
          <p:nvPr/>
        </p:nvSpPr>
        <p:spPr>
          <a:xfrm>
            <a:off x="1297758" y="130030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p:cNvCxnSpPr>
            <a:stCxn id="18" idx="0"/>
            <a:endCxn id="15" idx="3"/>
          </p:cNvCxnSpPr>
          <p:nvPr/>
        </p:nvCxnSpPr>
        <p:spPr>
          <a:xfrm flipH="1" flipV="1">
            <a:off x="1304453" y="1339329"/>
            <a:ext cx="379476" cy="240463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81447" y="3743959"/>
            <a:ext cx="1604963" cy="369332"/>
          </a:xfrm>
          <a:prstGeom prst="rect">
            <a:avLst/>
          </a:prstGeom>
          <a:noFill/>
        </p:spPr>
        <p:txBody>
          <a:bodyPr wrap="square" rtlCol="0">
            <a:spAutoFit/>
          </a:bodyPr>
          <a:lstStyle/>
          <a:p>
            <a:r>
              <a:rPr lang="en-US" altLang="ko-KR" dirty="0"/>
              <a:t>Anchor point</a:t>
            </a:r>
            <a:endParaRPr lang="ko-KR" altLang="en-US" dirty="0"/>
          </a:p>
        </p:txBody>
      </p:sp>
      <p:cxnSp>
        <p:nvCxnSpPr>
          <p:cNvPr id="33" name="직선 화살표 연결선 32"/>
          <p:cNvCxnSpPr/>
          <p:nvPr/>
        </p:nvCxnSpPr>
        <p:spPr>
          <a:xfrm>
            <a:off x="2921452" y="1431564"/>
            <a:ext cx="2821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879281" y="2528900"/>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5599740" y="2793217"/>
            <a:ext cx="1244600" cy="646331"/>
          </a:xfrm>
          <a:prstGeom prst="rect">
            <a:avLst/>
          </a:prstGeom>
          <a:noFill/>
        </p:spPr>
        <p:txBody>
          <a:bodyPr wrap="square" rtlCol="0">
            <a:spAutoFit/>
          </a:bodyPr>
          <a:lstStyle/>
          <a:p>
            <a:r>
              <a:rPr lang="en-US" altLang="ko-KR" dirty="0"/>
              <a:t>Feature vector</a:t>
            </a:r>
            <a:endParaRPr lang="ko-KR" altLang="en-US" dirty="0"/>
          </a:p>
        </p:txBody>
      </p:sp>
      <p:sp>
        <p:nvSpPr>
          <p:cNvPr id="36" name="직사각형 35"/>
          <p:cNvSpPr/>
          <p:nvPr/>
        </p:nvSpPr>
        <p:spPr>
          <a:xfrm>
            <a:off x="5879281" y="230770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5879281" y="2092219"/>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p:cNvSpPr/>
          <p:nvPr/>
        </p:nvSpPr>
        <p:spPr>
          <a:xfrm>
            <a:off x="5879281" y="1871020"/>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p:cNvSpPr/>
          <p:nvPr/>
        </p:nvSpPr>
        <p:spPr>
          <a:xfrm>
            <a:off x="5879281" y="1652763"/>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5879281" y="1431564"/>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5879281" y="1208620"/>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5879281" y="98742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5879281" y="771939"/>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5879281" y="550740"/>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5879281" y="332483"/>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5879281" y="111284"/>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7511042" y="2360757"/>
            <a:ext cx="970609" cy="4872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8421986" y="2399275"/>
            <a:ext cx="622300" cy="369332"/>
          </a:xfrm>
          <a:prstGeom prst="rect">
            <a:avLst/>
          </a:prstGeom>
          <a:noFill/>
        </p:spPr>
        <p:txBody>
          <a:bodyPr wrap="square" rtlCol="0">
            <a:spAutoFit/>
          </a:bodyPr>
          <a:lstStyle/>
          <a:p>
            <a:r>
              <a:rPr lang="en-US" altLang="ko-KR" dirty="0"/>
              <a:t>FCs</a:t>
            </a:r>
            <a:endParaRPr lang="ko-KR" altLang="en-US" dirty="0"/>
          </a:p>
        </p:txBody>
      </p:sp>
      <p:cxnSp>
        <p:nvCxnSpPr>
          <p:cNvPr id="53" name="직선 화살표 연결선 52"/>
          <p:cNvCxnSpPr/>
          <p:nvPr/>
        </p:nvCxnSpPr>
        <p:spPr>
          <a:xfrm>
            <a:off x="7978755" y="1418739"/>
            <a:ext cx="0" cy="96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flipV="1">
            <a:off x="5742687" y="1433509"/>
            <a:ext cx="2253659" cy="10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p:nvCxnSpPr>
        <p:spPr>
          <a:xfrm>
            <a:off x="10533783" y="1426420"/>
            <a:ext cx="0" cy="96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7978755" y="1426420"/>
            <a:ext cx="2555029" cy="7683"/>
          </a:xfrm>
          <a:prstGeom prst="line">
            <a:avLst/>
          </a:prstGeom>
        </p:spPr>
        <p:style>
          <a:lnRef idx="1">
            <a:schemeClr val="accent1"/>
          </a:lnRef>
          <a:fillRef idx="0">
            <a:schemeClr val="accent1"/>
          </a:fillRef>
          <a:effectRef idx="0">
            <a:schemeClr val="accent1"/>
          </a:effectRef>
          <a:fontRef idx="minor">
            <a:schemeClr val="tx1"/>
          </a:fontRef>
        </p:style>
      </p:cxnSp>
      <p:sp>
        <p:nvSpPr>
          <p:cNvPr id="60" name="직사각형 59"/>
          <p:cNvSpPr/>
          <p:nvPr/>
        </p:nvSpPr>
        <p:spPr>
          <a:xfrm>
            <a:off x="10039289" y="2380901"/>
            <a:ext cx="970609" cy="4872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화살표 연결선 61"/>
          <p:cNvCxnSpPr>
            <a:stCxn id="49" idx="2"/>
          </p:cNvCxnSpPr>
          <p:nvPr/>
        </p:nvCxnSpPr>
        <p:spPr>
          <a:xfrm flipH="1">
            <a:off x="7996346" y="2848022"/>
            <a:ext cx="1" cy="578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p:nvPr/>
        </p:nvCxnSpPr>
        <p:spPr>
          <a:xfrm flipH="1">
            <a:off x="10533785" y="2848022"/>
            <a:ext cx="1" cy="578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직사각형 64"/>
          <p:cNvSpPr/>
          <p:nvPr/>
        </p:nvSpPr>
        <p:spPr>
          <a:xfrm>
            <a:off x="7273446" y="3426725"/>
            <a:ext cx="1475412" cy="1540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p:cNvSpPr/>
          <p:nvPr/>
        </p:nvSpPr>
        <p:spPr>
          <a:xfrm>
            <a:off x="9786887" y="3426725"/>
            <a:ext cx="1475412" cy="15409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p:cNvSpPr txBox="1"/>
          <p:nvPr/>
        </p:nvSpPr>
        <p:spPr>
          <a:xfrm>
            <a:off x="10951150" y="2439867"/>
            <a:ext cx="622300" cy="369332"/>
          </a:xfrm>
          <a:prstGeom prst="rect">
            <a:avLst/>
          </a:prstGeom>
          <a:noFill/>
        </p:spPr>
        <p:txBody>
          <a:bodyPr wrap="square" rtlCol="0">
            <a:spAutoFit/>
          </a:bodyPr>
          <a:lstStyle/>
          <a:p>
            <a:r>
              <a:rPr lang="en-US" altLang="ko-KR" dirty="0"/>
              <a:t>FCs</a:t>
            </a:r>
            <a:endParaRPr lang="ko-KR" altLang="en-US" dirty="0"/>
          </a:p>
        </p:txBody>
      </p:sp>
      <p:sp>
        <p:nvSpPr>
          <p:cNvPr id="75" name="TextBox 74"/>
          <p:cNvSpPr txBox="1"/>
          <p:nvPr/>
        </p:nvSpPr>
        <p:spPr>
          <a:xfrm>
            <a:off x="7198727" y="3579262"/>
            <a:ext cx="1845559" cy="738664"/>
          </a:xfrm>
          <a:prstGeom prst="rect">
            <a:avLst/>
          </a:prstGeom>
          <a:noFill/>
        </p:spPr>
        <p:txBody>
          <a:bodyPr wrap="square" rtlCol="0">
            <a:spAutoFit/>
          </a:bodyPr>
          <a:lstStyle/>
          <a:p>
            <a:r>
              <a:rPr lang="en-US" altLang="ko-KR" sz="1400" dirty="0" err="1"/>
              <a:t>Softmax</a:t>
            </a:r>
            <a:r>
              <a:rPr lang="en-US" altLang="ko-KR" sz="1400" dirty="0"/>
              <a:t> classifier: 2k </a:t>
            </a:r>
            <a:r>
              <a:rPr lang="ko-KR" altLang="en-US" sz="1400" dirty="0"/>
              <a:t>즉 </a:t>
            </a:r>
            <a:r>
              <a:rPr lang="en-US" altLang="ko-KR" sz="1400" dirty="0"/>
              <a:t>2x9 outputs,</a:t>
            </a:r>
          </a:p>
          <a:p>
            <a:r>
              <a:rPr lang="en-US" altLang="ko-KR" sz="1400" dirty="0"/>
              <a:t>9</a:t>
            </a:r>
            <a:r>
              <a:rPr lang="ko-KR" altLang="en-US" sz="1400" dirty="0"/>
              <a:t>개의 </a:t>
            </a:r>
            <a:r>
              <a:rPr lang="en-US" altLang="ko-KR" sz="1400" dirty="0"/>
              <a:t>2cls </a:t>
            </a:r>
            <a:r>
              <a:rPr lang="en-US" altLang="ko-KR" sz="1400" dirty="0" err="1"/>
              <a:t>softmax</a:t>
            </a:r>
            <a:endParaRPr lang="ko-KR" altLang="en-US" sz="1400" dirty="0"/>
          </a:p>
        </p:txBody>
      </p:sp>
      <p:sp>
        <p:nvSpPr>
          <p:cNvPr id="76" name="TextBox 75"/>
          <p:cNvSpPr txBox="1"/>
          <p:nvPr/>
        </p:nvSpPr>
        <p:spPr>
          <a:xfrm>
            <a:off x="9779377" y="3579262"/>
            <a:ext cx="2034465" cy="600164"/>
          </a:xfrm>
          <a:prstGeom prst="rect">
            <a:avLst/>
          </a:prstGeom>
          <a:noFill/>
        </p:spPr>
        <p:txBody>
          <a:bodyPr wrap="square" rtlCol="0">
            <a:spAutoFit/>
          </a:bodyPr>
          <a:lstStyle/>
          <a:p>
            <a:r>
              <a:rPr lang="en-US" altLang="ko-KR" sz="1100" dirty="0"/>
              <a:t>Anchor </a:t>
            </a:r>
            <a:r>
              <a:rPr lang="ko-KR" altLang="en-US" sz="1100" dirty="0"/>
              <a:t>마다 </a:t>
            </a:r>
            <a:r>
              <a:rPr lang="en-US" altLang="ko-KR" sz="1100" dirty="0"/>
              <a:t>1</a:t>
            </a:r>
            <a:r>
              <a:rPr lang="ko-KR" altLang="en-US" sz="1100" dirty="0"/>
              <a:t>개의 </a:t>
            </a:r>
            <a:r>
              <a:rPr lang="en-US" altLang="ko-KR" sz="1100" dirty="0"/>
              <a:t>Box </a:t>
            </a:r>
            <a:r>
              <a:rPr lang="en-US" altLang="ko-KR" sz="1100" dirty="0" err="1"/>
              <a:t>regressor</a:t>
            </a:r>
            <a:r>
              <a:rPr lang="en-US" altLang="ko-KR" sz="1100" dirty="0"/>
              <a:t> </a:t>
            </a:r>
            <a:r>
              <a:rPr lang="ko-KR" altLang="en-US" sz="1100" dirty="0"/>
              <a:t>즉 </a:t>
            </a:r>
            <a:r>
              <a:rPr lang="en-US" altLang="ko-KR" sz="1100" dirty="0"/>
              <a:t>9</a:t>
            </a:r>
            <a:r>
              <a:rPr lang="ko-KR" altLang="en-US" sz="1100" dirty="0"/>
              <a:t>개의 </a:t>
            </a:r>
            <a:r>
              <a:rPr lang="en-US" altLang="ko-KR" sz="1100" dirty="0" err="1"/>
              <a:t>regressor</a:t>
            </a:r>
            <a:r>
              <a:rPr lang="en-US" altLang="ko-KR" sz="1100" dirty="0"/>
              <a:t>, weight share </a:t>
            </a:r>
            <a:r>
              <a:rPr lang="ko-KR" altLang="en-US" sz="1100" dirty="0"/>
              <a:t>하지 않음</a:t>
            </a:r>
            <a:r>
              <a:rPr lang="en-US" altLang="ko-KR" sz="1100" dirty="0"/>
              <a:t>.</a:t>
            </a:r>
            <a:endParaRPr lang="ko-KR" altLang="en-US" sz="1100" dirty="0"/>
          </a:p>
        </p:txBody>
      </p:sp>
      <p:cxnSp>
        <p:nvCxnSpPr>
          <p:cNvPr id="83" name="직선 화살표 연결선 82"/>
          <p:cNvCxnSpPr>
            <a:stCxn id="18" idx="2"/>
            <a:endCxn id="82" idx="0"/>
          </p:cNvCxnSpPr>
          <p:nvPr/>
        </p:nvCxnSpPr>
        <p:spPr>
          <a:xfrm flipH="1">
            <a:off x="1599916" y="4113291"/>
            <a:ext cx="84013" cy="807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1490067" y="4982504"/>
            <a:ext cx="1024851" cy="1023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587501" y="6163108"/>
            <a:ext cx="1226539" cy="276999"/>
          </a:xfrm>
          <a:prstGeom prst="rect">
            <a:avLst/>
          </a:prstGeom>
          <a:noFill/>
        </p:spPr>
        <p:txBody>
          <a:bodyPr wrap="square" rtlCol="0">
            <a:spAutoFit/>
          </a:bodyPr>
          <a:lstStyle/>
          <a:p>
            <a:r>
              <a:rPr lang="en-US" altLang="ko-KR" sz="1200" dirty="0"/>
              <a:t>Ground truth</a:t>
            </a:r>
            <a:endParaRPr lang="ko-KR" altLang="en-US" sz="1200" dirty="0"/>
          </a:p>
        </p:txBody>
      </p:sp>
      <p:sp>
        <p:nvSpPr>
          <p:cNvPr id="11" name="TextBox 10"/>
          <p:cNvSpPr txBox="1"/>
          <p:nvPr/>
        </p:nvSpPr>
        <p:spPr>
          <a:xfrm>
            <a:off x="914829" y="4322654"/>
            <a:ext cx="984827" cy="523220"/>
          </a:xfrm>
          <a:prstGeom prst="rect">
            <a:avLst/>
          </a:prstGeom>
          <a:noFill/>
        </p:spPr>
        <p:txBody>
          <a:bodyPr wrap="square" rtlCol="0">
            <a:spAutoFit/>
          </a:bodyPr>
          <a:lstStyle/>
          <a:p>
            <a:r>
              <a:rPr lang="en-US" altLang="ko-KR" sz="1400" dirty="0"/>
              <a:t>current anchor</a:t>
            </a:r>
            <a:endParaRPr lang="ko-KR" altLang="en-US" sz="1400" dirty="0"/>
          </a:p>
        </p:txBody>
      </p:sp>
      <p:sp>
        <p:nvSpPr>
          <p:cNvPr id="16" name="TextBox 15"/>
          <p:cNvSpPr txBox="1"/>
          <p:nvPr/>
        </p:nvSpPr>
        <p:spPr>
          <a:xfrm>
            <a:off x="185221" y="6302351"/>
            <a:ext cx="3339295" cy="584775"/>
          </a:xfrm>
          <a:prstGeom prst="rect">
            <a:avLst/>
          </a:prstGeom>
          <a:noFill/>
        </p:spPr>
        <p:txBody>
          <a:bodyPr wrap="square" rtlCol="0">
            <a:spAutoFit/>
          </a:bodyPr>
          <a:lstStyle/>
          <a:p>
            <a:r>
              <a:rPr lang="ko-KR" altLang="en-US" sz="1600" dirty="0"/>
              <a:t>오버랩이 </a:t>
            </a:r>
            <a:r>
              <a:rPr lang="en-US" altLang="ko-KR" sz="1600" dirty="0"/>
              <a:t>0.7</a:t>
            </a:r>
            <a:r>
              <a:rPr lang="ko-KR" altLang="en-US" sz="1600" dirty="0"/>
              <a:t>이상 </a:t>
            </a:r>
            <a:r>
              <a:rPr lang="en-US" altLang="ko-KR" sz="1600" dirty="0"/>
              <a:t>(IOU = area of intersection/area of union)</a:t>
            </a:r>
            <a:endParaRPr lang="ko-KR" altLang="en-US" sz="1600" dirty="0"/>
          </a:p>
        </p:txBody>
      </p:sp>
      <mc:AlternateContent xmlns:mc="http://schemas.openxmlformats.org/markup-compatibility/2006" xmlns:a14="http://schemas.microsoft.com/office/drawing/2010/main">
        <mc:Choice Requires="a14">
          <p:sp>
            <p:nvSpPr>
              <p:cNvPr id="54" name="TextBox 53"/>
              <p:cNvSpPr txBox="1"/>
              <p:nvPr/>
            </p:nvSpPr>
            <p:spPr>
              <a:xfrm>
                <a:off x="2777858" y="4466526"/>
                <a:ext cx="3278397" cy="1477328"/>
              </a:xfrm>
              <a:prstGeom prst="rect">
                <a:avLst/>
              </a:prstGeom>
              <a:noFill/>
            </p:spPr>
            <p:txBody>
              <a:bodyPr wrap="square" rtlCol="0">
                <a:spAutoFit/>
              </a:bodyPr>
              <a:lstStyle/>
              <a:p>
                <a14:m>
                  <m:oMath xmlns:m="http://schemas.openxmlformats.org/officeDocument/2006/math">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r>
                      <a:rPr lang="en-US" altLang="ko-KR" i="1">
                        <a:latin typeface="Cambria Math" panose="02040503050406030204" pitchFamily="18" charset="0"/>
                      </a:rPr>
                      <m:t>,</m:t>
                    </m:r>
                    <m:r>
                      <a:rPr lang="en-US" altLang="ko-KR" i="1">
                        <a:latin typeface="Cambria Math" panose="02040503050406030204" pitchFamily="18" charset="0"/>
                      </a:rPr>
                      <m:t>𝑤</m:t>
                    </m:r>
                    <m:r>
                      <a:rPr lang="en-US" altLang="ko-KR" i="1">
                        <a:latin typeface="Cambria Math" panose="02040503050406030204" pitchFamily="18" charset="0"/>
                      </a:rPr>
                      <m:t>,</m:t>
                    </m:r>
                    <m:r>
                      <a:rPr lang="en-US" altLang="ko-KR" i="1">
                        <a:latin typeface="Cambria Math" panose="02040503050406030204" pitchFamily="18" charset="0"/>
                      </a:rPr>
                      <m:t>h</m:t>
                    </m:r>
                    <m:r>
                      <a:rPr lang="en-US" altLang="ko-KR" i="1">
                        <a:latin typeface="Cambria Math" panose="02040503050406030204" pitchFamily="18" charset="0"/>
                      </a:rPr>
                      <m:t> : </m:t>
                    </m:r>
                  </m:oMath>
                </a14:m>
                <a:r>
                  <a:rPr lang="en-US" altLang="ko-KR" dirty="0"/>
                  <a:t>predicted</a:t>
                </a:r>
              </a:p>
              <a:p>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𝑥</m:t>
                        </m:r>
                      </m:e>
                      <m:sup>
                        <m:r>
                          <a:rPr lang="en-US" altLang="ko-KR" i="1">
                            <a:latin typeface="Cambria Math" panose="02040503050406030204" pitchFamily="18" charset="0"/>
                          </a:rPr>
                          <m:t>∗</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𝑦</m:t>
                        </m:r>
                      </m:e>
                      <m:sup>
                        <m:r>
                          <a:rPr lang="en-US" altLang="ko-KR" i="1">
                            <a:latin typeface="Cambria Math" panose="02040503050406030204" pitchFamily="18" charset="0"/>
                          </a:rPr>
                          <m:t>∗</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𝑤</m:t>
                        </m:r>
                      </m:e>
                      <m:sup>
                        <m:r>
                          <a:rPr lang="en-US" altLang="ko-KR" i="1">
                            <a:latin typeface="Cambria Math" panose="02040503050406030204" pitchFamily="18" charset="0"/>
                          </a:rPr>
                          <m:t>∗</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h</m:t>
                        </m:r>
                      </m:e>
                      <m:sup>
                        <m:r>
                          <a:rPr lang="en-US" altLang="ko-KR" i="1">
                            <a:latin typeface="Cambria Math" panose="02040503050406030204" pitchFamily="18" charset="0"/>
                          </a:rPr>
                          <m:t>∗</m:t>
                        </m:r>
                      </m:sup>
                    </m:sSup>
                    <m:r>
                      <a:rPr lang="en-US" altLang="ko-KR" i="1">
                        <a:latin typeface="Cambria Math" panose="02040503050406030204" pitchFamily="18" charset="0"/>
                      </a:rPr>
                      <m:t>  : </m:t>
                    </m:r>
                  </m:oMath>
                </a14:m>
                <a:r>
                  <a:rPr lang="en-US" altLang="ko-KR" dirty="0"/>
                  <a:t>ground truth</a:t>
                </a:r>
              </a:p>
              <a:p>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𝑎</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𝑎</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𝑎</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h</m:t>
                        </m:r>
                      </m:e>
                      <m:sub>
                        <m:r>
                          <a:rPr lang="en-US" altLang="ko-KR" i="1">
                            <a:latin typeface="Cambria Math" panose="02040503050406030204" pitchFamily="18" charset="0"/>
                          </a:rPr>
                          <m:t>𝑎</m:t>
                        </m:r>
                      </m:sub>
                    </m:sSub>
                    <m:r>
                      <a:rPr lang="en-US" altLang="ko-KR" i="1">
                        <a:latin typeface="Cambria Math" panose="02040503050406030204" pitchFamily="18" charset="0"/>
                      </a:rPr>
                      <m:t>  : </m:t>
                    </m:r>
                  </m:oMath>
                </a14:m>
                <a:r>
                  <a:rPr lang="en-US" altLang="ko-KR" dirty="0"/>
                  <a:t>anchor box</a:t>
                </a:r>
              </a:p>
              <a:p>
                <a:endParaRPr lang="en-US" altLang="ko-KR" dirty="0"/>
              </a:p>
              <a:p>
                <a:endParaRPr lang="ko-KR" alt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2777858" y="4466526"/>
                <a:ext cx="3278397" cy="1477328"/>
              </a:xfrm>
              <a:prstGeom prst="rect">
                <a:avLst/>
              </a:prstGeom>
              <a:blipFill rotWithShape="0">
                <a:blip r:embed="rId4"/>
                <a:stretch>
                  <a:fillRect t="-2479"/>
                </a:stretch>
              </a:blipFill>
            </p:spPr>
            <p:txBody>
              <a:bodyPr/>
              <a:lstStyle/>
              <a:p>
                <a:r>
                  <a:rPr lang="ko-KR" altLang="en-US">
                    <a:noFill/>
                  </a:rPr>
                  <a:t> </a:t>
                </a:r>
              </a:p>
            </p:txBody>
          </p:sp>
        </mc:Fallback>
      </mc:AlternateContent>
      <p:cxnSp>
        <p:nvCxnSpPr>
          <p:cNvPr id="57" name="직선 화살표 연결선 56"/>
          <p:cNvCxnSpPr>
            <a:stCxn id="6" idx="3"/>
          </p:cNvCxnSpPr>
          <p:nvPr/>
        </p:nvCxnSpPr>
        <p:spPr>
          <a:xfrm>
            <a:off x="2514918" y="5494104"/>
            <a:ext cx="2106060" cy="709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rot="1134447">
            <a:off x="2986344" y="5682537"/>
            <a:ext cx="1594695" cy="646331"/>
          </a:xfrm>
          <a:prstGeom prst="rect">
            <a:avLst/>
          </a:prstGeom>
          <a:noFill/>
        </p:spPr>
        <p:txBody>
          <a:bodyPr wrap="square" rtlCol="0">
            <a:spAutoFit/>
          </a:bodyPr>
          <a:lstStyle/>
          <a:p>
            <a:r>
              <a:rPr lang="en-US" altLang="ko-KR" sz="1200" dirty="0"/>
              <a:t>Ground truth parametrization</a:t>
            </a:r>
          </a:p>
          <a:p>
            <a:r>
              <a:rPr lang="en-US" altLang="ko-KR" sz="1200" dirty="0"/>
              <a:t>w.r.t. current anchor</a:t>
            </a:r>
            <a:endParaRPr lang="ko-KR" altLang="en-US" sz="1200" dirty="0"/>
          </a:p>
        </p:txBody>
      </p:sp>
      <p:cxnSp>
        <p:nvCxnSpPr>
          <p:cNvPr id="69" name="직선 화살표 연결선 68"/>
          <p:cNvCxnSpPr>
            <a:stCxn id="76" idx="2"/>
          </p:cNvCxnSpPr>
          <p:nvPr/>
        </p:nvCxnSpPr>
        <p:spPr>
          <a:xfrm flipH="1">
            <a:off x="10661357" y="4179426"/>
            <a:ext cx="135253" cy="102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0010440" y="4434512"/>
            <a:ext cx="1803400" cy="261610"/>
          </a:xfrm>
          <a:prstGeom prst="rect">
            <a:avLst/>
          </a:prstGeom>
          <a:noFill/>
        </p:spPr>
        <p:txBody>
          <a:bodyPr wrap="square" rtlCol="0">
            <a:spAutoFit/>
          </a:bodyPr>
          <a:lstStyle/>
          <a:p>
            <a:r>
              <a:rPr lang="en-US" altLang="ko-KR" sz="1100" dirty="0"/>
              <a:t>prediction</a:t>
            </a:r>
            <a:endParaRPr lang="ko-KR" altLang="en-US" sz="1100" dirty="0"/>
          </a:p>
        </p:txBody>
      </p:sp>
      <p:cxnSp>
        <p:nvCxnSpPr>
          <p:cNvPr id="84" name="직선 화살표 연결선 83"/>
          <p:cNvCxnSpPr>
            <a:endCxn id="86" idx="3"/>
          </p:cNvCxnSpPr>
          <p:nvPr/>
        </p:nvCxnSpPr>
        <p:spPr>
          <a:xfrm flipH="1">
            <a:off x="8164511" y="5647298"/>
            <a:ext cx="1845932" cy="34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6300867" y="5368023"/>
                <a:ext cx="1863644" cy="1251305"/>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400" i="1" smtClean="0">
                          <a:latin typeface="Cambria Math" panose="02040503050406030204" pitchFamily="18" charset="0"/>
                        </a:rPr>
                        <m:t>𝑥</m:t>
                      </m:r>
                      <m:r>
                        <a:rPr lang="en-US" altLang="ko-KR" sz="1400" i="1" smtClean="0">
                          <a:latin typeface="Cambria Math" panose="02040503050406030204" pitchFamily="18" charset="0"/>
                        </a:rPr>
                        <m:t>=</m:t>
                      </m:r>
                      <m:f>
                        <m:fPr>
                          <m:ctrlPr>
                            <a:rPr lang="en-US" altLang="ko-KR" sz="1400" b="0" i="1" smtClean="0">
                              <a:latin typeface="Cambria Math" panose="02040503050406030204" pitchFamily="18" charset="0"/>
                            </a:rPr>
                          </m:ctrlPr>
                        </m:fPr>
                        <m:num>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𝑡</m:t>
                              </m:r>
                            </m:e>
                            <m:sub>
                              <m:r>
                                <a:rPr lang="en-US" altLang="ko-KR" sz="1400" b="0" i="1" smtClean="0">
                                  <a:latin typeface="Cambria Math" panose="02040503050406030204" pitchFamily="18" charset="0"/>
                                </a:rPr>
                                <m:t>𝑥</m:t>
                              </m:r>
                            </m:sub>
                          </m:sSub>
                        </m:num>
                        <m:den>
                          <m:r>
                            <a:rPr lang="en-US" altLang="ko-KR" sz="1400" b="0" i="1" smtClean="0">
                              <a:latin typeface="Cambria Math" panose="02040503050406030204" pitchFamily="18" charset="0"/>
                            </a:rPr>
                            <m:t>𝛼</m:t>
                          </m:r>
                        </m:den>
                      </m:f>
                      <m:r>
                        <a:rPr lang="en-US" altLang="ko-KR" sz="1400" b="0" i="1" smtClean="0">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𝑦</m:t>
                      </m:r>
                      <m:r>
                        <a:rPr lang="en-US" altLang="ko-KR" sz="1400" i="1">
                          <a:latin typeface="Cambria Math" panose="02040503050406030204" pitchFamily="18" charset="0"/>
                        </a:rPr>
                        <m:t>=</m:t>
                      </m:r>
                      <m:f>
                        <m:fPr>
                          <m:ctrlPr>
                            <a:rPr lang="en-US" altLang="ko-KR" sz="1400" b="0" i="1" smtClean="0">
                              <a:latin typeface="Cambria Math" panose="02040503050406030204" pitchFamily="18" charset="0"/>
                            </a:rPr>
                          </m:ctrlPr>
                        </m:fPr>
                        <m:num>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𝑡</m:t>
                              </m:r>
                            </m:e>
                            <m:sub>
                              <m:r>
                                <a:rPr lang="en-US" altLang="ko-KR" sz="1400" b="0" i="1" smtClean="0">
                                  <a:latin typeface="Cambria Math" panose="02040503050406030204" pitchFamily="18" charset="0"/>
                                </a:rPr>
                                <m:t>𝑦</m:t>
                              </m:r>
                            </m:sub>
                          </m:sSub>
                        </m:num>
                        <m:den>
                          <m:r>
                            <a:rPr lang="en-US" altLang="ko-KR" sz="1400" b="0" i="1" smtClean="0">
                              <a:latin typeface="Cambria Math" panose="02040503050406030204" pitchFamily="18" charset="0"/>
                            </a:rPr>
                            <m:t>𝛼</m:t>
                          </m:r>
                        </m:den>
                      </m:f>
                      <m:r>
                        <a:rPr lang="en-US" altLang="ko-KR" sz="1400" b="0" i="1" smtClean="0">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𝑤</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r>
                        <m:rPr>
                          <m:sty m:val="p"/>
                        </m:rPr>
                        <a:rPr lang="en-US" altLang="ko-KR" sz="1400">
                          <a:latin typeface="Cambria Math" panose="02040503050406030204" pitchFamily="18" charset="0"/>
                        </a:rPr>
                        <m:t>exp</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𝑤</m:t>
                          </m:r>
                        </m:sub>
                      </m:sSub>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𝛽</m:t>
                      </m:r>
                      <m:r>
                        <a:rPr lang="en-US" altLang="ko-KR" sz="1400" i="1">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h</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r>
                        <m:rPr>
                          <m:sty m:val="p"/>
                        </m:rPr>
                        <a:rPr lang="en-US" altLang="ko-KR" sz="1400">
                          <a:latin typeface="Cambria Math" panose="02040503050406030204" pitchFamily="18" charset="0"/>
                        </a:rPr>
                        <m:t>exp</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h</m:t>
                          </m:r>
                        </m:sub>
                      </m:sSub>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𝛽</m:t>
                      </m:r>
                      <m:r>
                        <a:rPr lang="en-US" altLang="ko-KR" sz="1400" i="1">
                          <a:latin typeface="Cambria Math" panose="02040503050406030204" pitchFamily="18" charset="0"/>
                        </a:rPr>
                        <m:t>)</m:t>
                      </m:r>
                    </m:oMath>
                  </m:oMathPara>
                </a14:m>
                <a:endParaRPr lang="en-US" altLang="ko-KR" sz="1400" dirty="0"/>
              </a:p>
            </p:txBody>
          </p:sp>
        </mc:Choice>
        <mc:Fallback xmlns="">
          <p:sp>
            <p:nvSpPr>
              <p:cNvPr id="86" name="TextBox 85"/>
              <p:cNvSpPr txBox="1">
                <a:spLocks noRot="1" noChangeAspect="1" noMove="1" noResize="1" noEditPoints="1" noAdjustHandles="1" noChangeArrowheads="1" noChangeShapeType="1" noTextEdit="1"/>
              </p:cNvSpPr>
              <p:nvPr/>
            </p:nvSpPr>
            <p:spPr>
              <a:xfrm>
                <a:off x="6300867" y="5368023"/>
                <a:ext cx="1863644" cy="1251305"/>
              </a:xfrm>
              <a:prstGeom prst="rect">
                <a:avLst/>
              </a:prstGeom>
              <a:blipFill rotWithShape="0">
                <a:blip r:embed="rId5"/>
                <a:stretch>
                  <a:fillRect t="-483" b="-1932"/>
                </a:stretch>
              </a:blipFill>
              <a:ln>
                <a:solidFill>
                  <a:schemeClr val="tx1"/>
                </a:solidFill>
              </a:ln>
            </p:spPr>
            <p:txBody>
              <a:bodyPr/>
              <a:lstStyle/>
              <a:p>
                <a:r>
                  <a:rPr lang="ko-KR" altLang="en-US">
                    <a:noFill/>
                  </a:rPr>
                  <a:t> </a:t>
                </a:r>
              </a:p>
            </p:txBody>
          </p:sp>
        </mc:Fallback>
      </mc:AlternateContent>
      <p:sp>
        <p:nvSpPr>
          <p:cNvPr id="85" name="TextBox 84"/>
          <p:cNvSpPr txBox="1"/>
          <p:nvPr/>
        </p:nvSpPr>
        <p:spPr>
          <a:xfrm rot="20897122">
            <a:off x="8299077" y="5805355"/>
            <a:ext cx="1718859" cy="276999"/>
          </a:xfrm>
          <a:prstGeom prst="rect">
            <a:avLst/>
          </a:prstGeom>
          <a:noFill/>
        </p:spPr>
        <p:txBody>
          <a:bodyPr wrap="square" rtlCol="0">
            <a:spAutoFit/>
          </a:bodyPr>
          <a:lstStyle/>
          <a:p>
            <a:r>
              <a:rPr lang="en-US" altLang="ko-KR" sz="1200" dirty="0"/>
              <a:t>Recover from </a:t>
            </a:r>
            <a:r>
              <a:rPr lang="en-US" altLang="ko-KR" sz="1200" dirty="0" err="1"/>
              <a:t>param</a:t>
            </a:r>
            <a:endParaRPr lang="ko-KR" altLang="en-US" sz="1200" dirty="0"/>
          </a:p>
        </p:txBody>
      </p:sp>
      <p:sp>
        <p:nvSpPr>
          <p:cNvPr id="3" name="TextBox 2"/>
          <p:cNvSpPr txBox="1"/>
          <p:nvPr/>
        </p:nvSpPr>
        <p:spPr>
          <a:xfrm>
            <a:off x="7523283" y="4376371"/>
            <a:ext cx="910944" cy="646331"/>
          </a:xfrm>
          <a:prstGeom prst="rect">
            <a:avLst/>
          </a:prstGeom>
          <a:noFill/>
        </p:spPr>
        <p:txBody>
          <a:bodyPr wrap="square" rtlCol="0">
            <a:spAutoFit/>
          </a:bodyPr>
          <a:lstStyle/>
          <a:p>
            <a:r>
              <a:rPr lang="en-US" altLang="ko-KR" dirty="0"/>
              <a:t>Object or not!</a:t>
            </a:r>
            <a:endParaRPr lang="ko-KR" altLang="en-US" dirty="0"/>
          </a:p>
        </p:txBody>
      </p:sp>
      <p:sp>
        <p:nvSpPr>
          <p:cNvPr id="4" name="TextBox 3"/>
          <p:cNvSpPr txBox="1"/>
          <p:nvPr/>
        </p:nvSpPr>
        <p:spPr>
          <a:xfrm>
            <a:off x="7792948" y="206098"/>
            <a:ext cx="3119192" cy="646331"/>
          </a:xfrm>
          <a:prstGeom prst="rect">
            <a:avLst/>
          </a:prstGeom>
          <a:noFill/>
        </p:spPr>
        <p:txBody>
          <a:bodyPr wrap="square" rtlCol="0">
            <a:spAutoFit/>
          </a:bodyPr>
          <a:lstStyle/>
          <a:p>
            <a:r>
              <a:rPr lang="ko-KR" altLang="en-US" dirty="0"/>
              <a:t>목적</a:t>
            </a:r>
            <a:r>
              <a:rPr lang="en-US" altLang="ko-KR" dirty="0"/>
              <a:t>: </a:t>
            </a:r>
            <a:r>
              <a:rPr lang="ko-KR" altLang="en-US" dirty="0"/>
              <a:t>오브젝트라고 생각되는 것의 </a:t>
            </a:r>
            <a:r>
              <a:rPr lang="en-US" altLang="ko-KR" dirty="0"/>
              <a:t>bounding box </a:t>
            </a:r>
            <a:r>
              <a:rPr lang="ko-KR" altLang="en-US" dirty="0"/>
              <a:t>찾기</a:t>
            </a:r>
          </a:p>
        </p:txBody>
      </p:sp>
      <mc:AlternateContent xmlns:mc="http://schemas.openxmlformats.org/markup-compatibility/2006" xmlns:a14="http://schemas.microsoft.com/office/drawing/2010/main">
        <mc:Choice Requires="a14">
          <p:sp>
            <p:nvSpPr>
              <p:cNvPr id="10" name="TextBox 9"/>
              <p:cNvSpPr txBox="1"/>
              <p:nvPr/>
            </p:nvSpPr>
            <p:spPr>
              <a:xfrm>
                <a:off x="2659372" y="3766482"/>
                <a:ext cx="4017948" cy="369332"/>
              </a:xfrm>
              <a:prstGeom prst="rect">
                <a:avLst/>
              </a:prstGeom>
              <a:noFill/>
            </p:spPr>
            <p:txBody>
              <a:bodyPr wrap="square" rtlCol="0">
                <a:spAutoFit/>
              </a:bodyPr>
              <a:lstStyle/>
              <a:p>
                <a:r>
                  <a:rPr lang="en-US" altLang="ko-KR" dirty="0">
                    <a:solidFill>
                      <a:srgbClr val="FF0000"/>
                    </a:solidFill>
                  </a:rPr>
                  <a:t>NOTE: </a:t>
                </a:r>
                <a:r>
                  <a:rPr lang="ko-KR" altLang="en-US" dirty="0">
                    <a:solidFill>
                      <a:srgbClr val="FF0000"/>
                    </a:solidFill>
                  </a:rPr>
                  <a:t>모든 </a:t>
                </a:r>
                <a:r>
                  <a:rPr lang="en-US" altLang="ko-KR" dirty="0">
                    <a:solidFill>
                      <a:srgbClr val="FF0000"/>
                    </a:solidFill>
                  </a:rPr>
                  <a:t> </a:t>
                </a:r>
                <a14:m>
                  <m:oMath xmlns:m="http://schemas.openxmlformats.org/officeDocument/2006/math">
                    <m:r>
                      <a:rPr lang="en-US" altLang="ko-KR" b="0" i="1" smtClean="0">
                        <a:solidFill>
                          <a:srgbClr val="FF0000"/>
                        </a:solidFill>
                        <a:latin typeface="Cambria Math" panose="02040503050406030204" pitchFamily="18" charset="0"/>
                      </a:rPr>
                      <m:t>𝑥</m:t>
                    </m:r>
                    <m:r>
                      <a:rPr lang="en-US" altLang="ko-KR" b="0" i="1" smtClean="0">
                        <a:solidFill>
                          <a:srgbClr val="FF0000"/>
                        </a:solidFill>
                        <a:latin typeface="Cambria Math" panose="02040503050406030204" pitchFamily="18" charset="0"/>
                      </a:rPr>
                      <m:t>, </m:t>
                    </m:r>
                    <m:r>
                      <a:rPr lang="en-US" altLang="ko-KR" b="0" i="1" smtClean="0">
                        <a:solidFill>
                          <a:srgbClr val="FF0000"/>
                        </a:solidFill>
                        <a:latin typeface="Cambria Math" panose="02040503050406030204" pitchFamily="18" charset="0"/>
                      </a:rPr>
                      <m:t>𝑦</m:t>
                    </m:r>
                    <m:r>
                      <a:rPr lang="en-US" altLang="ko-KR" b="0" i="1" smtClean="0">
                        <a:solidFill>
                          <a:srgbClr val="FF0000"/>
                        </a:solidFill>
                        <a:latin typeface="Cambria Math" panose="02040503050406030204" pitchFamily="18" charset="0"/>
                      </a:rPr>
                      <m:t> </m:t>
                    </m:r>
                  </m:oMath>
                </a14:m>
                <a:r>
                  <a:rPr lang="ko-KR" altLang="en-US" dirty="0">
                    <a:solidFill>
                      <a:srgbClr val="FF0000"/>
                    </a:solidFill>
                  </a:rPr>
                  <a:t>는 </a:t>
                </a:r>
                <a:r>
                  <a:rPr lang="en-US" altLang="ko-KR" dirty="0">
                    <a:solidFill>
                      <a:srgbClr val="FF0000"/>
                    </a:solidFill>
                  </a:rPr>
                  <a:t>box</a:t>
                </a:r>
                <a:r>
                  <a:rPr lang="ko-KR" altLang="en-US" dirty="0">
                    <a:solidFill>
                      <a:srgbClr val="FF0000"/>
                    </a:solidFill>
                  </a:rPr>
                  <a:t>의 </a:t>
                </a:r>
                <a:r>
                  <a:rPr lang="en-US" altLang="ko-KR" dirty="0">
                    <a:solidFill>
                      <a:srgbClr val="FF0000"/>
                    </a:solidFill>
                  </a:rPr>
                  <a:t>center!!</a:t>
                </a:r>
                <a:endParaRPr lang="ko-KR" altLang="en-US"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659372" y="3766482"/>
                <a:ext cx="4017948" cy="369332"/>
              </a:xfrm>
              <a:prstGeom prst="rect">
                <a:avLst/>
              </a:prstGeom>
              <a:blipFill rotWithShape="0">
                <a:blip r:embed="rId7"/>
                <a:stretch>
                  <a:fillRect l="-1214" t="-10000"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0028156" y="5117047"/>
                <a:ext cx="1545294" cy="1111971"/>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𝑥</m:t>
                          </m:r>
                        </m:sub>
                      </m:sSub>
                      <m:r>
                        <a:rPr lang="en-US" altLang="ko-KR" sz="1200" i="1">
                          <a:latin typeface="Cambria Math" panose="02040503050406030204" pitchFamily="18" charset="0"/>
                        </a:rPr>
                        <m:t>=</m:t>
                      </m:r>
                      <m:r>
                        <a:rPr lang="ko-KR" altLang="en-US" sz="1200" b="0" i="1" smtClean="0">
                          <a:latin typeface="Cambria Math" panose="02040503050406030204" pitchFamily="18" charset="0"/>
                        </a:rPr>
                        <m:t>𝛼</m:t>
                      </m:r>
                      <m:r>
                        <a:rPr lang="ko-KR" altLang="en-US" sz="1200" b="0" i="1" smtClean="0">
                          <a:latin typeface="Cambria Math" panose="02040503050406030204" pitchFamily="18" charset="0"/>
                        </a:rPr>
                        <m:t>∙</m:t>
                      </m:r>
                      <m:d>
                        <m:dPr>
                          <m:ctrlPr>
                            <a:rPr lang="en-US" altLang="ko-KR" sz="1200" i="1" smtClean="0">
                              <a:latin typeface="Cambria Math" panose="02040503050406030204" pitchFamily="18" charset="0"/>
                            </a:rPr>
                          </m:ctrlPr>
                        </m:dPr>
                        <m:e>
                          <m:r>
                            <a:rPr lang="en-US" altLang="ko-KR" sz="1200" i="1">
                              <a:latin typeface="Cambria Math" panose="02040503050406030204" pitchFamily="18" charset="0"/>
                            </a:rPr>
                            <m:t>𝑥</m:t>
                          </m:r>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𝑥</m:t>
                              </m:r>
                            </m:e>
                            <m:sub>
                              <m:r>
                                <a:rPr lang="en-US" altLang="ko-KR" sz="1200" i="1">
                                  <a:latin typeface="Cambria Math" panose="02040503050406030204" pitchFamily="18" charset="0"/>
                                </a:rPr>
                                <m:t>𝑎</m:t>
                              </m:r>
                            </m:sub>
                          </m:sSub>
                        </m:e>
                      </m:d>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𝑤</m:t>
                          </m:r>
                        </m:e>
                        <m:sub>
                          <m:r>
                            <a:rPr lang="en-US" altLang="ko-KR" sz="1200" b="0" i="1" smtClean="0">
                              <a:latin typeface="Cambria Math" panose="02040503050406030204" pitchFamily="18" charset="0"/>
                            </a:rPr>
                            <m:t>𝑎</m:t>
                          </m:r>
                        </m:sub>
                      </m:sSub>
                    </m:oMath>
                  </m:oMathPara>
                </a14:m>
                <a:endParaRPr lang="en-US" altLang="ko-KR" sz="1200" dirty="0"/>
              </a:p>
              <a:p>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𝑦</m:t>
                        </m:r>
                      </m:sub>
                    </m:sSub>
                    <m:r>
                      <a:rPr lang="en-US" altLang="ko-KR" sz="1200" i="1">
                        <a:latin typeface="Cambria Math" panose="02040503050406030204" pitchFamily="18" charset="0"/>
                      </a:rPr>
                      <m:t>=</m:t>
                    </m:r>
                  </m:oMath>
                </a14:m>
                <a:r>
                  <a:rPr lang="ko-KR" altLang="en-US" sz="1200" dirty="0"/>
                  <a:t> </a:t>
                </a:r>
                <a14:m>
                  <m:oMath xmlns:m="http://schemas.openxmlformats.org/officeDocument/2006/math">
                    <m:r>
                      <a:rPr lang="ko-KR" altLang="en-US" sz="1200" i="1">
                        <a:latin typeface="Cambria Math" panose="02040503050406030204" pitchFamily="18" charset="0"/>
                      </a:rPr>
                      <m:t>𝛼</m:t>
                    </m:r>
                    <m:r>
                      <a:rPr lang="ko-KR" altLang="en-US" sz="1200" i="1">
                        <a:latin typeface="Cambria Math" panose="02040503050406030204" pitchFamily="18" charset="0"/>
                      </a:rPr>
                      <m:t>∙(</m:t>
                    </m:r>
                    <m:r>
                      <a:rPr lang="en-US" altLang="ko-KR" sz="1200" i="1">
                        <a:latin typeface="Cambria Math" panose="02040503050406030204" pitchFamily="18" charset="0"/>
                      </a:rPr>
                      <m:t>𝑦</m:t>
                    </m:r>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𝑦</m:t>
                        </m:r>
                      </m:e>
                      <m:sub>
                        <m:r>
                          <a:rPr lang="en-US" altLang="ko-KR" sz="1200" i="1">
                            <a:latin typeface="Cambria Math" panose="02040503050406030204" pitchFamily="18" charset="0"/>
                          </a:rPr>
                          <m:t>𝑎</m:t>
                        </m:r>
                      </m:sub>
                    </m:sSub>
                    <m:r>
                      <a:rPr lang="en-US" altLang="ko-KR" sz="1200" i="1">
                        <a:latin typeface="Cambria Math" panose="02040503050406030204" pitchFamily="18" charset="0"/>
                      </a:rPr>
                      <m:t>)</m:t>
                    </m:r>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h</m:t>
                        </m:r>
                      </m:e>
                      <m:sub>
                        <m:r>
                          <a:rPr lang="en-US" altLang="ko-KR" sz="1200" b="0" i="1" smtClean="0">
                            <a:latin typeface="Cambria Math" panose="02040503050406030204" pitchFamily="18" charset="0"/>
                          </a:rPr>
                          <m:t>𝑎</m:t>
                        </m:r>
                      </m:sub>
                    </m:sSub>
                  </m:oMath>
                </a14:m>
                <a:endParaRPr lang="en-US" altLang="ko-KR" sz="1200" dirty="0"/>
              </a:p>
              <a:p>
                <a:pPr/>
                <a14:m>
                  <m:oMathPara xmlns:m="http://schemas.openxmlformats.org/officeDocument/2006/math">
                    <m:oMathParaPr>
                      <m:jc m:val="left"/>
                    </m:oMathParaPr>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𝑤</m:t>
                          </m:r>
                        </m:sub>
                      </m:sSub>
                      <m:r>
                        <a:rPr lang="en-US" altLang="ko-KR" sz="1200" i="1">
                          <a:latin typeface="Cambria Math" panose="02040503050406030204" pitchFamily="18" charset="0"/>
                        </a:rPr>
                        <m:t>=</m:t>
                      </m:r>
                      <m:func>
                        <m:funcPr>
                          <m:ctrlPr>
                            <a:rPr lang="en-US" altLang="ko-KR" sz="1200" i="1" smtClean="0">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fName>
                        <m:e>
                          <m:r>
                            <a:rPr lang="en-US" altLang="ko-KR" sz="1200" i="1">
                              <a:latin typeface="Cambria Math" panose="02040503050406030204" pitchFamily="18" charset="0"/>
                            </a:rPr>
                            <m:t>(</m:t>
                          </m:r>
                          <m:f>
                            <m:fPr>
                              <m:ctrlPr>
                                <a:rPr lang="en-US" altLang="ko-KR" sz="1200" b="0" i="1" smtClean="0">
                                  <a:latin typeface="Cambria Math" panose="02040503050406030204" pitchFamily="18" charset="0"/>
                                </a:rPr>
                              </m:ctrlPr>
                            </m:fPr>
                            <m:num>
                              <m:r>
                                <a:rPr lang="en-US" altLang="ko-KR" sz="1200" i="1">
                                  <a:latin typeface="Cambria Math" panose="02040503050406030204" pitchFamily="18" charset="0"/>
                                </a:rPr>
                                <m:t>𝑤</m:t>
                              </m:r>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𝑤</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a:p>
                <a:pPr/>
                <a14:m>
                  <m:oMathPara xmlns:m="http://schemas.openxmlformats.org/officeDocument/2006/math">
                    <m:oMathParaPr>
                      <m:jc m:val="left"/>
                    </m:oMathParaPr>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h</m:t>
                          </m:r>
                        </m:sub>
                      </m:sSub>
                      <m:r>
                        <a:rPr lang="en-US" altLang="ko-KR" sz="1200" b="0" i="1" smtClean="0">
                          <a:latin typeface="Cambria Math" panose="02040503050406030204" pitchFamily="18" charset="0"/>
                        </a:rPr>
                        <m:t>=</m:t>
                      </m:r>
                      <m:func>
                        <m:funcPr>
                          <m:ctrlPr>
                            <a:rPr lang="en-US" altLang="ko-KR" sz="1200" i="1">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r>
                            <a:rPr lang="en-US" altLang="ko-KR" sz="1200" i="1">
                              <a:latin typeface="Cambria Math" panose="02040503050406030204" pitchFamily="18" charset="0"/>
                            </a:rPr>
                            <m:t>⁡(</m:t>
                          </m:r>
                        </m:fName>
                        <m:e>
                          <m:f>
                            <m:fPr>
                              <m:ctrlPr>
                                <a:rPr lang="en-US" altLang="ko-KR" sz="1200" i="1">
                                  <a:latin typeface="Cambria Math" panose="02040503050406030204" pitchFamily="18" charset="0"/>
                                </a:rPr>
                              </m:ctrlPr>
                            </m:fPr>
                            <m:num>
                              <m:r>
                                <a:rPr lang="en-US" altLang="ko-KR" sz="1200" i="1">
                                  <a:latin typeface="Cambria Math" panose="02040503050406030204" pitchFamily="18" charset="0"/>
                                </a:rPr>
                                <m:t>h</m:t>
                              </m:r>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h</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028156" y="5117047"/>
                <a:ext cx="1545294" cy="1111971"/>
              </a:xfrm>
              <a:prstGeom prst="rect">
                <a:avLst/>
              </a:prstGeom>
              <a:blipFill rotWithShape="0">
                <a:blip r:embed="rId8"/>
                <a:stretch>
                  <a:fillRect l="-2734" b="-1081"/>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637068" y="5546530"/>
                <a:ext cx="1565975" cy="1151084"/>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𝑥</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r>
                        <a:rPr lang="ko-KR" altLang="en-US" sz="1200" b="0" i="1" smtClean="0">
                          <a:latin typeface="Cambria Math" panose="02040503050406030204" pitchFamily="18" charset="0"/>
                        </a:rPr>
                        <m:t>𝛼</m:t>
                      </m:r>
                      <m:r>
                        <a:rPr lang="ko-KR" altLang="en-US" sz="1200" b="0" i="1" smtClean="0">
                          <a:latin typeface="Cambria Math" panose="02040503050406030204" pitchFamily="18" charset="0"/>
                        </a:rPr>
                        <m:t>∙</m:t>
                      </m:r>
                      <m:d>
                        <m:dPr>
                          <m:ctrlPr>
                            <a:rPr lang="en-US" altLang="ko-KR" sz="1200" i="1" smtClean="0">
                              <a:latin typeface="Cambria Math" panose="02040503050406030204" pitchFamily="18" charset="0"/>
                            </a:rPr>
                          </m:ctrlPr>
                        </m:dPr>
                        <m:e>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𝑥</m:t>
                              </m:r>
                            </m:e>
                            <m:sup>
                              <m:r>
                                <a:rPr lang="en-US" altLang="ko-KR" sz="1200" b="0" i="1" smtClean="0">
                                  <a:latin typeface="Cambria Math" panose="02040503050406030204" pitchFamily="18" charset="0"/>
                                </a:rPr>
                                <m:t>∗</m:t>
                              </m:r>
                            </m:sup>
                          </m:sSup>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𝑥</m:t>
                              </m:r>
                            </m:e>
                            <m:sub>
                              <m:r>
                                <a:rPr lang="en-US" altLang="ko-KR" sz="1200" i="1">
                                  <a:latin typeface="Cambria Math" panose="02040503050406030204" pitchFamily="18" charset="0"/>
                                </a:rPr>
                                <m:t>𝑎</m:t>
                              </m:r>
                            </m:sub>
                          </m:sSub>
                        </m:e>
                      </m:d>
                      <m:r>
                        <a:rPr lang="en-US" altLang="ko-KR" sz="1200" b="0" i="1" smtClean="0">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𝑤</m:t>
                          </m:r>
                        </m:e>
                        <m:sub>
                          <m:r>
                            <a:rPr lang="en-US" altLang="ko-KR" sz="1200" i="1">
                              <a:latin typeface="Cambria Math" panose="02040503050406030204" pitchFamily="18" charset="0"/>
                            </a:rPr>
                            <m:t>𝑎</m:t>
                          </m:r>
                        </m:sub>
                      </m:sSub>
                    </m:oMath>
                  </m:oMathPara>
                </a14:m>
                <a:endParaRPr lang="en-US" altLang="ko-KR" sz="1200" dirty="0"/>
              </a:p>
              <a:p>
                <a14:m>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𝑦</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oMath>
                </a14:m>
                <a:r>
                  <a:rPr lang="ko-KR" altLang="en-US" sz="1200" dirty="0"/>
                  <a:t> </a:t>
                </a:r>
                <a14:m>
                  <m:oMath xmlns:m="http://schemas.openxmlformats.org/officeDocument/2006/math">
                    <m:r>
                      <a:rPr lang="ko-KR" altLang="en-US" sz="1200" i="1">
                        <a:latin typeface="Cambria Math" panose="02040503050406030204" pitchFamily="18" charset="0"/>
                      </a:rPr>
                      <m:t>𝛼</m:t>
                    </m:r>
                    <m:r>
                      <a:rPr lang="ko-KR" altLang="en-US" sz="1200" i="1">
                        <a:latin typeface="Cambria Math" panose="02040503050406030204" pitchFamily="18" charset="0"/>
                      </a:rPr>
                      <m:t>∙(</m:t>
                    </m:r>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𝑦</m:t>
                        </m:r>
                      </m:e>
                      <m:sup>
                        <m:r>
                          <a:rPr lang="en-US" altLang="ko-KR" sz="1200" b="0" i="1" smtClean="0">
                            <a:latin typeface="Cambria Math" panose="02040503050406030204" pitchFamily="18" charset="0"/>
                          </a:rPr>
                          <m:t>∗</m:t>
                        </m:r>
                      </m:sup>
                    </m:sSup>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𝑦</m:t>
                        </m:r>
                      </m:e>
                      <m:sub>
                        <m:r>
                          <a:rPr lang="en-US" altLang="ko-KR" sz="1200" i="1">
                            <a:latin typeface="Cambria Math" panose="02040503050406030204" pitchFamily="18" charset="0"/>
                          </a:rPr>
                          <m:t>𝑎</m:t>
                        </m:r>
                      </m:sub>
                    </m:sSub>
                    <m:r>
                      <a:rPr lang="en-US" altLang="ko-KR" sz="1200" i="1">
                        <a:latin typeface="Cambria Math" panose="02040503050406030204" pitchFamily="18" charset="0"/>
                      </a:rPr>
                      <m:t>)</m:t>
                    </m:r>
                  </m:oMath>
                </a14:m>
                <a:r>
                  <a:rPr lang="en-US" altLang="ko-KR" sz="1200" dirty="0"/>
                  <a:t>/</a:t>
                </a:r>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h</m:t>
                        </m:r>
                      </m:e>
                      <m:sub>
                        <m:r>
                          <a:rPr lang="en-US" altLang="ko-KR" sz="1200" i="1">
                            <a:latin typeface="Cambria Math" panose="02040503050406030204" pitchFamily="18" charset="0"/>
                          </a:rPr>
                          <m:t>𝑎</m:t>
                        </m:r>
                      </m:sub>
                    </m:sSub>
                  </m:oMath>
                </a14:m>
                <a:endParaRPr lang="en-US" altLang="ko-KR" sz="1200" dirty="0"/>
              </a:p>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𝑤</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func>
                        <m:funcPr>
                          <m:ctrlPr>
                            <a:rPr lang="en-US" altLang="ko-KR" sz="1200" i="1" smtClean="0">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fName>
                        <m:e>
                          <m:r>
                            <a:rPr lang="en-US" altLang="ko-KR" sz="1200" i="1">
                              <a:latin typeface="Cambria Math" panose="02040503050406030204" pitchFamily="18" charset="0"/>
                            </a:rPr>
                            <m:t>(</m:t>
                          </m:r>
                          <m:f>
                            <m:fPr>
                              <m:ctrlPr>
                                <a:rPr lang="en-US" altLang="ko-KR" sz="1200" b="0" i="1" smtClean="0">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𝑤</m:t>
                                  </m:r>
                                </m:e>
                                <m:sup>
                                  <m:r>
                                    <a:rPr lang="en-US" altLang="ko-KR" sz="1200" b="0" i="1" smtClean="0">
                                      <a:latin typeface="Cambria Math" panose="02040503050406030204" pitchFamily="18" charset="0"/>
                                    </a:rPr>
                                    <m:t>∗</m:t>
                                  </m:r>
                                </m:sup>
                              </m:sSup>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𝑤</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h</m:t>
                          </m:r>
                        </m:sub>
                        <m:sup>
                          <m:r>
                            <a:rPr lang="en-US" altLang="ko-KR" sz="1200" b="0" i="1" smtClean="0">
                              <a:latin typeface="Cambria Math" panose="02040503050406030204" pitchFamily="18" charset="0"/>
                            </a:rPr>
                            <m:t>∗</m:t>
                          </m:r>
                        </m:sup>
                      </m:sSubSup>
                      <m:r>
                        <a:rPr lang="en-US" altLang="ko-KR" sz="1200" b="0" i="1" smtClean="0">
                          <a:latin typeface="Cambria Math" panose="02040503050406030204" pitchFamily="18" charset="0"/>
                        </a:rPr>
                        <m:t>=</m:t>
                      </m:r>
                      <m:func>
                        <m:funcPr>
                          <m:ctrlPr>
                            <a:rPr lang="en-US" altLang="ko-KR" sz="1200" i="1">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r>
                            <a:rPr lang="en-US" altLang="ko-KR" sz="1200" i="1">
                              <a:latin typeface="Cambria Math" panose="02040503050406030204" pitchFamily="18" charset="0"/>
                            </a:rPr>
                            <m:t>⁡(</m:t>
                          </m:r>
                        </m:fName>
                        <m:e>
                          <m:f>
                            <m:fPr>
                              <m:ctrlPr>
                                <a:rPr lang="en-US" altLang="ko-KR" sz="1200" i="1">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h</m:t>
                                  </m:r>
                                </m:e>
                                <m:sup>
                                  <m:r>
                                    <a:rPr lang="en-US" altLang="ko-KR" sz="1200" b="0" i="1" smtClean="0">
                                      <a:latin typeface="Cambria Math" panose="02040503050406030204" pitchFamily="18" charset="0"/>
                                    </a:rPr>
                                    <m:t>∗</m:t>
                                  </m:r>
                                </m:sup>
                              </m:sSup>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h</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p:txBody>
          </p:sp>
        </mc:Choice>
        <mc:Fallback xmlns="">
          <p:sp>
            <p:nvSpPr>
              <p:cNvPr id="66" name="TextBox 65"/>
              <p:cNvSpPr txBox="1">
                <a:spLocks noRot="1" noChangeAspect="1" noMove="1" noResize="1" noEditPoints="1" noAdjustHandles="1" noChangeArrowheads="1" noChangeShapeType="1" noTextEdit="1"/>
              </p:cNvSpPr>
              <p:nvPr/>
            </p:nvSpPr>
            <p:spPr>
              <a:xfrm>
                <a:off x="4637068" y="5546530"/>
                <a:ext cx="1565975" cy="1151084"/>
              </a:xfrm>
              <a:prstGeom prst="rect">
                <a:avLst/>
              </a:prstGeom>
              <a:blipFill rotWithShape="0">
                <a:blip r:embed="rId9"/>
                <a:stretch>
                  <a:fillRect l="-2703" b="-1047"/>
                </a:stretch>
              </a:blipFill>
              <a:ln>
                <a:solidFill>
                  <a:schemeClr val="tx1"/>
                </a:solidFill>
              </a:ln>
            </p:spPr>
            <p:txBody>
              <a:bodyPr/>
              <a:lstStyle/>
              <a:p>
                <a:r>
                  <a:rPr lang="ko-KR" altLang="en-US">
                    <a:noFill/>
                  </a:rPr>
                  <a:t> </a:t>
                </a:r>
              </a:p>
            </p:txBody>
          </p:sp>
        </mc:Fallback>
      </mc:AlternateContent>
    </p:spTree>
    <p:extLst>
      <p:ext uri="{BB962C8B-B14F-4D97-AF65-F5344CB8AC3E}">
        <p14:creationId xmlns:p14="http://schemas.microsoft.com/office/powerpoint/2010/main" val="8732856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10531" y="14328"/>
            <a:ext cx="10515600" cy="1325563"/>
          </a:xfrm>
        </p:spPr>
        <p:txBody>
          <a:bodyPr/>
          <a:lstStyle/>
          <a:p>
            <a:r>
              <a:rPr lang="en-US" altLang="ko-KR" dirty="0"/>
              <a:t>Multi-task cost</a:t>
            </a:r>
            <a:endParaRPr lang="ko-KR" altLang="en-US" dirty="0"/>
          </a:p>
        </p:txBody>
      </p:sp>
      <p:sp>
        <p:nvSpPr>
          <p:cNvPr id="4" name="날짜 개체 틀 3"/>
          <p:cNvSpPr>
            <a:spLocks noGrp="1"/>
          </p:cNvSpPr>
          <p:nvPr>
            <p:ph type="dt" sz="half" idx="10"/>
          </p:nvPr>
        </p:nvSpPr>
        <p:spPr>
          <a:xfrm>
            <a:off x="9107" y="6381751"/>
            <a:ext cx="2743200" cy="365125"/>
          </a:xfrm>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9448800" y="6492876"/>
            <a:ext cx="2743200" cy="365125"/>
          </a:xfrm>
        </p:spPr>
        <p:txBody>
          <a:bodyPr/>
          <a:lstStyle/>
          <a:p>
            <a:fld id="{FCC205DD-E5C4-4EE3-B0EE-276B4039E1DB}" type="slidenum">
              <a:rPr lang="ko-KR" altLang="en-US" smtClean="0"/>
              <a:t>117</a:t>
            </a:fld>
            <a:endParaRPr lang="ko-KR" altLang="en-US"/>
          </a:p>
        </p:txBody>
      </p:sp>
      <p:sp>
        <p:nvSpPr>
          <p:cNvPr id="7" name="TextBox 6"/>
          <p:cNvSpPr txBox="1"/>
          <p:nvPr/>
        </p:nvSpPr>
        <p:spPr>
          <a:xfrm>
            <a:off x="1334071" y="1643167"/>
            <a:ext cx="1955800" cy="369332"/>
          </a:xfrm>
          <a:prstGeom prst="rect">
            <a:avLst/>
          </a:prstGeom>
          <a:noFill/>
        </p:spPr>
        <p:txBody>
          <a:bodyPr wrap="square" rtlCol="0">
            <a:spAutoFit/>
          </a:bodyPr>
          <a:lstStyle/>
          <a:p>
            <a:r>
              <a:rPr lang="en-US" altLang="ko-KR" dirty="0"/>
              <a:t>prediction</a:t>
            </a:r>
            <a:endParaRPr lang="ko-KR" altLang="en-US" dirty="0"/>
          </a:p>
        </p:txBody>
      </p:sp>
      <p:sp>
        <p:nvSpPr>
          <p:cNvPr id="8" name="TextBox 7"/>
          <p:cNvSpPr txBox="1"/>
          <p:nvPr/>
        </p:nvSpPr>
        <p:spPr>
          <a:xfrm>
            <a:off x="1334071" y="3251469"/>
            <a:ext cx="1851360" cy="369332"/>
          </a:xfrm>
          <a:prstGeom prst="rect">
            <a:avLst/>
          </a:prstGeom>
          <a:noFill/>
        </p:spPr>
        <p:txBody>
          <a:bodyPr wrap="square" rtlCol="0">
            <a:spAutoFit/>
          </a:bodyPr>
          <a:lstStyle/>
          <a:p>
            <a:r>
              <a:rPr lang="en-US" altLang="ko-KR" dirty="0"/>
              <a:t>ground truth</a:t>
            </a:r>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3071130" y="2231725"/>
                <a:ext cx="4117069" cy="9875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𝑟𝑒𝑔</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𝑡</m:t>
                          </m:r>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𝑡</m:t>
                              </m:r>
                            </m:e>
                            <m:sup>
                              <m:r>
                                <a:rPr lang="en-US" altLang="ko-KR" i="1">
                                  <a:latin typeface="Cambria Math" panose="02040503050406030204" pitchFamily="18" charset="0"/>
                                </a:rPr>
                                <m:t>∗</m:t>
                              </m:r>
                            </m:sup>
                          </m:sSup>
                        </m:e>
                      </m:d>
                      <m:r>
                        <a:rPr lang="en-US" altLang="ko-KR" i="1">
                          <a:latin typeface="Cambria Math" panose="02040503050406030204" pitchFamily="18" charset="0"/>
                        </a:rPr>
                        <m:t>=</m:t>
                      </m:r>
                      <m:r>
                        <a:rPr lang="en-US" altLang="ko-KR" b="0" i="1" smtClean="0">
                          <a:latin typeface="Cambria Math" panose="02040503050406030204" pitchFamily="18" charset="0"/>
                        </a:rPr>
                        <m:t>𝐶</m:t>
                      </m:r>
                      <m:r>
                        <a:rPr lang="en-US" altLang="ko-KR" b="0" i="1" smtClean="0">
                          <a:latin typeface="Cambria Math" panose="02040503050406030204" pitchFamily="18" charset="0"/>
                        </a:rPr>
                        <m:t> </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ko-KR" altLang="en-US" i="1" smtClean="0">
                                  <a:latin typeface="Cambria Math" panose="02040503050406030204" pitchFamily="18" charset="0"/>
                                </a:rPr>
                                <m:t>𝜎</m:t>
                              </m:r>
                              <m:r>
                                <a:rPr lang="en-US" altLang="ko-KR" b="0" i="1" smtClean="0">
                                  <a:latin typeface="Cambria Math" panose="02040503050406030204" pitchFamily="18" charset="0"/>
                                </a:rPr>
                                <m:t>(</m:t>
                              </m:r>
                              <m:r>
                                <a:rPr lang="en-US" altLang="ko-KR" i="1">
                                  <a:latin typeface="Cambria Math" panose="02040503050406030204" pitchFamily="18" charset="0"/>
                                </a:rPr>
                                <m:t>𝑡</m:t>
                              </m:r>
                            </m:e>
                            <m:sub>
                              <m:r>
                                <a:rPr lang="en-US" altLang="ko-KR" i="1">
                                  <a:latin typeface="Cambria Math" panose="02040503050406030204" pitchFamily="18" charset="0"/>
                                </a:rPr>
                                <m:t>𝑥</m:t>
                              </m:r>
                            </m:sub>
                          </m:sSub>
                          <m:r>
                            <a:rPr lang="en-US" altLang="ko-KR" b="0" i="1" smtClean="0">
                              <a:latin typeface="Cambria Math" panose="02040503050406030204" pitchFamily="18" charset="0"/>
                            </a:rPr>
                            <m:t>),</m:t>
                          </m:r>
                          <m:r>
                            <a:rPr lang="ko-KR" altLang="en-US" i="1" smtClean="0">
                              <a:latin typeface="Cambria Math" panose="02040503050406030204" pitchFamily="18" charset="0"/>
                            </a:rPr>
                            <m:t>𝜎</m:t>
                          </m:r>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𝑡</m:t>
                              </m:r>
                            </m:e>
                            <m:sub>
                              <m:r>
                                <a:rPr lang="en-US" altLang="ko-KR" i="1">
                                  <a:latin typeface="Cambria Math" panose="02040503050406030204" pitchFamily="18" charset="0"/>
                                </a:rPr>
                                <m:t>𝑥</m:t>
                              </m:r>
                            </m:sub>
                            <m:sup>
                              <m:r>
                                <a:rPr lang="en-US" altLang="ko-KR" i="1">
                                  <a:latin typeface="Cambria Math" panose="02040503050406030204" pitchFamily="18" charset="0"/>
                                </a:rPr>
                                <m:t>∗</m:t>
                              </m:r>
                            </m:sup>
                          </m:sSubSup>
                          <m:r>
                            <a:rPr lang="en-US" altLang="ko-KR" b="0" i="1" smtClean="0">
                              <a:latin typeface="Cambria Math" panose="02040503050406030204" pitchFamily="18" charset="0"/>
                            </a:rPr>
                            <m:t>)</m:t>
                          </m:r>
                        </m:e>
                      </m:d>
                      <m:r>
                        <a:rPr lang="en-US" altLang="ko-KR" i="1">
                          <a:latin typeface="Cambria Math" panose="02040503050406030204" pitchFamily="18" charset="0"/>
                        </a:rPr>
                        <m:t>+</m:t>
                      </m:r>
                      <m:r>
                        <a:rPr lang="en-US" altLang="ko-KR" b="0" i="1" smtClean="0">
                          <a:latin typeface="Cambria Math" panose="02040503050406030204" pitchFamily="18" charset="0"/>
                        </a:rPr>
                        <m:t>𝐶</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ko-KR" altLang="en-US" i="1">
                                  <a:latin typeface="Cambria Math" panose="02040503050406030204" pitchFamily="18" charset="0"/>
                                </a:rPr>
                                <m:t>𝜎</m:t>
                              </m:r>
                              <m:r>
                                <a:rPr lang="en-US" altLang="ko-KR" b="0" i="1" smtClean="0">
                                  <a:latin typeface="Cambria Math" panose="02040503050406030204" pitchFamily="18" charset="0"/>
                                </a:rPr>
                                <m:t>(</m:t>
                              </m:r>
                              <m:r>
                                <a:rPr lang="en-US" altLang="ko-KR" i="1">
                                  <a:latin typeface="Cambria Math" panose="02040503050406030204" pitchFamily="18" charset="0"/>
                                </a:rPr>
                                <m:t>𝑡</m:t>
                              </m:r>
                            </m:e>
                            <m:sub>
                              <m:r>
                                <a:rPr lang="en-US" altLang="ko-KR" i="1">
                                  <a:latin typeface="Cambria Math" panose="02040503050406030204" pitchFamily="18" charset="0"/>
                                </a:rPr>
                                <m:t>𝑦</m:t>
                              </m:r>
                            </m:sub>
                          </m:sSub>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𝜎</m:t>
                              </m:r>
                              <m:r>
                                <a:rPr lang="en-US" altLang="ko-KR" b="0" i="1" smtClean="0">
                                  <a:latin typeface="Cambria Math" panose="02040503050406030204" pitchFamily="18" charset="0"/>
                                </a:rPr>
                                <m:t>(</m:t>
                              </m:r>
                              <m:r>
                                <a:rPr lang="en-US" altLang="ko-KR" i="1">
                                  <a:latin typeface="Cambria Math" panose="02040503050406030204" pitchFamily="18" charset="0"/>
                                </a:rPr>
                                <m:t>𝑡</m:t>
                              </m:r>
                            </m:e>
                            <m:sub>
                              <m:r>
                                <a:rPr lang="en-US" altLang="ko-KR" i="1">
                                  <a:latin typeface="Cambria Math" panose="02040503050406030204" pitchFamily="18" charset="0"/>
                                </a:rPr>
                                <m:t>𝑦</m:t>
                              </m:r>
                            </m:sub>
                            <m:sup>
                              <m:r>
                                <a:rPr lang="en-US" altLang="ko-KR" i="1">
                                  <a:latin typeface="Cambria Math" panose="02040503050406030204" pitchFamily="18" charset="0"/>
                                </a:rPr>
                                <m:t>∗</m:t>
                              </m:r>
                            </m:sup>
                          </m:sSubSup>
                          <m:r>
                            <a:rPr lang="en-US" altLang="ko-KR" b="0" i="1" smtClean="0">
                              <a:latin typeface="Cambria Math" panose="02040503050406030204" pitchFamily="18" charset="0"/>
                            </a:rPr>
                            <m:t>)</m:t>
                          </m:r>
                        </m:e>
                      </m:d>
                      <m:r>
                        <a:rPr lang="en-US" altLang="ko-KR">
                          <a:latin typeface="Cambria Math" panose="02040503050406030204" pitchFamily="18" charset="0"/>
                        </a:rPr>
                        <m:t>+</m:t>
                      </m:r>
                      <m:r>
                        <a:rPr lang="en-US" altLang="ko-KR" b="0" i="1" smtClean="0">
                          <a:latin typeface="Cambria Math" panose="02040503050406030204" pitchFamily="18" charset="0"/>
                        </a:rPr>
                        <m:t>𝐶</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ko-KR" altLang="en-US" i="1">
                                  <a:latin typeface="Cambria Math" panose="02040503050406030204" pitchFamily="18" charset="0"/>
                                </a:rPr>
                                <m:t>𝜎</m:t>
                              </m:r>
                              <m:r>
                                <a:rPr lang="en-US" altLang="ko-KR" i="1">
                                  <a:latin typeface="Cambria Math" panose="02040503050406030204" pitchFamily="18" charset="0"/>
                                </a:rPr>
                                <m:t>(</m:t>
                              </m:r>
                              <m:r>
                                <a:rPr lang="en-US" altLang="ko-KR" i="1">
                                  <a:latin typeface="Cambria Math" panose="02040503050406030204" pitchFamily="18" charset="0"/>
                                </a:rPr>
                                <m:t>𝑡</m:t>
                              </m:r>
                            </m:e>
                            <m:sub>
                              <m:r>
                                <a:rPr lang="en-US" altLang="ko-KR" i="1">
                                  <a:latin typeface="Cambria Math" panose="02040503050406030204" pitchFamily="18" charset="0"/>
                                </a:rPr>
                                <m:t>𝑤</m:t>
                              </m:r>
                            </m:sub>
                          </m:sSub>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𝜎</m:t>
                              </m:r>
                              <m:r>
                                <a:rPr lang="en-US" altLang="ko-KR" i="1">
                                  <a:latin typeface="Cambria Math" panose="02040503050406030204" pitchFamily="18" charset="0"/>
                                </a:rPr>
                                <m:t>(</m:t>
                              </m:r>
                              <m:r>
                                <a:rPr lang="en-US" altLang="ko-KR" i="1">
                                  <a:latin typeface="Cambria Math" panose="02040503050406030204" pitchFamily="18" charset="0"/>
                                </a:rPr>
                                <m:t>𝑡</m:t>
                              </m:r>
                            </m:e>
                            <m:sub>
                              <m:r>
                                <a:rPr lang="en-US" altLang="ko-KR" i="1">
                                  <a:latin typeface="Cambria Math" panose="02040503050406030204" pitchFamily="18" charset="0"/>
                                </a:rPr>
                                <m:t>𝑤</m:t>
                              </m:r>
                            </m:sub>
                            <m:sup>
                              <m:r>
                                <a:rPr lang="en-US" altLang="ko-KR" i="1">
                                  <a:latin typeface="Cambria Math" panose="02040503050406030204" pitchFamily="18" charset="0"/>
                                </a:rPr>
                                <m:t>∗</m:t>
                              </m:r>
                            </m:sup>
                          </m:sSubSup>
                          <m:r>
                            <a:rPr lang="en-US" altLang="ko-KR" b="0" i="1" smtClean="0">
                              <a:latin typeface="Cambria Math" panose="02040503050406030204" pitchFamily="18" charset="0"/>
                            </a:rPr>
                            <m:t>)</m:t>
                          </m:r>
                        </m:e>
                      </m:d>
                      <m:r>
                        <a:rPr lang="en-US" altLang="ko-KR">
                          <a:latin typeface="Cambria Math" panose="02040503050406030204" pitchFamily="18" charset="0"/>
                        </a:rPr>
                        <m:t>+</m:t>
                      </m:r>
                      <m:r>
                        <a:rPr lang="en-US" altLang="ko-KR" b="0" i="1" smtClean="0">
                          <a:latin typeface="Cambria Math" panose="02040503050406030204" pitchFamily="18" charset="0"/>
                        </a:rPr>
                        <m:t>𝐶</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ko-KR" altLang="en-US" i="1">
                                  <a:latin typeface="Cambria Math" panose="02040503050406030204" pitchFamily="18" charset="0"/>
                                </a:rPr>
                                <m:t>𝜎</m:t>
                              </m:r>
                              <m:r>
                                <a:rPr lang="en-US" altLang="ko-KR" i="1">
                                  <a:latin typeface="Cambria Math" panose="02040503050406030204" pitchFamily="18" charset="0"/>
                                </a:rPr>
                                <m:t>(</m:t>
                              </m:r>
                              <m:r>
                                <a:rPr lang="en-US" altLang="ko-KR" i="1">
                                  <a:latin typeface="Cambria Math" panose="02040503050406030204" pitchFamily="18" charset="0"/>
                                </a:rPr>
                                <m:t>𝑡</m:t>
                              </m:r>
                            </m:e>
                            <m:sub>
                              <m:r>
                                <a:rPr lang="en-US" altLang="ko-KR" i="1">
                                  <a:latin typeface="Cambria Math" panose="02040503050406030204" pitchFamily="18" charset="0"/>
                                </a:rPr>
                                <m:t>h</m:t>
                              </m:r>
                            </m:sub>
                          </m:sSub>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𝜎</m:t>
                              </m:r>
                              <m:r>
                                <a:rPr lang="en-US" altLang="ko-KR" i="1">
                                  <a:latin typeface="Cambria Math" panose="02040503050406030204" pitchFamily="18" charset="0"/>
                                </a:rPr>
                                <m:t>(</m:t>
                              </m:r>
                              <m:r>
                                <a:rPr lang="en-US" altLang="ko-KR" i="1">
                                  <a:latin typeface="Cambria Math" panose="02040503050406030204" pitchFamily="18" charset="0"/>
                                </a:rPr>
                                <m:t>𝑡</m:t>
                              </m:r>
                            </m:e>
                            <m:sub>
                              <m:r>
                                <a:rPr lang="en-US" altLang="ko-KR" i="1">
                                  <a:latin typeface="Cambria Math" panose="02040503050406030204" pitchFamily="18" charset="0"/>
                                </a:rPr>
                                <m:t>h</m:t>
                              </m:r>
                            </m:sub>
                            <m:sup>
                              <m:r>
                                <a:rPr lang="en-US" altLang="ko-KR" i="1">
                                  <a:latin typeface="Cambria Math" panose="02040503050406030204" pitchFamily="18" charset="0"/>
                                </a:rPr>
                                <m:t>∗</m:t>
                              </m:r>
                            </m:sup>
                          </m:sSubSup>
                          <m:r>
                            <a:rPr lang="en-US" altLang="ko-KR" b="0" i="1" smtClean="0">
                              <a:latin typeface="Cambria Math" panose="02040503050406030204" pitchFamily="18" charset="0"/>
                            </a:rPr>
                            <m:t>)</m:t>
                          </m:r>
                        </m:e>
                      </m:d>
                    </m:oMath>
                  </m:oMathPara>
                </a14:m>
                <a:endParaRPr lang="en-US" altLang="ko-KR" dirty="0"/>
              </a:p>
            </p:txBody>
          </p:sp>
        </mc:Choice>
        <mc:Fallback xmlns="">
          <p:sp>
            <p:nvSpPr>
              <p:cNvPr id="10" name="TextBox 9"/>
              <p:cNvSpPr txBox="1">
                <a:spLocks noRot="1" noChangeAspect="1" noMove="1" noResize="1" noEditPoints="1" noAdjustHandles="1" noChangeArrowheads="1" noChangeShapeType="1" noTextEdit="1"/>
              </p:cNvSpPr>
              <p:nvPr/>
            </p:nvSpPr>
            <p:spPr>
              <a:xfrm>
                <a:off x="3071130" y="2231725"/>
                <a:ext cx="4117069" cy="987578"/>
              </a:xfrm>
              <a:prstGeom prst="rect">
                <a:avLst/>
              </a:prstGeom>
              <a:blipFill rotWithShape="0">
                <a:blip r:embed="rId2"/>
                <a:stretch>
                  <a:fillRect b="-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384147" y="3538742"/>
                <a:ext cx="4013200" cy="1200329"/>
              </a:xfrm>
              <a:prstGeom prst="rect">
                <a:avLst/>
              </a:prstGeom>
              <a:noFill/>
            </p:spPr>
            <p:txBody>
              <a:bodyPr wrap="square" rtlCol="0">
                <a:spAutoFit/>
              </a:bodyPr>
              <a:lstStyle/>
              <a:p>
                <a:r>
                  <a:rPr lang="en-US" altLang="ko-KR" i="1" dirty="0">
                    <a:latin typeface="Cambria Math" panose="02040503050406030204" pitchFamily="18" charset="0"/>
                  </a:rPr>
                  <a:t/>
                </a:r>
                <a:br>
                  <a:rPr lang="en-US" altLang="ko-KR" i="1" dirty="0">
                    <a:latin typeface="Cambria Math" panose="02040503050406030204" pitchFamily="18" charset="0"/>
                  </a:rPr>
                </a:br>
                <a14:m>
                  <m:oMath xmlns:m="http://schemas.openxmlformats.org/officeDocument/2006/math">
                    <m:r>
                      <a:rPr lang="en-US" altLang="ko-KR" b="0" i="1" smtClean="0">
                        <a:latin typeface="Cambria Math" panose="02040503050406030204" pitchFamily="18" charset="0"/>
                      </a:rPr>
                      <m:t>𝐶</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oMath>
                </a14:m>
                <a:r>
                  <a:rPr lang="en-US" altLang="ko-KR" dirty="0"/>
                  <a:t>=cross entropy function =</a:t>
                </a:r>
                <a14:m>
                  <m:oMath xmlns:m="http://schemas.openxmlformats.org/officeDocument/2006/math">
                    <m:r>
                      <a:rPr lang="en-US" altLang="ko-KR" i="1">
                        <a:latin typeface="Cambria Math" panose="02040503050406030204" pitchFamily="18" charset="0"/>
                      </a:rPr>
                      <m:t>[</m:t>
                    </m:r>
                    <m:r>
                      <a:rPr lang="en-US" altLang="ko-KR" i="1">
                        <a:latin typeface="Cambria Math" panose="02040503050406030204" pitchFamily="18" charset="0"/>
                      </a:rPr>
                      <m:t>𝑦</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ln</m:t>
                        </m:r>
                      </m:fName>
                      <m:e>
                        <m:r>
                          <a:rPr lang="en-US" altLang="ko-KR" i="1">
                            <a:latin typeface="Cambria Math" panose="02040503050406030204" pitchFamily="18" charset="0"/>
                          </a:rPr>
                          <m:t>𝑎</m:t>
                        </m:r>
                      </m:e>
                    </m:func>
                    <m:r>
                      <a:rPr lang="en-US" altLang="ko-KR" i="1">
                        <a:latin typeface="Cambria Math" panose="02040503050406030204" pitchFamily="18" charset="0"/>
                      </a:rPr>
                      <m:t>+(1−</m:t>
                    </m:r>
                    <m:r>
                      <a:rPr lang="en-US" altLang="ko-KR" i="1">
                        <a:latin typeface="Cambria Math" panose="02040503050406030204" pitchFamily="18" charset="0"/>
                      </a:rPr>
                      <m:t>𝑦</m:t>
                    </m:r>
                    <m:r>
                      <a:rPr lang="en-US" altLang="ko-KR" i="1">
                        <a:latin typeface="Cambria Math" panose="02040503050406030204" pitchFamily="18" charset="0"/>
                      </a:rPr>
                      <m:t>)</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ln</m:t>
                        </m:r>
                      </m:fName>
                      <m:e>
                        <m:d>
                          <m:dPr>
                            <m:ctrlPr>
                              <a:rPr lang="en-US" altLang="ko-KR" i="1">
                                <a:latin typeface="Cambria Math" panose="02040503050406030204" pitchFamily="18" charset="0"/>
                              </a:rPr>
                            </m:ctrlPr>
                          </m:dPr>
                          <m:e>
                            <m:r>
                              <a:rPr lang="en-US" altLang="ko-KR" i="1">
                                <a:latin typeface="Cambria Math" panose="02040503050406030204" pitchFamily="18" charset="0"/>
                              </a:rPr>
                              <m:t>1−</m:t>
                            </m:r>
                            <m:r>
                              <a:rPr lang="en-US" altLang="ko-KR" i="1">
                                <a:latin typeface="Cambria Math" panose="02040503050406030204" pitchFamily="18" charset="0"/>
                              </a:rPr>
                              <m:t>𝑎</m:t>
                            </m:r>
                          </m:e>
                        </m:d>
                        <m:r>
                          <a:rPr lang="en-US" altLang="ko-KR" i="1">
                            <a:latin typeface="Cambria Math" panose="02040503050406030204" pitchFamily="18" charset="0"/>
                          </a:rPr>
                          <m:t>] </m:t>
                        </m:r>
                      </m:e>
                    </m:func>
                  </m:oMath>
                </a14:m>
                <a:r>
                  <a:rPr lang="en-US" altLang="ko-KR" dirty="0"/>
                  <a:t> </a:t>
                </a:r>
              </a:p>
              <a:p>
                <a:endParaRPr lang="en-US" altLang="ko-KR" dirty="0"/>
              </a:p>
            </p:txBody>
          </p:sp>
        </mc:Choice>
        <mc:Fallback xmlns="">
          <p:sp>
            <p:nvSpPr>
              <p:cNvPr id="11" name="TextBox 10"/>
              <p:cNvSpPr txBox="1">
                <a:spLocks noRot="1" noChangeAspect="1" noMove="1" noResize="1" noEditPoints="1" noAdjustHandles="1" noChangeArrowheads="1" noChangeShapeType="1" noTextEdit="1"/>
              </p:cNvSpPr>
              <p:nvPr/>
            </p:nvSpPr>
            <p:spPr>
              <a:xfrm>
                <a:off x="3384147" y="3538742"/>
                <a:ext cx="4013200" cy="1200329"/>
              </a:xfrm>
              <a:prstGeom prst="rect">
                <a:avLst/>
              </a:prstGeom>
              <a:blipFill rotWithShape="0">
                <a:blip r:embed="rId3"/>
                <a:stretch>
                  <a:fillRect l="-12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299271" y="4851122"/>
                <a:ext cx="3138872"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L</m:t>
                      </m:r>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𝑐𝑙𝑠</m:t>
                          </m:r>
                        </m:sub>
                      </m:sSub>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𝑝</m:t>
                              </m:r>
                            </m:e>
                            <m:sub>
                              <m:r>
                                <a:rPr lang="en-US" altLang="ko-KR" i="1">
                                  <a:latin typeface="Cambria Math" panose="02040503050406030204" pitchFamily="18" charset="0"/>
                                </a:rPr>
                                <m:t>𝑖</m:t>
                              </m:r>
                            </m:sub>
                          </m:sSub>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𝑝</m:t>
                              </m:r>
                            </m:e>
                            <m:sub>
                              <m:r>
                                <a:rPr lang="en-US" altLang="ko-KR" i="1">
                                  <a:latin typeface="Cambria Math" panose="02040503050406030204" pitchFamily="18" charset="0"/>
                                </a:rPr>
                                <m:t>𝑖</m:t>
                              </m:r>
                            </m:sub>
                            <m:sup>
                              <m:r>
                                <a:rPr lang="en-US" altLang="ko-KR" i="1">
                                  <a:latin typeface="Cambria Math" panose="02040503050406030204" pitchFamily="18" charset="0"/>
                                </a:rPr>
                                <m:t>∗</m:t>
                              </m:r>
                            </m:sup>
                          </m:sSubSup>
                        </m:e>
                      </m:d>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𝑝</m:t>
                          </m:r>
                        </m:e>
                        <m:sub>
                          <m:r>
                            <a:rPr lang="en-US" altLang="ko-KR" i="1">
                              <a:latin typeface="Cambria Math" panose="02040503050406030204" pitchFamily="18" charset="0"/>
                            </a:rPr>
                            <m:t>𝑖</m:t>
                          </m:r>
                        </m:sub>
                        <m:sup>
                          <m:r>
                            <a:rPr lang="en-US" altLang="ko-KR" i="1">
                              <a:latin typeface="Cambria Math" panose="02040503050406030204" pitchFamily="18" charset="0"/>
                            </a:rPr>
                            <m:t>∗</m:t>
                          </m:r>
                        </m:sup>
                      </m:sSubSup>
                      <m:sSub>
                        <m:sSubPr>
                          <m:ctrlPr>
                            <a:rPr lang="en-US" altLang="ko-KR" i="1">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𝑟𝑒𝑔</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𝑖</m:t>
                          </m:r>
                        </m:sub>
                      </m:sSub>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𝑡</m:t>
                          </m:r>
                        </m:e>
                        <m:sub>
                          <m:r>
                            <a:rPr lang="en-US" altLang="ko-KR" i="1">
                              <a:latin typeface="Cambria Math" panose="02040503050406030204" pitchFamily="18" charset="0"/>
                            </a:rPr>
                            <m:t>𝑖</m:t>
                          </m:r>
                        </m:sub>
                        <m:sup>
                          <m:r>
                            <a:rPr lang="en-US" altLang="ko-KR" i="1">
                              <a:latin typeface="Cambria Math" panose="02040503050406030204" pitchFamily="18" charset="0"/>
                            </a:rPr>
                            <m:t>∗</m:t>
                          </m:r>
                        </m:sup>
                      </m:sSubSup>
                      <m:r>
                        <a:rPr lang="en-US" altLang="ko-KR" i="1">
                          <a:latin typeface="Cambria Math" panose="02040503050406030204" pitchFamily="18" charset="0"/>
                        </a:rPr>
                        <m:t>)</m:t>
                      </m:r>
                    </m:oMath>
                  </m:oMathPara>
                </a14:m>
                <a:endParaRPr lang="ko-KR" altLang="en-US"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2299271" y="4851122"/>
                <a:ext cx="3138872" cy="299569"/>
              </a:xfrm>
              <a:prstGeom prst="rect">
                <a:avLst/>
              </a:prstGeom>
              <a:blipFill rotWithShape="0">
                <a:blip r:embed="rId4"/>
                <a:stretch>
                  <a:fillRect l="-583" r="-1748" b="-265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p:cNvSpPr/>
              <p:nvPr/>
            </p:nvSpPr>
            <p:spPr>
              <a:xfrm>
                <a:off x="980116" y="5634566"/>
                <a:ext cx="4410631" cy="646331"/>
              </a:xfrm>
              <a:prstGeom prst="rect">
                <a:avLst/>
              </a:prstGeom>
            </p:spPr>
            <p:txBody>
              <a:bodyPr wrap="none">
                <a:spAutoFit/>
              </a:bodyPr>
              <a:lstStyle/>
              <a:p>
                <a14:m>
                  <m:oMath xmlns:m="http://schemas.openxmlformats.org/officeDocument/2006/math">
                    <m:sSubSup>
                      <m:sSubSupPr>
                        <m:ctrlPr>
                          <a:rPr lang="en-US" altLang="ko-KR" i="1">
                            <a:latin typeface="Cambria Math" panose="02040503050406030204" pitchFamily="18" charset="0"/>
                          </a:rPr>
                        </m:ctrlPr>
                      </m:sSubSupPr>
                      <m:e>
                        <m:r>
                          <m:rPr>
                            <m:sty m:val="p"/>
                          </m:rPr>
                          <a:rPr lang="en-US" altLang="ko-KR">
                            <a:latin typeface="Cambria Math" panose="02040503050406030204" pitchFamily="18" charset="0"/>
                          </a:rPr>
                          <m:t>p</m:t>
                        </m:r>
                      </m:e>
                      <m:sub>
                        <m:r>
                          <m:rPr>
                            <m:sty m:val="p"/>
                          </m:rPr>
                          <a:rPr lang="en-US" altLang="ko-KR">
                            <a:latin typeface="Cambria Math" panose="02040503050406030204" pitchFamily="18" charset="0"/>
                          </a:rPr>
                          <m:t>i</m:t>
                        </m:r>
                      </m:sub>
                      <m:sup>
                        <m:r>
                          <a:rPr lang="en-US" altLang="ko-KR">
                            <a:latin typeface="Cambria Math" panose="02040503050406030204" pitchFamily="18" charset="0"/>
                          </a:rPr>
                          <m:t>∗</m:t>
                        </m:r>
                      </m:sup>
                    </m:sSubSup>
                  </m:oMath>
                </a14:m>
                <a:r>
                  <a:rPr lang="ko-KR" altLang="en-US" dirty="0"/>
                  <a:t> 는 </a:t>
                </a:r>
                <a:r>
                  <a:rPr lang="en-US" altLang="ko-KR" dirty="0"/>
                  <a:t>1 if anchor is positive, 0 otherwise</a:t>
                </a:r>
              </a:p>
              <a:p>
                <a:endParaRPr lang="ko-KR" altLang="en-US" dirty="0"/>
              </a:p>
            </p:txBody>
          </p:sp>
        </mc:Choice>
        <mc:Fallback xmlns="">
          <p:sp>
            <p:nvSpPr>
              <p:cNvPr id="13" name="직사각형 12"/>
              <p:cNvSpPr>
                <a:spLocks noRot="1" noChangeAspect="1" noMove="1" noResize="1" noEditPoints="1" noAdjustHandles="1" noChangeArrowheads="1" noChangeShapeType="1" noTextEdit="1"/>
              </p:cNvSpPr>
              <p:nvPr/>
            </p:nvSpPr>
            <p:spPr>
              <a:xfrm>
                <a:off x="980114" y="5634564"/>
                <a:ext cx="4410631" cy="646331"/>
              </a:xfrm>
              <a:prstGeom prst="rect">
                <a:avLst/>
              </a:prstGeom>
              <a:blipFill rotWithShape="0">
                <a:blip r:embed="rId7"/>
                <a:stretch>
                  <a:fillRect t="-5660" r="-4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018261" y="6073017"/>
                <a:ext cx="3642060" cy="415755"/>
              </a:xfrm>
              <a:prstGeom prst="rect">
                <a:avLst/>
              </a:prstGeom>
              <a:noFill/>
            </p:spPr>
            <p:txBody>
              <a:bodyPr wrap="square" rtlCol="0">
                <a:spAutoFit/>
              </a:bodyPr>
              <a:lstStyle/>
              <a:p>
                <a:r>
                  <a:rPr lang="en-US" altLang="ko-KR" dirty="0"/>
                  <a:t>Softmax</a:t>
                </a:r>
                <a:r>
                  <a:rPr lang="ko-KR" altLang="en-US" dirty="0"/>
                  <a:t>의 </a:t>
                </a:r>
                <a:r>
                  <a:rPr lang="en-US" altLang="ko-KR" dirty="0"/>
                  <a:t>cost </a:t>
                </a:r>
                <a14:m>
                  <m:oMath xmlns:m="http://schemas.openxmlformats.org/officeDocument/2006/math">
                    <m:r>
                      <a:rPr lang="en-US" altLang="ko-KR" i="1">
                        <a:latin typeface="Cambria Math" panose="02040503050406030204" pitchFamily="18" charset="0"/>
                      </a:rPr>
                      <m:t>=</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ln</m:t>
                        </m:r>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m:t>
                            </m:r>
                            <m:r>
                              <a:rPr lang="en-US" altLang="ko-KR" i="1">
                                <a:latin typeface="Cambria Math" panose="02040503050406030204" pitchFamily="18" charset="0"/>
                              </a:rPr>
                              <m:t>𝑦</m:t>
                            </m:r>
                          </m:e>
                          <m:sub>
                            <m:r>
                              <a:rPr lang="en-US" altLang="ko-KR" i="1">
                                <a:latin typeface="Cambria Math" panose="02040503050406030204" pitchFamily="18" charset="0"/>
                              </a:rPr>
                              <m:t>𝑗</m:t>
                            </m:r>
                          </m:sub>
                        </m:sSub>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e>
                    </m:func>
                  </m:oMath>
                </a14:m>
                <a:r>
                  <a:rPr lang="ko-KR" altLang="en-US" dirty="0"/>
                  <a:t> 참조</a:t>
                </a:r>
              </a:p>
            </p:txBody>
          </p:sp>
        </mc:Choice>
        <mc:Fallback xmlns="">
          <p:sp>
            <p:nvSpPr>
              <p:cNvPr id="15" name="TextBox 14"/>
              <p:cNvSpPr txBox="1">
                <a:spLocks noRot="1" noChangeAspect="1" noMove="1" noResize="1" noEditPoints="1" noAdjustHandles="1" noChangeArrowheads="1" noChangeShapeType="1" noTextEdit="1"/>
              </p:cNvSpPr>
              <p:nvPr/>
            </p:nvSpPr>
            <p:spPr>
              <a:xfrm>
                <a:off x="1018260" y="6073017"/>
                <a:ext cx="3642060" cy="415755"/>
              </a:xfrm>
              <a:prstGeom prst="rect">
                <a:avLst/>
              </a:prstGeom>
              <a:blipFill rotWithShape="0">
                <a:blip r:embed="rId8"/>
                <a:stretch>
                  <a:fillRect l="-1340" t="-5882" r="-503" b="-13235"/>
                </a:stretch>
              </a:blipFill>
            </p:spPr>
            <p:txBody>
              <a:bodyPr/>
              <a:lstStyle/>
              <a:p>
                <a:r>
                  <a:rPr lang="ko-KR" altLang="en-US">
                    <a:noFill/>
                  </a:rPr>
                  <a:t> </a:t>
                </a:r>
              </a:p>
            </p:txBody>
          </p:sp>
        </mc:Fallback>
      </mc:AlternateContent>
      <p:sp>
        <p:nvSpPr>
          <p:cNvPr id="16" name="TextBox 15"/>
          <p:cNvSpPr txBox="1"/>
          <p:nvPr/>
        </p:nvSpPr>
        <p:spPr>
          <a:xfrm>
            <a:off x="7747561" y="812172"/>
            <a:ext cx="4330700" cy="830997"/>
          </a:xfrm>
          <a:prstGeom prst="rect">
            <a:avLst/>
          </a:prstGeom>
          <a:noFill/>
        </p:spPr>
        <p:txBody>
          <a:bodyPr wrap="square" rtlCol="0">
            <a:spAutoFit/>
          </a:bodyPr>
          <a:lstStyle/>
          <a:p>
            <a:r>
              <a:rPr lang="en-US" altLang="ko-KR" sz="1600" dirty="0">
                <a:solidFill>
                  <a:srgbClr val="C00000"/>
                </a:solidFill>
              </a:rPr>
              <a:t>* </a:t>
            </a:r>
            <a:r>
              <a:rPr lang="ko-KR" altLang="en-US" sz="1600" dirty="0">
                <a:solidFill>
                  <a:srgbClr val="C00000"/>
                </a:solidFill>
              </a:rPr>
              <a:t>이미지에 여러 개의 </a:t>
            </a:r>
            <a:r>
              <a:rPr lang="en-US" altLang="ko-KR" sz="1600" dirty="0">
                <a:solidFill>
                  <a:srgbClr val="C00000"/>
                </a:solidFill>
              </a:rPr>
              <a:t>ground truth </a:t>
            </a:r>
            <a:r>
              <a:rPr lang="ko-KR" altLang="en-US" sz="1600" dirty="0">
                <a:solidFill>
                  <a:srgbClr val="C00000"/>
                </a:solidFill>
              </a:rPr>
              <a:t>그리고 여러 개의 </a:t>
            </a:r>
            <a:r>
              <a:rPr lang="en-US" altLang="ko-KR" sz="1600" dirty="0">
                <a:solidFill>
                  <a:srgbClr val="C00000"/>
                </a:solidFill>
              </a:rPr>
              <a:t>anchor (</a:t>
            </a:r>
            <a:r>
              <a:rPr lang="ko-KR" altLang="en-US" sz="1600" dirty="0">
                <a:solidFill>
                  <a:srgbClr val="C00000"/>
                </a:solidFill>
              </a:rPr>
              <a:t>수 만 개</a:t>
            </a:r>
            <a:r>
              <a:rPr lang="en-US" altLang="ko-KR" sz="1600" dirty="0">
                <a:solidFill>
                  <a:srgbClr val="C00000"/>
                </a:solidFill>
              </a:rPr>
              <a:t>).. </a:t>
            </a:r>
            <a:r>
              <a:rPr lang="ko-KR" altLang="en-US" sz="1600" dirty="0">
                <a:solidFill>
                  <a:srgbClr val="C00000"/>
                </a:solidFill>
              </a:rPr>
              <a:t>그리고</a:t>
            </a:r>
            <a:r>
              <a:rPr lang="en-US" altLang="ko-KR" sz="1600" dirty="0">
                <a:solidFill>
                  <a:srgbClr val="C00000"/>
                </a:solidFill>
              </a:rPr>
              <a:t>, stochastic gradient</a:t>
            </a:r>
            <a:r>
              <a:rPr lang="ko-KR" altLang="en-US" sz="1600" dirty="0">
                <a:solidFill>
                  <a:srgbClr val="C00000"/>
                </a:solidFill>
              </a:rPr>
              <a:t>가 약간 모호해짐</a:t>
            </a:r>
            <a:r>
              <a:rPr lang="en-US" altLang="ko-KR" sz="1600" dirty="0">
                <a:solidFill>
                  <a:srgbClr val="C00000"/>
                </a:solidFill>
              </a:rPr>
              <a:t>. Design </a:t>
            </a:r>
            <a:r>
              <a:rPr lang="ko-KR" altLang="en-US" sz="1600" dirty="0">
                <a:solidFill>
                  <a:srgbClr val="C00000"/>
                </a:solidFill>
              </a:rPr>
              <a:t>잘해야</a:t>
            </a:r>
            <a:r>
              <a:rPr lang="en-US" altLang="ko-KR" sz="1600" dirty="0">
                <a:solidFill>
                  <a:srgbClr val="C00000"/>
                </a:solidFill>
              </a:rPr>
              <a:t>.</a:t>
            </a:r>
            <a:endParaRPr lang="ko-KR" altLang="en-US" sz="1600" dirty="0">
              <a:solidFill>
                <a:srgbClr val="C00000"/>
              </a:solidFill>
            </a:endParaRPr>
          </a:p>
        </p:txBody>
      </p:sp>
      <p:pic>
        <p:nvPicPr>
          <p:cNvPr id="17" name="그림 16"/>
          <p:cNvPicPr>
            <a:picLocks noChangeAspect="1"/>
          </p:cNvPicPr>
          <p:nvPr/>
        </p:nvPicPr>
        <p:blipFill>
          <a:blip r:embed="rId9"/>
          <a:stretch>
            <a:fillRect/>
          </a:stretch>
        </p:blipFill>
        <p:spPr>
          <a:xfrm>
            <a:off x="7861301" y="1656135"/>
            <a:ext cx="4216961" cy="324926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819602" y="5375971"/>
                <a:ext cx="3855918" cy="923330"/>
              </a:xfrm>
              <a:prstGeom prst="rect">
                <a:avLst/>
              </a:prstGeom>
              <a:noFill/>
            </p:spPr>
            <p:txBody>
              <a:bodyPr wrap="square" rtlCol="0">
                <a:spAutoFit/>
              </a:bodyPr>
              <a:lstStyle/>
              <a:p>
                <a:r>
                  <a:rPr lang="en-US" altLang="ko-KR" dirty="0">
                    <a:solidFill>
                      <a:srgbClr val="FF0000"/>
                    </a:solidFill>
                  </a:rPr>
                  <a:t>In case of sigmoid, we may use cross entropy cost, therefore, can omit </a:t>
                </a:r>
                <a14:m>
                  <m:oMath xmlns:m="http://schemas.openxmlformats.org/officeDocument/2006/math">
                    <m:sSub>
                      <m:sSubPr>
                        <m:ctrlPr>
                          <a:rPr lang="en-US" altLang="ko-KR" i="1">
                            <a:solidFill>
                              <a:srgbClr val="FF0000"/>
                            </a:solidFill>
                            <a:latin typeface="Cambria Math" panose="02040503050406030204" pitchFamily="18" charset="0"/>
                          </a:rPr>
                        </m:ctrlPr>
                      </m:sSubPr>
                      <m:e>
                        <m:sSup>
                          <m:sSupPr>
                            <m:ctrlPr>
                              <a:rPr lang="en-US" altLang="ko-KR" b="0" i="1" smtClean="0">
                                <a:solidFill>
                                  <a:srgbClr val="FF0000"/>
                                </a:solidFill>
                                <a:latin typeface="Cambria Math" panose="02040503050406030204" pitchFamily="18" charset="0"/>
                              </a:rPr>
                            </m:ctrlPr>
                          </m:sSupPr>
                          <m:e>
                            <m:r>
                              <a:rPr lang="ko-KR" altLang="en-US" i="1">
                                <a:solidFill>
                                  <a:srgbClr val="FF0000"/>
                                </a:solidFill>
                                <a:latin typeface="Cambria Math" panose="02040503050406030204" pitchFamily="18" charset="0"/>
                              </a:rPr>
                              <m:t>𝜎</m:t>
                            </m:r>
                          </m:e>
                          <m:sup>
                            <m:r>
                              <a:rPr lang="en-US" altLang="ko-KR" b="0" i="1" smtClean="0">
                                <a:solidFill>
                                  <a:srgbClr val="FF0000"/>
                                </a:solidFill>
                                <a:latin typeface="Cambria Math" panose="02040503050406030204" pitchFamily="18" charset="0"/>
                              </a:rPr>
                              <m:t>′</m:t>
                            </m:r>
                          </m:sup>
                        </m:sSup>
                        <m:r>
                          <a:rPr lang="en-US" altLang="ko-KR" i="1">
                            <a:solidFill>
                              <a:srgbClr val="FF0000"/>
                            </a:solidFill>
                            <a:latin typeface="Cambria Math" panose="02040503050406030204" pitchFamily="18" charset="0"/>
                          </a:rPr>
                          <m:t>(</m:t>
                        </m:r>
                        <m:r>
                          <a:rPr lang="en-US" altLang="ko-KR" i="1">
                            <a:solidFill>
                              <a:srgbClr val="FF0000"/>
                            </a:solidFill>
                            <a:latin typeface="Cambria Math" panose="02040503050406030204" pitchFamily="18" charset="0"/>
                          </a:rPr>
                          <m:t>𝑡</m:t>
                        </m:r>
                      </m:e>
                      <m:sub>
                        <m:r>
                          <a:rPr lang="en-US" altLang="ko-KR" i="1">
                            <a:solidFill>
                              <a:srgbClr val="FF0000"/>
                            </a:solidFill>
                            <a:latin typeface="Cambria Math" panose="02040503050406030204" pitchFamily="18" charset="0"/>
                          </a:rPr>
                          <m:t>𝑥</m:t>
                        </m:r>
                      </m:sub>
                    </m:sSub>
                    <m:r>
                      <a:rPr lang="en-US" altLang="ko-KR" i="1">
                        <a:solidFill>
                          <a:srgbClr val="FF0000"/>
                        </a:solidFill>
                        <a:latin typeface="Cambria Math" panose="02040503050406030204" pitchFamily="18" charset="0"/>
                      </a:rPr>
                      <m:t>)</m:t>
                    </m:r>
                  </m:oMath>
                </a14:m>
                <a:r>
                  <a:rPr lang="ko-KR" altLang="en-US" dirty="0">
                    <a:solidFill>
                      <a:srgbClr val="FF0000"/>
                    </a:solidFill>
                  </a:rPr>
                  <a:t> </a:t>
                </a:r>
                <a:r>
                  <a:rPr lang="en-US" altLang="ko-KR" dirty="0">
                    <a:solidFill>
                      <a:srgbClr val="FF0000"/>
                    </a:solidFill>
                  </a:rPr>
                  <a:t>in </a:t>
                </a:r>
                <a14:m>
                  <m:oMath xmlns:m="http://schemas.openxmlformats.org/officeDocument/2006/math">
                    <m:r>
                      <a:rPr lang="ko-KR" altLang="en-US" i="1" smtClean="0">
                        <a:solidFill>
                          <a:srgbClr val="FF0000"/>
                        </a:solidFill>
                        <a:latin typeface="Cambria Math" panose="02040503050406030204" pitchFamily="18" charset="0"/>
                      </a:rPr>
                      <m:t>𝛿</m:t>
                    </m:r>
                  </m:oMath>
                </a14:m>
                <a:endParaRPr lang="ko-KR" altLang="en-US"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819602" y="5375971"/>
                <a:ext cx="3855918" cy="923330"/>
              </a:xfrm>
              <a:prstGeom prst="rect">
                <a:avLst/>
              </a:prstGeom>
              <a:blipFill rotWithShape="0">
                <a:blip r:embed="rId10"/>
                <a:stretch>
                  <a:fillRect l="-1424" t="-3974" b="-993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380706" y="2001665"/>
                <a:ext cx="1491707" cy="1111971"/>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𝑥</m:t>
                          </m:r>
                        </m:sub>
                      </m:sSub>
                      <m:r>
                        <a:rPr lang="en-US" altLang="ko-KR" sz="1200" i="1">
                          <a:latin typeface="Cambria Math" panose="02040503050406030204" pitchFamily="18" charset="0"/>
                        </a:rPr>
                        <m:t>=</m:t>
                      </m:r>
                      <m:r>
                        <a:rPr lang="ko-KR" altLang="en-US" sz="1200" b="0" i="1" smtClean="0">
                          <a:latin typeface="Cambria Math" panose="02040503050406030204" pitchFamily="18" charset="0"/>
                        </a:rPr>
                        <m:t>𝛼</m:t>
                      </m:r>
                      <m:r>
                        <a:rPr lang="ko-KR" altLang="en-US" sz="1200" b="0" i="1" smtClean="0">
                          <a:latin typeface="Cambria Math" panose="02040503050406030204" pitchFamily="18" charset="0"/>
                        </a:rPr>
                        <m:t>∙</m:t>
                      </m:r>
                      <m:d>
                        <m:dPr>
                          <m:ctrlPr>
                            <a:rPr lang="en-US" altLang="ko-KR" sz="1200" i="1" smtClean="0">
                              <a:latin typeface="Cambria Math" panose="02040503050406030204" pitchFamily="18" charset="0"/>
                            </a:rPr>
                          </m:ctrlPr>
                        </m:dPr>
                        <m:e>
                          <m:r>
                            <a:rPr lang="en-US" altLang="ko-KR" sz="1200" i="1">
                              <a:latin typeface="Cambria Math" panose="02040503050406030204" pitchFamily="18" charset="0"/>
                            </a:rPr>
                            <m:t>𝑥</m:t>
                          </m:r>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𝑥</m:t>
                              </m:r>
                            </m:e>
                            <m:sub>
                              <m:r>
                                <a:rPr lang="en-US" altLang="ko-KR" sz="1200" i="1">
                                  <a:latin typeface="Cambria Math" panose="02040503050406030204" pitchFamily="18" charset="0"/>
                                </a:rPr>
                                <m:t>𝑎</m:t>
                              </m:r>
                            </m:sub>
                          </m:sSub>
                        </m:e>
                      </m:d>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𝑤</m:t>
                          </m:r>
                        </m:e>
                        <m:sub>
                          <m:r>
                            <a:rPr lang="en-US" altLang="ko-KR" sz="1200" b="0" i="1" smtClean="0">
                              <a:latin typeface="Cambria Math" panose="02040503050406030204" pitchFamily="18" charset="0"/>
                            </a:rPr>
                            <m:t>𝑎</m:t>
                          </m:r>
                        </m:sub>
                      </m:sSub>
                    </m:oMath>
                  </m:oMathPara>
                </a14:m>
                <a:endParaRPr lang="en-US" altLang="ko-KR" sz="1200" dirty="0"/>
              </a:p>
              <a:p>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𝑦</m:t>
                        </m:r>
                      </m:sub>
                    </m:sSub>
                    <m:r>
                      <a:rPr lang="en-US" altLang="ko-KR" sz="1200" i="1">
                        <a:latin typeface="Cambria Math" panose="02040503050406030204" pitchFamily="18" charset="0"/>
                      </a:rPr>
                      <m:t>=</m:t>
                    </m:r>
                  </m:oMath>
                </a14:m>
                <a:r>
                  <a:rPr lang="ko-KR" altLang="en-US" sz="1200" dirty="0"/>
                  <a:t> </a:t>
                </a:r>
                <a14:m>
                  <m:oMath xmlns:m="http://schemas.openxmlformats.org/officeDocument/2006/math">
                    <m:r>
                      <a:rPr lang="ko-KR" altLang="en-US" sz="1200" i="1">
                        <a:latin typeface="Cambria Math" panose="02040503050406030204" pitchFamily="18" charset="0"/>
                      </a:rPr>
                      <m:t>𝛼</m:t>
                    </m:r>
                    <m:r>
                      <a:rPr lang="ko-KR" altLang="en-US" sz="1200" i="1">
                        <a:latin typeface="Cambria Math" panose="02040503050406030204" pitchFamily="18" charset="0"/>
                      </a:rPr>
                      <m:t>∙(</m:t>
                    </m:r>
                    <m:r>
                      <a:rPr lang="en-US" altLang="ko-KR" sz="1200" i="1">
                        <a:latin typeface="Cambria Math" panose="02040503050406030204" pitchFamily="18" charset="0"/>
                      </a:rPr>
                      <m:t>𝑦</m:t>
                    </m:r>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𝑦</m:t>
                        </m:r>
                      </m:e>
                      <m:sub>
                        <m:r>
                          <a:rPr lang="en-US" altLang="ko-KR" sz="1200" i="1">
                            <a:latin typeface="Cambria Math" panose="02040503050406030204" pitchFamily="18" charset="0"/>
                          </a:rPr>
                          <m:t>𝑎</m:t>
                        </m:r>
                      </m:sub>
                    </m:sSub>
                    <m:r>
                      <a:rPr lang="en-US" altLang="ko-KR" sz="1200" i="1">
                        <a:latin typeface="Cambria Math" panose="02040503050406030204" pitchFamily="18" charset="0"/>
                      </a:rPr>
                      <m:t>)</m:t>
                    </m:r>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h</m:t>
                        </m:r>
                      </m:e>
                      <m:sub>
                        <m:r>
                          <a:rPr lang="en-US" altLang="ko-KR" sz="1200" b="0" i="1" smtClean="0">
                            <a:latin typeface="Cambria Math" panose="02040503050406030204" pitchFamily="18" charset="0"/>
                          </a:rPr>
                          <m:t>𝑎</m:t>
                        </m:r>
                      </m:sub>
                    </m:sSub>
                  </m:oMath>
                </a14:m>
                <a:endParaRPr lang="en-US" altLang="ko-KR" sz="1200" dirty="0"/>
              </a:p>
              <a:p>
                <a:pPr/>
                <a14:m>
                  <m:oMathPara xmlns:m="http://schemas.openxmlformats.org/officeDocument/2006/math">
                    <m:oMathParaPr>
                      <m:jc m:val="left"/>
                    </m:oMathParaPr>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𝑤</m:t>
                          </m:r>
                        </m:sub>
                      </m:sSub>
                      <m:r>
                        <a:rPr lang="en-US" altLang="ko-KR" sz="1200" i="1">
                          <a:latin typeface="Cambria Math" panose="02040503050406030204" pitchFamily="18" charset="0"/>
                        </a:rPr>
                        <m:t>=</m:t>
                      </m:r>
                      <m:func>
                        <m:funcPr>
                          <m:ctrlPr>
                            <a:rPr lang="en-US" altLang="ko-KR" sz="1200" i="1" smtClean="0">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fName>
                        <m:e>
                          <m:r>
                            <a:rPr lang="en-US" altLang="ko-KR" sz="1200" i="1">
                              <a:latin typeface="Cambria Math" panose="02040503050406030204" pitchFamily="18" charset="0"/>
                            </a:rPr>
                            <m:t>(</m:t>
                          </m:r>
                          <m:f>
                            <m:fPr>
                              <m:ctrlPr>
                                <a:rPr lang="en-US" altLang="ko-KR" sz="1200" b="0" i="1" smtClean="0">
                                  <a:latin typeface="Cambria Math" panose="02040503050406030204" pitchFamily="18" charset="0"/>
                                </a:rPr>
                              </m:ctrlPr>
                            </m:fPr>
                            <m:num>
                              <m:r>
                                <a:rPr lang="en-US" altLang="ko-KR" sz="1200" i="1">
                                  <a:latin typeface="Cambria Math" panose="02040503050406030204" pitchFamily="18" charset="0"/>
                                </a:rPr>
                                <m:t>𝑤</m:t>
                              </m:r>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𝑤</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a:p>
                <a:pPr/>
                <a14:m>
                  <m:oMathPara xmlns:m="http://schemas.openxmlformats.org/officeDocument/2006/math">
                    <m:oMathParaPr>
                      <m:jc m:val="left"/>
                    </m:oMathParaPr>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h</m:t>
                          </m:r>
                        </m:sub>
                      </m:sSub>
                      <m:r>
                        <a:rPr lang="en-US" altLang="ko-KR" sz="1200" b="0" i="1" smtClean="0">
                          <a:latin typeface="Cambria Math" panose="02040503050406030204" pitchFamily="18" charset="0"/>
                        </a:rPr>
                        <m:t>=</m:t>
                      </m:r>
                      <m:func>
                        <m:funcPr>
                          <m:ctrlPr>
                            <a:rPr lang="en-US" altLang="ko-KR" sz="1200" i="1">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r>
                            <a:rPr lang="en-US" altLang="ko-KR" sz="1200" i="1">
                              <a:latin typeface="Cambria Math" panose="02040503050406030204" pitchFamily="18" charset="0"/>
                            </a:rPr>
                            <m:t>⁡(</m:t>
                          </m:r>
                        </m:fName>
                        <m:e>
                          <m:f>
                            <m:fPr>
                              <m:ctrlPr>
                                <a:rPr lang="en-US" altLang="ko-KR" sz="1200" i="1">
                                  <a:latin typeface="Cambria Math" panose="02040503050406030204" pitchFamily="18" charset="0"/>
                                </a:rPr>
                              </m:ctrlPr>
                            </m:fPr>
                            <m:num>
                              <m:r>
                                <a:rPr lang="en-US" altLang="ko-KR" sz="1200" i="1">
                                  <a:latin typeface="Cambria Math" panose="02040503050406030204" pitchFamily="18" charset="0"/>
                                </a:rPr>
                                <m:t>h</m:t>
                              </m:r>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h</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380706" y="2001665"/>
                <a:ext cx="1491707" cy="1111971"/>
              </a:xfrm>
              <a:prstGeom prst="rect">
                <a:avLst/>
              </a:prstGeom>
              <a:blipFill rotWithShape="0">
                <a:blip r:embed="rId11"/>
                <a:stretch>
                  <a:fillRect l="-2834" b="-1081"/>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403901" y="3632201"/>
                <a:ext cx="1516292" cy="1151084"/>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𝑥</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r>
                        <a:rPr lang="ko-KR" altLang="en-US" sz="1200" b="0" i="1" smtClean="0">
                          <a:latin typeface="Cambria Math" panose="02040503050406030204" pitchFamily="18" charset="0"/>
                        </a:rPr>
                        <m:t>𝛼</m:t>
                      </m:r>
                      <m:r>
                        <a:rPr lang="ko-KR" altLang="en-US" sz="1200" b="0" i="1" smtClean="0">
                          <a:latin typeface="Cambria Math" panose="02040503050406030204" pitchFamily="18" charset="0"/>
                        </a:rPr>
                        <m:t>∙</m:t>
                      </m:r>
                      <m:d>
                        <m:dPr>
                          <m:ctrlPr>
                            <a:rPr lang="en-US" altLang="ko-KR" sz="1200" i="1" smtClean="0">
                              <a:latin typeface="Cambria Math" panose="02040503050406030204" pitchFamily="18" charset="0"/>
                            </a:rPr>
                          </m:ctrlPr>
                        </m:dPr>
                        <m:e>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𝑥</m:t>
                              </m:r>
                            </m:e>
                            <m:sup>
                              <m:r>
                                <a:rPr lang="en-US" altLang="ko-KR" sz="1200" b="0" i="1" smtClean="0">
                                  <a:latin typeface="Cambria Math" panose="02040503050406030204" pitchFamily="18" charset="0"/>
                                </a:rPr>
                                <m:t>∗</m:t>
                              </m:r>
                            </m:sup>
                          </m:sSup>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𝑥</m:t>
                              </m:r>
                            </m:e>
                            <m:sub>
                              <m:r>
                                <a:rPr lang="en-US" altLang="ko-KR" sz="1200" i="1">
                                  <a:latin typeface="Cambria Math" panose="02040503050406030204" pitchFamily="18" charset="0"/>
                                </a:rPr>
                                <m:t>𝑎</m:t>
                              </m:r>
                            </m:sub>
                          </m:sSub>
                        </m:e>
                      </m:d>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𝑤</m:t>
                          </m:r>
                        </m:e>
                        <m:sub>
                          <m:r>
                            <a:rPr lang="en-US" altLang="ko-KR" sz="1200" b="0" i="1" smtClean="0">
                              <a:latin typeface="Cambria Math" panose="02040503050406030204" pitchFamily="18" charset="0"/>
                            </a:rPr>
                            <m:t>𝑎</m:t>
                          </m:r>
                        </m:sub>
                      </m:sSub>
                    </m:oMath>
                  </m:oMathPara>
                </a14:m>
                <a:endParaRPr lang="en-US" altLang="ko-KR" sz="1200" dirty="0"/>
              </a:p>
              <a:p>
                <a14:m>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𝑦</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oMath>
                </a14:m>
                <a:r>
                  <a:rPr lang="ko-KR" altLang="en-US" sz="1200" dirty="0"/>
                  <a:t> </a:t>
                </a:r>
                <a14:m>
                  <m:oMath xmlns:m="http://schemas.openxmlformats.org/officeDocument/2006/math">
                    <m:r>
                      <a:rPr lang="ko-KR" altLang="en-US" sz="1200" i="1">
                        <a:latin typeface="Cambria Math" panose="02040503050406030204" pitchFamily="18" charset="0"/>
                      </a:rPr>
                      <m:t>𝛼</m:t>
                    </m:r>
                    <m:r>
                      <a:rPr lang="ko-KR" altLang="en-US" sz="1200" i="1">
                        <a:latin typeface="Cambria Math" panose="02040503050406030204" pitchFamily="18" charset="0"/>
                      </a:rPr>
                      <m:t>∙(</m:t>
                    </m:r>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𝑦</m:t>
                        </m:r>
                      </m:e>
                      <m:sup>
                        <m:r>
                          <a:rPr lang="en-US" altLang="ko-KR" sz="1200" b="0" i="1" smtClean="0">
                            <a:latin typeface="Cambria Math" panose="02040503050406030204" pitchFamily="18" charset="0"/>
                          </a:rPr>
                          <m:t>∗</m:t>
                        </m:r>
                      </m:sup>
                    </m:sSup>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𝑦</m:t>
                        </m:r>
                      </m:e>
                      <m:sub>
                        <m:r>
                          <a:rPr lang="en-US" altLang="ko-KR" sz="1200" i="1">
                            <a:latin typeface="Cambria Math" panose="02040503050406030204" pitchFamily="18" charset="0"/>
                          </a:rPr>
                          <m:t>𝑎</m:t>
                        </m:r>
                      </m:sub>
                    </m:sSub>
                    <m:r>
                      <a:rPr lang="en-US" altLang="ko-KR" sz="1200" i="1">
                        <a:latin typeface="Cambria Math" panose="02040503050406030204" pitchFamily="18" charset="0"/>
                      </a:rPr>
                      <m:t>)</m:t>
                    </m:r>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h</m:t>
                        </m:r>
                      </m:e>
                      <m:sub>
                        <m:r>
                          <a:rPr lang="en-US" altLang="ko-KR" sz="1200" b="0" i="1" smtClean="0">
                            <a:latin typeface="Cambria Math" panose="02040503050406030204" pitchFamily="18" charset="0"/>
                          </a:rPr>
                          <m:t>𝑎</m:t>
                        </m:r>
                      </m:sub>
                    </m:sSub>
                  </m:oMath>
                </a14:m>
                <a:endParaRPr lang="en-US" altLang="ko-KR" sz="1200" dirty="0"/>
              </a:p>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𝑤</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func>
                        <m:funcPr>
                          <m:ctrlPr>
                            <a:rPr lang="en-US" altLang="ko-KR" sz="1200" i="1" smtClean="0">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fName>
                        <m:e>
                          <m:r>
                            <a:rPr lang="en-US" altLang="ko-KR" sz="1200" i="1">
                              <a:latin typeface="Cambria Math" panose="02040503050406030204" pitchFamily="18" charset="0"/>
                            </a:rPr>
                            <m:t>(</m:t>
                          </m:r>
                          <m:f>
                            <m:fPr>
                              <m:ctrlPr>
                                <a:rPr lang="en-US" altLang="ko-KR" sz="1200" b="0" i="1" smtClean="0">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𝑤</m:t>
                                  </m:r>
                                </m:e>
                                <m:sup>
                                  <m:r>
                                    <a:rPr lang="en-US" altLang="ko-KR" sz="1200" b="0" i="1" smtClean="0">
                                      <a:latin typeface="Cambria Math" panose="02040503050406030204" pitchFamily="18" charset="0"/>
                                    </a:rPr>
                                    <m:t>∗</m:t>
                                  </m:r>
                                </m:sup>
                              </m:sSup>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𝑤</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h</m:t>
                          </m:r>
                        </m:sub>
                        <m:sup>
                          <m:r>
                            <a:rPr lang="en-US" altLang="ko-KR" sz="1200" b="0" i="1" smtClean="0">
                              <a:latin typeface="Cambria Math" panose="02040503050406030204" pitchFamily="18" charset="0"/>
                            </a:rPr>
                            <m:t>∗</m:t>
                          </m:r>
                        </m:sup>
                      </m:sSubSup>
                      <m:r>
                        <a:rPr lang="en-US" altLang="ko-KR" sz="1200" b="0" i="1" smtClean="0">
                          <a:latin typeface="Cambria Math" panose="02040503050406030204" pitchFamily="18" charset="0"/>
                        </a:rPr>
                        <m:t>=</m:t>
                      </m:r>
                      <m:func>
                        <m:funcPr>
                          <m:ctrlPr>
                            <a:rPr lang="en-US" altLang="ko-KR" sz="1200" i="1">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r>
                            <a:rPr lang="en-US" altLang="ko-KR" sz="1200" i="1">
                              <a:latin typeface="Cambria Math" panose="02040503050406030204" pitchFamily="18" charset="0"/>
                            </a:rPr>
                            <m:t>⁡(</m:t>
                          </m:r>
                        </m:fName>
                        <m:e>
                          <m:f>
                            <m:fPr>
                              <m:ctrlPr>
                                <a:rPr lang="en-US" altLang="ko-KR" sz="1200" i="1">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h</m:t>
                                  </m:r>
                                </m:e>
                                <m:sup>
                                  <m:r>
                                    <a:rPr lang="en-US" altLang="ko-KR" sz="1200" b="0" i="1" smtClean="0">
                                      <a:latin typeface="Cambria Math" panose="02040503050406030204" pitchFamily="18" charset="0"/>
                                    </a:rPr>
                                    <m:t>∗</m:t>
                                  </m:r>
                                </m:sup>
                              </m:sSup>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h</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403901" y="3632201"/>
                <a:ext cx="1516292" cy="1151084"/>
              </a:xfrm>
              <a:prstGeom prst="rect">
                <a:avLst/>
              </a:prstGeom>
              <a:blipFill rotWithShape="0">
                <a:blip r:embed="rId12"/>
                <a:stretch>
                  <a:fillRect l="-2789" b="-1047"/>
                </a:stretch>
              </a:blipFill>
              <a:ln>
                <a:solidFill>
                  <a:schemeClr val="tx1"/>
                </a:solidFill>
              </a:ln>
            </p:spPr>
            <p:txBody>
              <a:bodyPr/>
              <a:lstStyle/>
              <a:p>
                <a:r>
                  <a:rPr lang="ko-KR" altLang="en-US">
                    <a:noFill/>
                  </a:rPr>
                  <a:t> </a:t>
                </a:r>
              </a:p>
            </p:txBody>
          </p:sp>
        </mc:Fallback>
      </mc:AlternateContent>
      <p:sp>
        <p:nvSpPr>
          <p:cNvPr id="6" name="TextBox 5"/>
          <p:cNvSpPr txBox="1"/>
          <p:nvPr/>
        </p:nvSpPr>
        <p:spPr>
          <a:xfrm>
            <a:off x="3384147" y="3348842"/>
            <a:ext cx="1912248" cy="369332"/>
          </a:xfrm>
          <a:prstGeom prst="rect">
            <a:avLst/>
          </a:prstGeom>
          <a:noFill/>
        </p:spPr>
        <p:txBody>
          <a:bodyPr wrap="square" rtlCol="0">
            <a:spAutoFit/>
          </a:bodyPr>
          <a:lstStyle/>
          <a:p>
            <a:r>
              <a:rPr lang="ko-KR" altLang="en-US" dirty="0"/>
              <a:t>여기서</a:t>
            </a:r>
            <a:r>
              <a:rPr lang="en-US" altLang="ko-KR" dirty="0"/>
              <a:t>,</a:t>
            </a:r>
            <a:endParaRPr lang="ko-KR" altLang="en-US" dirty="0"/>
          </a:p>
        </p:txBody>
      </p:sp>
    </p:spTree>
    <p:extLst>
      <p:ext uri="{BB962C8B-B14F-4D97-AF65-F5344CB8AC3E}">
        <p14:creationId xmlns:p14="http://schemas.microsoft.com/office/powerpoint/2010/main" val="21228345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118</a:t>
            </a:fld>
            <a:endParaRPr lang="ko-KR" altLang="en-US"/>
          </a:p>
        </p:txBody>
      </p:sp>
      <mc:AlternateContent xmlns:mc="http://schemas.openxmlformats.org/markup-compatibility/2006" xmlns:a14="http://schemas.microsoft.com/office/drawing/2010/main">
        <mc:Choice Requires="a14">
          <p:sp>
            <p:nvSpPr>
              <p:cNvPr id="6" name="TextBox 5"/>
              <p:cNvSpPr txBox="1"/>
              <p:nvPr/>
            </p:nvSpPr>
            <p:spPr>
              <a:xfrm>
                <a:off x="656622" y="3034742"/>
                <a:ext cx="1301830" cy="878767"/>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𝑥</m:t>
                          </m:r>
                        </m:sub>
                      </m:sSub>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𝑎</m:t>
                              </m:r>
                            </m:sub>
                          </m:sSub>
                        </m:e>
                      </m:d>
                    </m:oMath>
                  </m:oMathPara>
                </a14:m>
                <a:endParaRPr lang="en-US" altLang="ko-KR" sz="1400" dirty="0"/>
              </a:p>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𝑦</m:t>
                          </m:r>
                        </m:sub>
                      </m:sSub>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𝑎</m:t>
                              </m:r>
                            </m:sub>
                          </m:sSub>
                        </m:e>
                      </m:d>
                    </m:oMath>
                  </m:oMathPara>
                </a14:m>
                <a:endParaRPr lang="en-US" altLang="ko-KR" sz="1400" dirty="0"/>
              </a:p>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𝑤</m:t>
                          </m:r>
                        </m:sub>
                      </m:sSub>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fName>
                        <m:e>
                          <m:r>
                            <a:rPr lang="en-US" altLang="ko-KR" sz="1400" i="1">
                              <a:latin typeface="Cambria Math" panose="02040503050406030204" pitchFamily="18" charset="0"/>
                            </a:rPr>
                            <m:t>(</m:t>
                          </m:r>
                          <m:r>
                            <a:rPr lang="en-US" altLang="ko-KR" sz="1400" i="1">
                              <a:latin typeface="Cambria Math" panose="02040503050406030204" pitchFamily="18" charset="0"/>
                            </a:rPr>
                            <m:t>𝑤</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h</m:t>
                          </m:r>
                        </m:sub>
                      </m:sSub>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r>
                            <a:rPr lang="en-US" altLang="ko-KR" sz="1400" i="1">
                              <a:latin typeface="Cambria Math" panose="02040503050406030204" pitchFamily="18" charset="0"/>
                            </a:rPr>
                            <m:t>(</m:t>
                          </m:r>
                        </m:fName>
                        <m:e>
                          <m:r>
                            <a:rPr lang="en-US" altLang="ko-KR" sz="1400" i="1">
                              <a:latin typeface="Cambria Math" panose="02040503050406030204" pitchFamily="18" charset="0"/>
                            </a:rPr>
                            <m:t>h</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656622" y="3034742"/>
                <a:ext cx="1301830" cy="878767"/>
              </a:xfrm>
              <a:prstGeom prst="rect">
                <a:avLst/>
              </a:prstGeom>
              <a:blipFill rotWithShape="0">
                <a:blip r:embed="rId2"/>
                <a:stretch>
                  <a:fillRect l="-1395" r="-2791" b="-6849"/>
                </a:stretch>
              </a:blipFill>
              <a:ln>
                <a:solidFill>
                  <a:schemeClr val="tx1"/>
                </a:solidFill>
              </a:ln>
            </p:spPr>
            <p:txBody>
              <a:bodyPr/>
              <a:lstStyle/>
              <a:p>
                <a:r>
                  <a:rPr lang="ko-KR" altLang="en-US">
                    <a:noFill/>
                  </a:rPr>
                  <a:t> </a:t>
                </a:r>
              </a:p>
            </p:txBody>
          </p:sp>
        </mc:Fallback>
      </mc:AlternateContent>
      <p:sp>
        <p:nvSpPr>
          <p:cNvPr id="7" name="TextBox 6"/>
          <p:cNvSpPr txBox="1"/>
          <p:nvPr/>
        </p:nvSpPr>
        <p:spPr>
          <a:xfrm>
            <a:off x="656622" y="4291129"/>
            <a:ext cx="1851360" cy="369332"/>
          </a:xfrm>
          <a:prstGeom prst="rect">
            <a:avLst/>
          </a:prstGeom>
          <a:noFill/>
        </p:spPr>
        <p:txBody>
          <a:bodyPr wrap="square" rtlCol="0">
            <a:spAutoFit/>
          </a:bodyPr>
          <a:lstStyle/>
          <a:p>
            <a:r>
              <a:rPr lang="en-US" altLang="ko-KR" dirty="0"/>
              <a:t>ground truth</a:t>
            </a:r>
            <a:endParaRPr lang="ko-KR" altLang="en-US" dirty="0"/>
          </a:p>
        </p:txBody>
      </p:sp>
      <mc:AlternateContent xmlns:mc="http://schemas.openxmlformats.org/markup-compatibility/2006" xmlns:a14="http://schemas.microsoft.com/office/drawing/2010/main">
        <mc:Choice Requires="a14">
          <p:sp>
            <p:nvSpPr>
              <p:cNvPr id="8" name="TextBox 7"/>
              <p:cNvSpPr txBox="1"/>
              <p:nvPr/>
            </p:nvSpPr>
            <p:spPr>
              <a:xfrm>
                <a:off x="656621" y="4660462"/>
                <a:ext cx="1377493" cy="878767"/>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𝑥</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𝑥</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𝑎</m:t>
                              </m:r>
                            </m:sub>
                          </m:sSub>
                        </m:e>
                      </m:d>
                    </m:oMath>
                  </m:oMathPara>
                </a14:m>
                <a:endParaRPr lang="en-US" altLang="ko-KR" sz="1400" dirty="0"/>
              </a:p>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𝑦</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𝑦</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𝑎</m:t>
                              </m:r>
                            </m:sub>
                          </m:sSub>
                        </m:e>
                      </m:d>
                    </m:oMath>
                  </m:oMathPara>
                </a14:m>
                <a:endParaRPr lang="en-US" altLang="ko-KR" sz="1400" dirty="0"/>
              </a:p>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𝑤</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fName>
                        <m:e>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𝑤</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h</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r>
                            <a:rPr lang="en-US" altLang="ko-KR" sz="1400" i="1">
                              <a:latin typeface="Cambria Math" panose="02040503050406030204" pitchFamily="18" charset="0"/>
                            </a:rPr>
                            <m:t>(</m:t>
                          </m:r>
                        </m:fName>
                        <m:e>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h</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656621" y="4660462"/>
                <a:ext cx="1377493" cy="878767"/>
              </a:xfrm>
              <a:prstGeom prst="rect">
                <a:avLst/>
              </a:prstGeom>
              <a:blipFill rotWithShape="0">
                <a:blip r:embed="rId3"/>
                <a:stretch>
                  <a:fillRect l="-1316" r="-2632" b="-6849"/>
                </a:stretch>
              </a:blipFill>
              <a:ln>
                <a:solidFill>
                  <a:schemeClr val="tx1"/>
                </a:solidFill>
              </a:ln>
            </p:spPr>
            <p:txBody>
              <a:bodyPr/>
              <a:lstStyle/>
              <a:p>
                <a:r>
                  <a:rPr lang="ko-KR" altLang="en-US">
                    <a:noFill/>
                  </a:rPr>
                  <a:t> </a:t>
                </a:r>
              </a:p>
            </p:txBody>
          </p:sp>
        </mc:Fallback>
      </mc:AlternateContent>
      <p:sp>
        <p:nvSpPr>
          <p:cNvPr id="9" name="TextBox 8"/>
          <p:cNvSpPr txBox="1"/>
          <p:nvPr/>
        </p:nvSpPr>
        <p:spPr>
          <a:xfrm>
            <a:off x="656622" y="2682827"/>
            <a:ext cx="1955800" cy="369332"/>
          </a:xfrm>
          <a:prstGeom prst="rect">
            <a:avLst/>
          </a:prstGeom>
          <a:noFill/>
        </p:spPr>
        <p:txBody>
          <a:bodyPr wrap="square" rtlCol="0">
            <a:spAutoFit/>
          </a:bodyPr>
          <a:lstStyle/>
          <a:p>
            <a:r>
              <a:rPr lang="en-US" altLang="ko-KR" dirty="0"/>
              <a:t>prediction</a:t>
            </a:r>
            <a:endParaRPr lang="ko-KR" altLang="en-US" dirty="0"/>
          </a:p>
        </p:txBody>
      </p:sp>
      <p:sp>
        <p:nvSpPr>
          <p:cNvPr id="10" name="직사각형 9"/>
          <p:cNvSpPr/>
          <p:nvPr/>
        </p:nvSpPr>
        <p:spPr>
          <a:xfrm>
            <a:off x="838200" y="1803748"/>
            <a:ext cx="964504" cy="638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Anchor 1</a:t>
            </a:r>
            <a:r>
              <a:rPr lang="ko-KR" altLang="en-US" dirty="0"/>
              <a:t>개</a:t>
            </a:r>
          </a:p>
        </p:txBody>
      </p:sp>
      <p:cxnSp>
        <p:nvCxnSpPr>
          <p:cNvPr id="12" name="직선 연결선 11"/>
          <p:cNvCxnSpPr>
            <a:stCxn id="10" idx="3"/>
          </p:cNvCxnSpPr>
          <p:nvPr/>
        </p:nvCxnSpPr>
        <p:spPr>
          <a:xfrm>
            <a:off x="1802704" y="2123162"/>
            <a:ext cx="2768252" cy="187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570956" y="1947796"/>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14" name="직사각형 13"/>
          <p:cNvSpPr/>
          <p:nvPr/>
        </p:nvSpPr>
        <p:spPr>
          <a:xfrm>
            <a:off x="4570956" y="2479186"/>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mc:AlternateContent xmlns:mc="http://schemas.openxmlformats.org/markup-compatibility/2006" xmlns:a14="http://schemas.microsoft.com/office/drawing/2010/main">
        <mc:Choice Requires="a14">
          <p:sp>
            <p:nvSpPr>
              <p:cNvPr id="15" name="직사각형 14"/>
              <p:cNvSpPr/>
              <p:nvPr/>
            </p:nvSpPr>
            <p:spPr>
              <a:xfrm>
                <a:off x="4570956" y="3279971"/>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𝑡</m:t>
                          </m:r>
                        </m:e>
                        <m:sub>
                          <m:r>
                            <a:rPr lang="en-US" altLang="ko-KR" b="0" i="1" dirty="0" smtClean="0">
                              <a:latin typeface="Cambria Math" panose="02040503050406030204" pitchFamily="18" charset="0"/>
                            </a:rPr>
                            <m:t>𝑥</m:t>
                          </m:r>
                        </m:sub>
                      </m:sSub>
                    </m:oMath>
                  </m:oMathPara>
                </a14:m>
                <a:endParaRPr lang="en-US" altLang="ko-KR" b="0" dirty="0"/>
              </a:p>
            </p:txBody>
          </p:sp>
        </mc:Choice>
        <mc:Fallback xmlns="">
          <p:sp>
            <p:nvSpPr>
              <p:cNvPr id="15" name="직사각형 14"/>
              <p:cNvSpPr>
                <a:spLocks noRot="1" noChangeAspect="1" noMove="1" noResize="1" noEditPoints="1" noAdjustHandles="1" noChangeArrowheads="1" noChangeShapeType="1" noTextEdit="1"/>
              </p:cNvSpPr>
              <p:nvPr/>
            </p:nvSpPr>
            <p:spPr>
              <a:xfrm>
                <a:off x="4570956" y="3279971"/>
                <a:ext cx="889348" cy="38830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p:cNvSpPr/>
              <p:nvPr/>
            </p:nvSpPr>
            <p:spPr>
              <a:xfrm>
                <a:off x="4570956" y="3862515"/>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𝑡</m:t>
                          </m:r>
                        </m:e>
                        <m:sub>
                          <m:r>
                            <a:rPr lang="en-US" altLang="ko-KR" b="0" i="1" dirty="0" smtClean="0">
                              <a:latin typeface="Cambria Math" panose="02040503050406030204" pitchFamily="18" charset="0"/>
                            </a:rPr>
                            <m:t>𝑦</m:t>
                          </m:r>
                        </m:sub>
                      </m:sSub>
                    </m:oMath>
                  </m:oMathPara>
                </a14:m>
                <a:endParaRPr lang="ko-KR" altLang="en-US" dirty="0"/>
              </a:p>
            </p:txBody>
          </p:sp>
        </mc:Choice>
        <mc:Fallback xmlns="">
          <p:sp>
            <p:nvSpPr>
              <p:cNvPr id="16" name="직사각형 15"/>
              <p:cNvSpPr>
                <a:spLocks noRot="1" noChangeAspect="1" noMove="1" noResize="1" noEditPoints="1" noAdjustHandles="1" noChangeArrowheads="1" noChangeShapeType="1" noTextEdit="1"/>
              </p:cNvSpPr>
              <p:nvPr/>
            </p:nvSpPr>
            <p:spPr>
              <a:xfrm>
                <a:off x="4570956" y="3862515"/>
                <a:ext cx="889348" cy="388307"/>
              </a:xfrm>
              <a:prstGeom prst="rect">
                <a:avLst/>
              </a:prstGeom>
              <a:blipFill rotWithShape="0">
                <a:blip r:embed="rId5"/>
                <a:stretch>
                  <a:fillRect b="-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p:cNvSpPr/>
              <p:nvPr/>
            </p:nvSpPr>
            <p:spPr>
              <a:xfrm>
                <a:off x="4570956" y="4475795"/>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𝑡</m:t>
                          </m:r>
                        </m:e>
                        <m:sub>
                          <m:r>
                            <a:rPr lang="en-US" altLang="ko-KR" b="0" i="1" dirty="0" smtClean="0">
                              <a:latin typeface="Cambria Math" panose="02040503050406030204" pitchFamily="18" charset="0"/>
                            </a:rPr>
                            <m:t>𝑤</m:t>
                          </m:r>
                        </m:sub>
                      </m:sSub>
                    </m:oMath>
                  </m:oMathPara>
                </a14:m>
                <a:endParaRPr lang="en-US" altLang="ko-KR" b="0" dirty="0"/>
              </a:p>
            </p:txBody>
          </p:sp>
        </mc:Choice>
        <mc:Fallback xmlns="">
          <p:sp>
            <p:nvSpPr>
              <p:cNvPr id="17" name="직사각형 16"/>
              <p:cNvSpPr>
                <a:spLocks noRot="1" noChangeAspect="1" noMove="1" noResize="1" noEditPoints="1" noAdjustHandles="1" noChangeArrowheads="1" noChangeShapeType="1" noTextEdit="1"/>
              </p:cNvSpPr>
              <p:nvPr/>
            </p:nvSpPr>
            <p:spPr>
              <a:xfrm>
                <a:off x="4570956" y="4475795"/>
                <a:ext cx="889348" cy="388307"/>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p:cNvSpPr/>
              <p:nvPr/>
            </p:nvSpPr>
            <p:spPr>
              <a:xfrm>
                <a:off x="4570956" y="506041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𝑡</m:t>
                          </m:r>
                        </m:e>
                        <m:sub>
                          <m:r>
                            <a:rPr lang="en-US" altLang="ko-KR" b="0" i="1" dirty="0" smtClean="0">
                              <a:latin typeface="Cambria Math" panose="02040503050406030204" pitchFamily="18" charset="0"/>
                            </a:rPr>
                            <m:t>h</m:t>
                          </m:r>
                        </m:sub>
                      </m:sSub>
                    </m:oMath>
                  </m:oMathPara>
                </a14:m>
                <a:endParaRPr lang="ko-KR" altLang="en-US" dirty="0"/>
              </a:p>
            </p:txBody>
          </p:sp>
        </mc:Choice>
        <mc:Fallback xmlns="">
          <p:sp>
            <p:nvSpPr>
              <p:cNvPr id="18" name="직사각형 17"/>
              <p:cNvSpPr>
                <a:spLocks noRot="1" noChangeAspect="1" noMove="1" noResize="1" noEditPoints="1" noAdjustHandles="1" noChangeArrowheads="1" noChangeShapeType="1" noTextEdit="1"/>
              </p:cNvSpPr>
              <p:nvPr/>
            </p:nvSpPr>
            <p:spPr>
              <a:xfrm>
                <a:off x="4570956" y="5060419"/>
                <a:ext cx="889348" cy="388307"/>
              </a:xfrm>
              <a:prstGeom prst="rect">
                <a:avLst/>
              </a:prstGeom>
              <a:blipFill rotWithShape="0">
                <a:blip r:embed="rId7"/>
                <a:stretch>
                  <a:fillRect/>
                </a:stretch>
              </a:blipFill>
            </p:spPr>
            <p:txBody>
              <a:bodyPr/>
              <a:lstStyle/>
              <a:p>
                <a:r>
                  <a:rPr lang="ko-KR" altLang="en-US">
                    <a:noFill/>
                  </a:rPr>
                  <a:t> </a:t>
                </a:r>
              </a:p>
            </p:txBody>
          </p:sp>
        </mc:Fallback>
      </mc:AlternateContent>
      <p:cxnSp>
        <p:nvCxnSpPr>
          <p:cNvPr id="20" name="직선 화살표 연결선 19"/>
          <p:cNvCxnSpPr>
            <a:stCxn id="13" idx="3"/>
          </p:cNvCxnSpPr>
          <p:nvPr/>
        </p:nvCxnSpPr>
        <p:spPr>
          <a:xfrm flipV="1">
            <a:off x="5460304" y="2141949"/>
            <a:ext cx="6137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직사각형 21"/>
              <p:cNvSpPr/>
              <p:nvPr/>
            </p:nvSpPr>
            <p:spPr>
              <a:xfrm>
                <a:off x="6069606" y="1691013"/>
                <a:ext cx="1044134"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𝑎</m:t>
                              </m:r>
                            </m:sup>
                          </m:sSup>
                        </m:num>
                        <m:den>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𝑎</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𝑏</m:t>
                              </m:r>
                            </m:sup>
                          </m:sSup>
                        </m:den>
                      </m:f>
                    </m:oMath>
                  </m:oMathPara>
                </a14:m>
                <a:endParaRPr lang="ko-KR" altLang="en-US" dirty="0"/>
              </a:p>
            </p:txBody>
          </p:sp>
        </mc:Choice>
        <mc:Fallback xmlns="">
          <p:sp>
            <p:nvSpPr>
              <p:cNvPr id="22" name="직사각형 21"/>
              <p:cNvSpPr>
                <a:spLocks noRot="1" noChangeAspect="1" noMove="1" noResize="1" noEditPoints="1" noAdjustHandles="1" noChangeArrowheads="1" noChangeShapeType="1" noTextEdit="1"/>
              </p:cNvSpPr>
              <p:nvPr/>
            </p:nvSpPr>
            <p:spPr>
              <a:xfrm>
                <a:off x="6069606" y="1691013"/>
                <a:ext cx="1044134" cy="612893"/>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p:cNvSpPr/>
              <p:nvPr/>
            </p:nvSpPr>
            <p:spPr>
              <a:xfrm>
                <a:off x="6069606" y="2370754"/>
                <a:ext cx="1044134" cy="605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b="0" i="1" smtClean="0">
                                  <a:latin typeface="Cambria Math" panose="02040503050406030204" pitchFamily="18" charset="0"/>
                                </a:rPr>
                                <m:t>𝑏</m:t>
                              </m:r>
                            </m:sup>
                          </m:sSup>
                        </m:num>
                        <m:den>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𝑎</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𝑏</m:t>
                              </m:r>
                            </m:sup>
                          </m:sSup>
                        </m:den>
                      </m:f>
                    </m:oMath>
                  </m:oMathPara>
                </a14:m>
                <a:endParaRPr lang="ko-KR" altLang="en-US" dirty="0"/>
              </a:p>
            </p:txBody>
          </p:sp>
        </mc:Choice>
        <mc:Fallback xmlns="">
          <p:sp>
            <p:nvSpPr>
              <p:cNvPr id="23" name="직사각형 22"/>
              <p:cNvSpPr>
                <a:spLocks noRot="1" noChangeAspect="1" noMove="1" noResize="1" noEditPoints="1" noAdjustHandles="1" noChangeArrowheads="1" noChangeShapeType="1" noTextEdit="1"/>
              </p:cNvSpPr>
              <p:nvPr/>
            </p:nvSpPr>
            <p:spPr>
              <a:xfrm>
                <a:off x="6069606" y="2370754"/>
                <a:ext cx="1044134" cy="605170"/>
              </a:xfrm>
              <a:prstGeom prst="rect">
                <a:avLst/>
              </a:prstGeom>
              <a:blipFill rotWithShape="0">
                <a:blip r:embed="rId9"/>
                <a:stretch>
                  <a:fillRect/>
                </a:stretch>
              </a:blipFill>
            </p:spPr>
            <p:txBody>
              <a:bodyPr/>
              <a:lstStyle/>
              <a:p>
                <a:r>
                  <a:rPr lang="ko-KR" altLang="en-US">
                    <a:noFill/>
                  </a:rPr>
                  <a:t> </a:t>
                </a:r>
              </a:p>
            </p:txBody>
          </p:sp>
        </mc:Fallback>
      </mc:AlternateContent>
      <p:cxnSp>
        <p:nvCxnSpPr>
          <p:cNvPr id="25" name="직선 화살표 연결선 24"/>
          <p:cNvCxnSpPr>
            <a:stCxn id="14" idx="3"/>
            <a:endCxn id="23" idx="1"/>
          </p:cNvCxnSpPr>
          <p:nvPr/>
        </p:nvCxnSpPr>
        <p:spPr>
          <a:xfrm flipV="1">
            <a:off x="5460304" y="2673339"/>
            <a:ext cx="6093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69606" y="1312194"/>
            <a:ext cx="1394863" cy="369332"/>
          </a:xfrm>
          <a:prstGeom prst="rect">
            <a:avLst/>
          </a:prstGeom>
          <a:noFill/>
        </p:spPr>
        <p:txBody>
          <a:bodyPr wrap="square" rtlCol="0">
            <a:spAutoFit/>
          </a:bodyPr>
          <a:lstStyle/>
          <a:p>
            <a:r>
              <a:rPr lang="en-US" altLang="ko-KR" dirty="0" err="1"/>
              <a:t>Softmax</a:t>
            </a:r>
            <a:endParaRPr lang="ko-KR" altLang="en-US" dirty="0"/>
          </a:p>
        </p:txBody>
      </p:sp>
      <p:cxnSp>
        <p:nvCxnSpPr>
          <p:cNvPr id="28" name="꺾인 연결선 27"/>
          <p:cNvCxnSpPr>
            <a:endCxn id="14" idx="1"/>
          </p:cNvCxnSpPr>
          <p:nvPr/>
        </p:nvCxnSpPr>
        <p:spPr>
          <a:xfrm>
            <a:off x="3581400" y="2141949"/>
            <a:ext cx="989556" cy="5313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 name="꺾인 연결선 29"/>
          <p:cNvCxnSpPr>
            <a:endCxn id="15" idx="1"/>
          </p:cNvCxnSpPr>
          <p:nvPr/>
        </p:nvCxnSpPr>
        <p:spPr>
          <a:xfrm rot="16200000" flipH="1">
            <a:off x="3410090" y="2313259"/>
            <a:ext cx="1332176" cy="9895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2" name="꺾인 연결선 31"/>
          <p:cNvCxnSpPr>
            <a:endCxn id="18" idx="1"/>
          </p:cNvCxnSpPr>
          <p:nvPr/>
        </p:nvCxnSpPr>
        <p:spPr>
          <a:xfrm rot="16200000" flipH="1">
            <a:off x="3397678" y="4081295"/>
            <a:ext cx="1747098" cy="5994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a:stCxn id="16" idx="1"/>
          </p:cNvCxnSpPr>
          <p:nvPr/>
        </p:nvCxnSpPr>
        <p:spPr>
          <a:xfrm flipH="1" flipV="1">
            <a:off x="3971499" y="4053385"/>
            <a:ext cx="599457" cy="3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p:cNvCxnSpPr>
            <a:stCxn id="17" idx="1"/>
          </p:cNvCxnSpPr>
          <p:nvPr/>
        </p:nvCxnSpPr>
        <p:spPr>
          <a:xfrm flipH="1" flipV="1">
            <a:off x="3971498" y="4660461"/>
            <a:ext cx="599458" cy="94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2209800" y="3503011"/>
                <a:ext cx="1487156" cy="1111971"/>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𝑥</m:t>
                          </m:r>
                        </m:sub>
                      </m:sSub>
                      <m:r>
                        <a:rPr lang="en-US" altLang="ko-KR" sz="1200" i="1">
                          <a:latin typeface="Cambria Math" panose="02040503050406030204" pitchFamily="18" charset="0"/>
                        </a:rPr>
                        <m:t>=</m:t>
                      </m:r>
                      <m:r>
                        <a:rPr lang="ko-KR" altLang="en-US" sz="1200" b="0" i="1" smtClean="0">
                          <a:latin typeface="Cambria Math" panose="02040503050406030204" pitchFamily="18" charset="0"/>
                        </a:rPr>
                        <m:t>𝛼</m:t>
                      </m:r>
                      <m:r>
                        <a:rPr lang="ko-KR" altLang="en-US" sz="1200" b="0" i="1" smtClean="0">
                          <a:latin typeface="Cambria Math" panose="02040503050406030204" pitchFamily="18" charset="0"/>
                        </a:rPr>
                        <m:t>∙</m:t>
                      </m:r>
                      <m:d>
                        <m:dPr>
                          <m:ctrlPr>
                            <a:rPr lang="en-US" altLang="ko-KR" sz="1200" i="1" smtClean="0">
                              <a:latin typeface="Cambria Math" panose="02040503050406030204" pitchFamily="18" charset="0"/>
                            </a:rPr>
                          </m:ctrlPr>
                        </m:dPr>
                        <m:e>
                          <m:r>
                            <a:rPr lang="en-US" altLang="ko-KR" sz="1200" i="1">
                              <a:latin typeface="Cambria Math" panose="02040503050406030204" pitchFamily="18" charset="0"/>
                            </a:rPr>
                            <m:t>𝑥</m:t>
                          </m:r>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𝑥</m:t>
                              </m:r>
                            </m:e>
                            <m:sub>
                              <m:r>
                                <a:rPr lang="en-US" altLang="ko-KR" sz="1200" i="1">
                                  <a:latin typeface="Cambria Math" panose="02040503050406030204" pitchFamily="18" charset="0"/>
                                </a:rPr>
                                <m:t>𝑎</m:t>
                              </m:r>
                            </m:sub>
                          </m:sSub>
                        </m:e>
                      </m:d>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𝑤</m:t>
                          </m:r>
                        </m:e>
                        <m:sub>
                          <m:r>
                            <a:rPr lang="en-US" altLang="ko-KR" sz="1200" b="0" i="1" smtClean="0">
                              <a:latin typeface="Cambria Math" panose="02040503050406030204" pitchFamily="18" charset="0"/>
                            </a:rPr>
                            <m:t>𝑎</m:t>
                          </m:r>
                        </m:sub>
                      </m:sSub>
                    </m:oMath>
                  </m:oMathPara>
                </a14:m>
                <a:endParaRPr lang="en-US" altLang="ko-KR" sz="1200" dirty="0"/>
              </a:p>
              <a:p>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𝑦</m:t>
                        </m:r>
                      </m:sub>
                    </m:sSub>
                    <m:r>
                      <a:rPr lang="en-US" altLang="ko-KR" sz="1200" i="1">
                        <a:latin typeface="Cambria Math" panose="02040503050406030204" pitchFamily="18" charset="0"/>
                      </a:rPr>
                      <m:t>=</m:t>
                    </m:r>
                  </m:oMath>
                </a14:m>
                <a:r>
                  <a:rPr lang="ko-KR" altLang="en-US" sz="1200" dirty="0"/>
                  <a:t> </a:t>
                </a:r>
                <a14:m>
                  <m:oMath xmlns:m="http://schemas.openxmlformats.org/officeDocument/2006/math">
                    <m:r>
                      <a:rPr lang="ko-KR" altLang="en-US" sz="1200" i="1">
                        <a:latin typeface="Cambria Math" panose="02040503050406030204" pitchFamily="18" charset="0"/>
                      </a:rPr>
                      <m:t>𝛼</m:t>
                    </m:r>
                    <m:r>
                      <a:rPr lang="ko-KR" altLang="en-US" sz="1200" i="1">
                        <a:latin typeface="Cambria Math" panose="02040503050406030204" pitchFamily="18" charset="0"/>
                      </a:rPr>
                      <m:t>∙(</m:t>
                    </m:r>
                    <m:r>
                      <a:rPr lang="en-US" altLang="ko-KR" sz="1200" i="1">
                        <a:latin typeface="Cambria Math" panose="02040503050406030204" pitchFamily="18" charset="0"/>
                      </a:rPr>
                      <m:t>𝑦</m:t>
                    </m:r>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𝑦</m:t>
                        </m:r>
                      </m:e>
                      <m:sub>
                        <m:r>
                          <a:rPr lang="en-US" altLang="ko-KR" sz="1200" i="1">
                            <a:latin typeface="Cambria Math" panose="02040503050406030204" pitchFamily="18" charset="0"/>
                          </a:rPr>
                          <m:t>𝑎</m:t>
                        </m:r>
                      </m:sub>
                    </m:sSub>
                    <m:r>
                      <a:rPr lang="en-US" altLang="ko-KR" sz="1200" i="1">
                        <a:latin typeface="Cambria Math" panose="02040503050406030204" pitchFamily="18" charset="0"/>
                      </a:rPr>
                      <m:t>)</m:t>
                    </m:r>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h</m:t>
                        </m:r>
                      </m:e>
                      <m:sub>
                        <m:r>
                          <a:rPr lang="en-US" altLang="ko-KR" sz="1200" b="0" i="1" smtClean="0">
                            <a:latin typeface="Cambria Math" panose="02040503050406030204" pitchFamily="18" charset="0"/>
                          </a:rPr>
                          <m:t>𝑎</m:t>
                        </m:r>
                      </m:sub>
                    </m:sSub>
                  </m:oMath>
                </a14:m>
                <a:endParaRPr lang="en-US" altLang="ko-KR" sz="1200" dirty="0"/>
              </a:p>
              <a:p>
                <a:pPr/>
                <a14:m>
                  <m:oMathPara xmlns:m="http://schemas.openxmlformats.org/officeDocument/2006/math">
                    <m:oMathParaPr>
                      <m:jc m:val="left"/>
                    </m:oMathParaPr>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𝑤</m:t>
                          </m:r>
                        </m:sub>
                      </m:sSub>
                      <m:r>
                        <a:rPr lang="en-US" altLang="ko-KR" sz="1200" i="1">
                          <a:latin typeface="Cambria Math" panose="02040503050406030204" pitchFamily="18" charset="0"/>
                        </a:rPr>
                        <m:t>=</m:t>
                      </m:r>
                      <m:func>
                        <m:funcPr>
                          <m:ctrlPr>
                            <a:rPr lang="en-US" altLang="ko-KR" sz="1200" i="1" smtClean="0">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fName>
                        <m:e>
                          <m:r>
                            <a:rPr lang="en-US" altLang="ko-KR" sz="1200" i="1">
                              <a:latin typeface="Cambria Math" panose="02040503050406030204" pitchFamily="18" charset="0"/>
                            </a:rPr>
                            <m:t>(</m:t>
                          </m:r>
                          <m:f>
                            <m:fPr>
                              <m:ctrlPr>
                                <a:rPr lang="en-US" altLang="ko-KR" sz="1200" b="0" i="1" smtClean="0">
                                  <a:latin typeface="Cambria Math" panose="02040503050406030204" pitchFamily="18" charset="0"/>
                                </a:rPr>
                              </m:ctrlPr>
                            </m:fPr>
                            <m:num>
                              <m:r>
                                <a:rPr lang="en-US" altLang="ko-KR" sz="1200" i="1">
                                  <a:latin typeface="Cambria Math" panose="02040503050406030204" pitchFamily="18" charset="0"/>
                                </a:rPr>
                                <m:t>𝑤</m:t>
                              </m:r>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𝑤</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a:p>
                <a:pPr/>
                <a14:m>
                  <m:oMathPara xmlns:m="http://schemas.openxmlformats.org/officeDocument/2006/math">
                    <m:oMathParaPr>
                      <m:jc m:val="left"/>
                    </m:oMathParaPr>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h</m:t>
                          </m:r>
                        </m:sub>
                      </m:sSub>
                      <m:r>
                        <a:rPr lang="en-US" altLang="ko-KR" sz="1200" b="0" i="1" smtClean="0">
                          <a:latin typeface="Cambria Math" panose="02040503050406030204" pitchFamily="18" charset="0"/>
                        </a:rPr>
                        <m:t>=</m:t>
                      </m:r>
                      <m:func>
                        <m:funcPr>
                          <m:ctrlPr>
                            <a:rPr lang="en-US" altLang="ko-KR" sz="1200" i="1">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r>
                            <a:rPr lang="en-US" altLang="ko-KR" sz="1200" i="1">
                              <a:latin typeface="Cambria Math" panose="02040503050406030204" pitchFamily="18" charset="0"/>
                            </a:rPr>
                            <m:t>⁡(</m:t>
                          </m:r>
                        </m:fName>
                        <m:e>
                          <m:f>
                            <m:fPr>
                              <m:ctrlPr>
                                <a:rPr lang="en-US" altLang="ko-KR" sz="1200" i="1">
                                  <a:latin typeface="Cambria Math" panose="02040503050406030204" pitchFamily="18" charset="0"/>
                                </a:rPr>
                              </m:ctrlPr>
                            </m:fPr>
                            <m:num>
                              <m:r>
                                <a:rPr lang="en-US" altLang="ko-KR" sz="1200" i="1">
                                  <a:latin typeface="Cambria Math" panose="02040503050406030204" pitchFamily="18" charset="0"/>
                                </a:rPr>
                                <m:t>h</m:t>
                              </m:r>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h</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209800" y="3503011"/>
                <a:ext cx="1487156" cy="1111971"/>
              </a:xfrm>
              <a:prstGeom prst="rect">
                <a:avLst/>
              </a:prstGeom>
              <a:blipFill rotWithShape="0">
                <a:blip r:embed="rId10"/>
                <a:stretch>
                  <a:fillRect l="-2857" b="-1630"/>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232994" y="5133547"/>
                <a:ext cx="1463962" cy="1151084"/>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𝑥</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r>
                        <a:rPr lang="ko-KR" altLang="en-US" sz="1200" b="0" i="1" smtClean="0">
                          <a:latin typeface="Cambria Math" panose="02040503050406030204" pitchFamily="18" charset="0"/>
                        </a:rPr>
                        <m:t>𝛼</m:t>
                      </m:r>
                      <m:r>
                        <a:rPr lang="ko-KR" altLang="en-US" sz="1200" b="0" i="1" smtClean="0">
                          <a:latin typeface="Cambria Math" panose="02040503050406030204" pitchFamily="18" charset="0"/>
                        </a:rPr>
                        <m:t>∙</m:t>
                      </m:r>
                      <m:d>
                        <m:dPr>
                          <m:ctrlPr>
                            <a:rPr lang="en-US" altLang="ko-KR" sz="1200" i="1" smtClean="0">
                              <a:latin typeface="Cambria Math" panose="02040503050406030204" pitchFamily="18" charset="0"/>
                            </a:rPr>
                          </m:ctrlPr>
                        </m:dPr>
                        <m:e>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𝑥</m:t>
                              </m:r>
                            </m:e>
                            <m:sup>
                              <m:r>
                                <a:rPr lang="en-US" altLang="ko-KR" sz="1200" b="0" i="1" smtClean="0">
                                  <a:latin typeface="Cambria Math" panose="02040503050406030204" pitchFamily="18" charset="0"/>
                                </a:rPr>
                                <m:t>∗</m:t>
                              </m:r>
                            </m:sup>
                          </m:sSup>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𝑥</m:t>
                              </m:r>
                            </m:e>
                            <m:sub>
                              <m:r>
                                <a:rPr lang="en-US" altLang="ko-KR" sz="1200" i="1">
                                  <a:latin typeface="Cambria Math" panose="02040503050406030204" pitchFamily="18" charset="0"/>
                                </a:rPr>
                                <m:t>𝑎</m:t>
                              </m:r>
                            </m:sub>
                          </m:sSub>
                        </m:e>
                      </m:d>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𝑤</m:t>
                          </m:r>
                        </m:e>
                        <m:sub>
                          <m:r>
                            <a:rPr lang="en-US" altLang="ko-KR" sz="1200" b="0" i="1" smtClean="0">
                              <a:latin typeface="Cambria Math" panose="02040503050406030204" pitchFamily="18" charset="0"/>
                            </a:rPr>
                            <m:t>𝑎</m:t>
                          </m:r>
                        </m:sub>
                      </m:sSub>
                    </m:oMath>
                  </m:oMathPara>
                </a14:m>
                <a:endParaRPr lang="en-US" altLang="ko-KR" sz="1200" dirty="0"/>
              </a:p>
              <a:p>
                <a14:m>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𝑦</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oMath>
                </a14:m>
                <a:r>
                  <a:rPr lang="ko-KR" altLang="en-US" sz="1200" dirty="0"/>
                  <a:t> </a:t>
                </a:r>
                <a14:m>
                  <m:oMath xmlns:m="http://schemas.openxmlformats.org/officeDocument/2006/math">
                    <m:r>
                      <a:rPr lang="ko-KR" altLang="en-US" sz="1200" i="1">
                        <a:latin typeface="Cambria Math" panose="02040503050406030204" pitchFamily="18" charset="0"/>
                      </a:rPr>
                      <m:t>𝛼</m:t>
                    </m:r>
                    <m:r>
                      <a:rPr lang="ko-KR" altLang="en-US" sz="1200" i="1">
                        <a:latin typeface="Cambria Math" panose="02040503050406030204" pitchFamily="18" charset="0"/>
                      </a:rPr>
                      <m:t>∙(</m:t>
                    </m:r>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𝑦</m:t>
                        </m:r>
                      </m:e>
                      <m:sup>
                        <m:r>
                          <a:rPr lang="en-US" altLang="ko-KR" sz="1200" b="0" i="1" smtClean="0">
                            <a:latin typeface="Cambria Math" panose="02040503050406030204" pitchFamily="18" charset="0"/>
                          </a:rPr>
                          <m:t>∗</m:t>
                        </m:r>
                      </m:sup>
                    </m:sSup>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𝑦</m:t>
                        </m:r>
                      </m:e>
                      <m:sub>
                        <m:r>
                          <a:rPr lang="en-US" altLang="ko-KR" sz="1200" i="1">
                            <a:latin typeface="Cambria Math" panose="02040503050406030204" pitchFamily="18" charset="0"/>
                          </a:rPr>
                          <m:t>𝑎</m:t>
                        </m:r>
                      </m:sub>
                    </m:sSub>
                    <m:r>
                      <a:rPr lang="en-US" altLang="ko-KR" sz="1200" i="1">
                        <a:latin typeface="Cambria Math" panose="02040503050406030204" pitchFamily="18" charset="0"/>
                      </a:rPr>
                      <m:t>)</m:t>
                    </m:r>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h</m:t>
                        </m:r>
                      </m:e>
                      <m:sub>
                        <m:r>
                          <a:rPr lang="en-US" altLang="ko-KR" sz="1200" b="0" i="1" smtClean="0">
                            <a:latin typeface="Cambria Math" panose="02040503050406030204" pitchFamily="18" charset="0"/>
                          </a:rPr>
                          <m:t>𝑎</m:t>
                        </m:r>
                      </m:sub>
                    </m:sSub>
                  </m:oMath>
                </a14:m>
                <a:endParaRPr lang="en-US" altLang="ko-KR" sz="1200" dirty="0"/>
              </a:p>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𝑤</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func>
                        <m:funcPr>
                          <m:ctrlPr>
                            <a:rPr lang="en-US" altLang="ko-KR" sz="1200" i="1" smtClean="0">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fName>
                        <m:e>
                          <m:r>
                            <a:rPr lang="en-US" altLang="ko-KR" sz="1200" i="1">
                              <a:latin typeface="Cambria Math" panose="02040503050406030204" pitchFamily="18" charset="0"/>
                            </a:rPr>
                            <m:t>(</m:t>
                          </m:r>
                          <m:f>
                            <m:fPr>
                              <m:ctrlPr>
                                <a:rPr lang="en-US" altLang="ko-KR" sz="1200" b="0" i="1" smtClean="0">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𝑤</m:t>
                                  </m:r>
                                </m:e>
                                <m:sup>
                                  <m:r>
                                    <a:rPr lang="en-US" altLang="ko-KR" sz="1200" b="0" i="1" smtClean="0">
                                      <a:latin typeface="Cambria Math" panose="02040503050406030204" pitchFamily="18" charset="0"/>
                                    </a:rPr>
                                    <m:t>∗</m:t>
                                  </m:r>
                                </m:sup>
                              </m:sSup>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𝑤</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h</m:t>
                          </m:r>
                        </m:sub>
                        <m:sup>
                          <m:r>
                            <a:rPr lang="en-US" altLang="ko-KR" sz="1200" b="0" i="1" smtClean="0">
                              <a:latin typeface="Cambria Math" panose="02040503050406030204" pitchFamily="18" charset="0"/>
                            </a:rPr>
                            <m:t>∗</m:t>
                          </m:r>
                        </m:sup>
                      </m:sSubSup>
                      <m:r>
                        <a:rPr lang="en-US" altLang="ko-KR" sz="1200" b="0" i="1" smtClean="0">
                          <a:latin typeface="Cambria Math" panose="02040503050406030204" pitchFamily="18" charset="0"/>
                        </a:rPr>
                        <m:t>=</m:t>
                      </m:r>
                      <m:func>
                        <m:funcPr>
                          <m:ctrlPr>
                            <a:rPr lang="en-US" altLang="ko-KR" sz="1200" i="1">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r>
                            <a:rPr lang="en-US" altLang="ko-KR" sz="1200" i="1">
                              <a:latin typeface="Cambria Math" panose="02040503050406030204" pitchFamily="18" charset="0"/>
                            </a:rPr>
                            <m:t>⁡(</m:t>
                          </m:r>
                        </m:fName>
                        <m:e>
                          <m:f>
                            <m:fPr>
                              <m:ctrlPr>
                                <a:rPr lang="en-US" altLang="ko-KR" sz="1200" i="1">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h</m:t>
                                  </m:r>
                                </m:e>
                                <m:sup>
                                  <m:r>
                                    <a:rPr lang="en-US" altLang="ko-KR" sz="1200" b="0" i="1" smtClean="0">
                                      <a:latin typeface="Cambria Math" panose="02040503050406030204" pitchFamily="18" charset="0"/>
                                    </a:rPr>
                                    <m:t>∗</m:t>
                                  </m:r>
                                </m:sup>
                              </m:sSup>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h</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p:txBody>
          </p:sp>
        </mc:Choice>
        <mc:Fallback xmlns="">
          <p:sp>
            <p:nvSpPr>
              <p:cNvPr id="29" name="TextBox 28"/>
              <p:cNvSpPr txBox="1">
                <a:spLocks noRot="1" noChangeAspect="1" noMove="1" noResize="1" noEditPoints="1" noAdjustHandles="1" noChangeArrowheads="1" noChangeShapeType="1" noTextEdit="1"/>
              </p:cNvSpPr>
              <p:nvPr/>
            </p:nvSpPr>
            <p:spPr>
              <a:xfrm>
                <a:off x="2232994" y="5133547"/>
                <a:ext cx="1463962" cy="1151084"/>
              </a:xfrm>
              <a:prstGeom prst="rect">
                <a:avLst/>
              </a:prstGeom>
              <a:blipFill rotWithShape="0">
                <a:blip r:embed="rId11"/>
                <a:stretch>
                  <a:fillRect l="-2893" b="-1047"/>
                </a:stretch>
              </a:blipFill>
              <a:ln>
                <a:solidFill>
                  <a:schemeClr val="tx1"/>
                </a:solidFill>
              </a:ln>
            </p:spPr>
            <p:txBody>
              <a:bodyPr/>
              <a:lstStyle/>
              <a:p>
                <a:r>
                  <a:rPr lang="ko-KR" altLang="en-US">
                    <a:noFill/>
                  </a:rPr>
                  <a:t> </a:t>
                </a:r>
              </a:p>
            </p:txBody>
          </p:sp>
        </mc:Fallback>
      </mc:AlternateContent>
      <p:cxnSp>
        <p:nvCxnSpPr>
          <p:cNvPr id="3" name="직선 화살표 연결선 2"/>
          <p:cNvCxnSpPr>
            <a:stCxn id="6" idx="3"/>
            <a:endCxn id="27" idx="1"/>
          </p:cNvCxnSpPr>
          <p:nvPr/>
        </p:nvCxnSpPr>
        <p:spPr>
          <a:xfrm>
            <a:off x="1958452" y="3474126"/>
            <a:ext cx="251348" cy="584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stCxn id="8" idx="3"/>
            <a:endCxn id="29" idx="1"/>
          </p:cNvCxnSpPr>
          <p:nvPr/>
        </p:nvCxnSpPr>
        <p:spPr>
          <a:xfrm>
            <a:off x="2034114" y="5099846"/>
            <a:ext cx="198880" cy="609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8753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119</a:t>
            </a:fld>
            <a:endParaRPr lang="ko-KR" altLang="en-US"/>
          </a:p>
        </p:txBody>
      </p:sp>
      <p:cxnSp>
        <p:nvCxnSpPr>
          <p:cNvPr id="20" name="직선 화살표 연결선 19"/>
          <p:cNvCxnSpPr/>
          <p:nvPr/>
        </p:nvCxnSpPr>
        <p:spPr>
          <a:xfrm flipV="1">
            <a:off x="5460304" y="2141949"/>
            <a:ext cx="6137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직사각형 21"/>
              <p:cNvSpPr/>
              <p:nvPr/>
            </p:nvSpPr>
            <p:spPr>
              <a:xfrm>
                <a:off x="6069605" y="1691013"/>
                <a:ext cx="1653437"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𝑎</m:t>
                              </m:r>
                            </m:sup>
                          </m:sSup>
                        </m:num>
                        <m:den>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𝑎</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𝑏</m:t>
                              </m:r>
                            </m:sup>
                          </m:sSup>
                        </m:den>
                      </m:f>
                    </m:oMath>
                  </m:oMathPara>
                </a14:m>
                <a:endParaRPr lang="ko-KR" altLang="en-US" dirty="0"/>
              </a:p>
            </p:txBody>
          </p:sp>
        </mc:Choice>
        <mc:Fallback xmlns="">
          <p:sp>
            <p:nvSpPr>
              <p:cNvPr id="22" name="직사각형 21"/>
              <p:cNvSpPr>
                <a:spLocks noRot="1" noChangeAspect="1" noMove="1" noResize="1" noEditPoints="1" noAdjustHandles="1" noChangeArrowheads="1" noChangeShapeType="1" noTextEdit="1"/>
              </p:cNvSpPr>
              <p:nvPr/>
            </p:nvSpPr>
            <p:spPr>
              <a:xfrm>
                <a:off x="6069605" y="1691013"/>
                <a:ext cx="1653437" cy="612893"/>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p:cNvSpPr/>
              <p:nvPr/>
            </p:nvSpPr>
            <p:spPr>
              <a:xfrm>
                <a:off x="6069606" y="2370754"/>
                <a:ext cx="1653436" cy="605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f>
                        <m:fPr>
                          <m:ctrlPr>
                            <a:rPr lang="en-US" altLang="ko-KR" i="1" smtClean="0">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b="0" i="1" smtClean="0">
                                  <a:latin typeface="Cambria Math" panose="02040503050406030204" pitchFamily="18" charset="0"/>
                                </a:rPr>
                                <m:t>𝑏</m:t>
                              </m:r>
                            </m:sup>
                          </m:sSup>
                        </m:num>
                        <m:den>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𝑎</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𝑏</m:t>
                              </m:r>
                            </m:sup>
                          </m:sSup>
                        </m:den>
                      </m:f>
                    </m:oMath>
                  </m:oMathPara>
                </a14:m>
                <a:endParaRPr lang="ko-KR" altLang="en-US" dirty="0"/>
              </a:p>
            </p:txBody>
          </p:sp>
        </mc:Choice>
        <mc:Fallback xmlns="">
          <p:sp>
            <p:nvSpPr>
              <p:cNvPr id="23" name="직사각형 22"/>
              <p:cNvSpPr>
                <a:spLocks noRot="1" noChangeAspect="1" noMove="1" noResize="1" noEditPoints="1" noAdjustHandles="1" noChangeArrowheads="1" noChangeShapeType="1" noTextEdit="1"/>
              </p:cNvSpPr>
              <p:nvPr/>
            </p:nvSpPr>
            <p:spPr>
              <a:xfrm>
                <a:off x="6069606" y="2370754"/>
                <a:ext cx="1653436" cy="605170"/>
              </a:xfrm>
              <a:prstGeom prst="rect">
                <a:avLst/>
              </a:prstGeom>
              <a:blipFill rotWithShape="0">
                <a:blip r:embed="rId9"/>
                <a:stretch>
                  <a:fillRect/>
                </a:stretch>
              </a:blipFill>
            </p:spPr>
            <p:txBody>
              <a:bodyPr/>
              <a:lstStyle/>
              <a:p>
                <a:r>
                  <a:rPr lang="ko-KR" altLang="en-US">
                    <a:noFill/>
                  </a:rPr>
                  <a:t> </a:t>
                </a:r>
              </a:p>
            </p:txBody>
          </p:sp>
        </mc:Fallback>
      </mc:AlternateContent>
      <p:cxnSp>
        <p:nvCxnSpPr>
          <p:cNvPr id="25" name="직선 화살표 연결선 24"/>
          <p:cNvCxnSpPr>
            <a:endCxn id="23" idx="1"/>
          </p:cNvCxnSpPr>
          <p:nvPr/>
        </p:nvCxnSpPr>
        <p:spPr>
          <a:xfrm flipV="1">
            <a:off x="5460304" y="2673339"/>
            <a:ext cx="6093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69606" y="1312194"/>
            <a:ext cx="1394863" cy="369332"/>
          </a:xfrm>
          <a:prstGeom prst="rect">
            <a:avLst/>
          </a:prstGeom>
          <a:noFill/>
        </p:spPr>
        <p:txBody>
          <a:bodyPr wrap="square" rtlCol="0">
            <a:spAutoFit/>
          </a:bodyPr>
          <a:lstStyle/>
          <a:p>
            <a:r>
              <a:rPr lang="en-US" altLang="ko-KR" dirty="0" err="1"/>
              <a:t>Softmax</a:t>
            </a:r>
            <a:endParaRPr lang="ko-KR" altLang="en-US" dirty="0"/>
          </a:p>
        </p:txBody>
      </p:sp>
      <mc:AlternateContent xmlns:mc="http://schemas.openxmlformats.org/markup-compatibility/2006" xmlns:a14="http://schemas.microsoft.com/office/drawing/2010/main">
        <mc:Choice Requires="a14">
          <p:sp>
            <p:nvSpPr>
              <p:cNvPr id="3" name="TextBox 2"/>
              <p:cNvSpPr txBox="1"/>
              <p:nvPr/>
            </p:nvSpPr>
            <p:spPr>
              <a:xfrm>
                <a:off x="7723042" y="2151309"/>
                <a:ext cx="3080523" cy="369332"/>
              </a:xfrm>
              <a:prstGeom prst="rect">
                <a:avLst/>
              </a:prstGeom>
              <a:noFill/>
            </p:spPr>
            <p:txBody>
              <a:bodyPr wrap="none" rtlCol="0">
                <a:spAutoFit/>
              </a:bodyPr>
              <a:lstStyle/>
              <a:p>
                <a14:m>
                  <m:oMath xmlns:m="http://schemas.openxmlformats.org/officeDocument/2006/math">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0</m:t>
                        </m:r>
                      </m:sub>
                      <m:sup>
                        <m:r>
                          <a:rPr lang="en-US" altLang="ko-KR" b="0" i="1" smtClean="0">
                            <a:latin typeface="Cambria Math" panose="02040503050406030204" pitchFamily="18" charset="0"/>
                          </a:rPr>
                          <m:t>∗</m:t>
                        </m:r>
                      </m:sup>
                    </m:sSubSup>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1</m:t>
                        </m:r>
                      </m:sub>
                      <m:sup>
                        <m:r>
                          <a:rPr lang="en-US" altLang="ko-KR" b="0" i="1" smtClean="0">
                            <a:latin typeface="Cambria Math" panose="02040503050406030204" pitchFamily="18" charset="0"/>
                          </a:rPr>
                          <m:t>∗</m:t>
                        </m:r>
                      </m:sup>
                    </m:sSubSup>
                    <m:r>
                      <a:rPr lang="en-US" altLang="ko-KR" b="0" i="1" smtClean="0">
                        <a:latin typeface="Cambria Math" panose="02040503050406030204" pitchFamily="18" charset="0"/>
                      </a:rPr>
                      <m:t>)=(1, 0)</m:t>
                    </m:r>
                  </m:oMath>
                </a14:m>
                <a:r>
                  <a:rPr lang="ko-KR" altLang="en-US" dirty="0"/>
                  <a:t> 또는 </a:t>
                </a:r>
                <a14:m>
                  <m:oMath xmlns:m="http://schemas.openxmlformats.org/officeDocument/2006/math">
                    <m:r>
                      <a:rPr lang="en-US" altLang="ko-KR" i="1">
                        <a:latin typeface="Cambria Math" panose="02040503050406030204" pitchFamily="18" charset="0"/>
                      </a:rPr>
                      <m:t>(</m:t>
                    </m:r>
                    <m:r>
                      <a:rPr lang="en-US" altLang="ko-KR" b="0" i="1" smtClean="0">
                        <a:latin typeface="Cambria Math" panose="02040503050406030204" pitchFamily="18" charset="0"/>
                      </a:rPr>
                      <m:t>0</m:t>
                    </m:r>
                    <m:r>
                      <a:rPr lang="en-US" altLang="ko-KR" i="1">
                        <a:latin typeface="Cambria Math" panose="02040503050406030204" pitchFamily="18" charset="0"/>
                      </a:rPr>
                      <m:t>, </m:t>
                    </m:r>
                    <m:r>
                      <a:rPr lang="en-US" altLang="ko-KR" b="0" i="1" smtClean="0">
                        <a:latin typeface="Cambria Math" panose="02040503050406030204" pitchFamily="18" charset="0"/>
                      </a:rPr>
                      <m:t>1</m:t>
                    </m:r>
                    <m:r>
                      <a:rPr lang="en-US" altLang="ko-KR" i="1">
                        <a:latin typeface="Cambria Math" panose="02040503050406030204" pitchFamily="18" charset="0"/>
                      </a:rPr>
                      <m:t>)</m:t>
                    </m:r>
                  </m:oMath>
                </a14:m>
                <a:r>
                  <a:rPr lang="ko-KR" altLang="en-US"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7723042" y="2151309"/>
                <a:ext cx="3080523" cy="369332"/>
              </a:xfrm>
              <a:prstGeom prst="rect">
                <a:avLst/>
              </a:prstGeom>
              <a:blipFill rotWithShape="0">
                <a:blip r:embed="rId10"/>
                <a:stretch>
                  <a:fillRect l="-594" t="-11667" b="-2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0748419" y="1848724"/>
                <a:ext cx="1329979" cy="276999"/>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ko-KR" altLang="en-US" i="1" smtClean="0">
                              <a:latin typeface="Cambria Math" panose="02040503050406030204" pitchFamily="18" charset="0"/>
                            </a:rPr>
                            <m:t>𝛿</m:t>
                          </m:r>
                        </m:e>
                        <m:sub>
                          <m:r>
                            <a:rPr lang="en-US" altLang="ko-KR" b="0" i="1"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z</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m:rPr>
                              <m:sty m:val="p"/>
                            </m:rPr>
                            <a:rPr lang="en-US" altLang="ko-KR" b="0" i="0" smtClean="0">
                              <a:latin typeface="Cambria Math" panose="02040503050406030204" pitchFamily="18" charset="0"/>
                            </a:rPr>
                            <m:t>p</m:t>
                          </m:r>
                        </m:e>
                        <m:sub>
                          <m:r>
                            <a:rPr lang="en-US" altLang="ko-KR" b="0" i="0" smtClean="0">
                              <a:latin typeface="Cambria Math" panose="02040503050406030204" pitchFamily="18" charset="0"/>
                            </a:rPr>
                            <m:t>0</m:t>
                          </m:r>
                        </m:sub>
                        <m:sup>
                          <m:r>
                            <a:rPr lang="en-US" altLang="ko-KR" b="0" i="0" smtClean="0">
                              <a:latin typeface="Cambria Math" panose="02040503050406030204" pitchFamily="18" charset="0"/>
                            </a:rPr>
                            <m:t>∗</m:t>
                          </m:r>
                        </m:sup>
                      </m:sSubSup>
                    </m:oMath>
                  </m:oMathPara>
                </a14:m>
                <a:endParaRPr lang="ko-KR" alt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0748419" y="1848724"/>
                <a:ext cx="1329979" cy="276999"/>
              </a:xfrm>
              <a:prstGeom prst="rect">
                <a:avLst/>
              </a:prstGeom>
              <a:blipFill rotWithShape="0">
                <a:blip r:embed="rId11"/>
                <a:stretch>
                  <a:fillRect l="-2273" b="-22917"/>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0748420" y="2528978"/>
                <a:ext cx="1329979" cy="276999"/>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ko-KR" altLang="en-US" i="1" smtClean="0">
                              <a:latin typeface="Cambria Math" panose="02040503050406030204" pitchFamily="18" charset="0"/>
                            </a:rPr>
                            <m:t>𝛿</m:t>
                          </m:r>
                        </m:e>
                        <m:sub>
                          <m:r>
                            <a:rPr lang="en-US" altLang="ko-KR" b="0" i="1" smtClean="0">
                              <a:latin typeface="Cambria Math" panose="02040503050406030204" pitchFamily="18" charset="0"/>
                            </a:rPr>
                            <m:t>1</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z</m:t>
                          </m:r>
                        </m:e>
                        <m:sub>
                          <m:r>
                            <a:rPr lang="en-US" altLang="ko-KR" b="0" i="0" smtClean="0">
                              <a:latin typeface="Cambria Math" panose="02040503050406030204" pitchFamily="18" charset="0"/>
                            </a:rPr>
                            <m:t>1</m:t>
                          </m:r>
                        </m:sub>
                      </m:sSub>
                      <m:r>
                        <a:rPr lang="en-US" altLang="ko-KR" b="0" i="0"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m:rPr>
                              <m:sty m:val="p"/>
                            </m:rPr>
                            <a:rPr lang="en-US" altLang="ko-KR" b="0" i="0" smtClean="0">
                              <a:latin typeface="Cambria Math" panose="02040503050406030204" pitchFamily="18" charset="0"/>
                            </a:rPr>
                            <m:t>p</m:t>
                          </m:r>
                        </m:e>
                        <m:sub>
                          <m:r>
                            <a:rPr lang="en-US" altLang="ko-KR" b="0" i="0" smtClean="0">
                              <a:latin typeface="Cambria Math" panose="02040503050406030204" pitchFamily="18" charset="0"/>
                            </a:rPr>
                            <m:t>1</m:t>
                          </m:r>
                        </m:sub>
                        <m:sup>
                          <m:r>
                            <a:rPr lang="en-US" altLang="ko-KR" b="0" i="0" smtClean="0">
                              <a:latin typeface="Cambria Math" panose="02040503050406030204" pitchFamily="18" charset="0"/>
                            </a:rPr>
                            <m:t>∗</m:t>
                          </m:r>
                        </m:sup>
                      </m:sSubSup>
                    </m:oMath>
                  </m:oMathPara>
                </a14:m>
                <a:endParaRPr lang="ko-KR" alt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0748420" y="2528978"/>
                <a:ext cx="1329979" cy="276999"/>
              </a:xfrm>
              <a:prstGeom prst="rect">
                <a:avLst/>
              </a:prstGeom>
              <a:blipFill rotWithShape="0">
                <a:blip r:embed="rId12"/>
                <a:stretch>
                  <a:fillRect l="-1818" b="-27660"/>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748375" y="3136232"/>
                <a:ext cx="3813416" cy="553998"/>
              </a:xfrm>
              <a:prstGeom prst="rect">
                <a:avLst/>
              </a:prstGeom>
              <a:noFill/>
              <a:ln>
                <a:solidFill>
                  <a:schemeClr val="tx1"/>
                </a:solidFill>
              </a:ln>
            </p:spPr>
            <p:txBody>
              <a:bodyPr wrap="none" lIns="0" tIns="0" rIns="0" bIns="0" rtlCol="0">
                <a:spAutoFit/>
              </a:bodyPr>
              <a:lstStyle/>
              <a:p>
                <a14:m>
                  <m:oMath xmlns:m="http://schemas.openxmlformats.org/officeDocument/2006/math">
                    <m:sSub>
                      <m:sSubPr>
                        <m:ctrlPr>
                          <a:rPr lang="ar-AE" altLang="ko-KR" b="0" i="1" smtClean="0">
                            <a:latin typeface="Cambria Math" panose="02040503050406030204" pitchFamily="18" charset="0"/>
                          </a:rPr>
                        </m:ctrlPr>
                      </m:sSubPr>
                      <m:e>
                        <m:r>
                          <a:rPr lang="ko-KR" altLang="ar-AE" i="1" smtClean="0">
                            <a:latin typeface="Cambria Math" panose="02040503050406030204" pitchFamily="18" charset="0"/>
                          </a:rPr>
                          <m:t>𝛿</m:t>
                        </m:r>
                      </m:e>
                      <m:sub>
                        <m:r>
                          <a:rPr lang="en-US" altLang="ko-KR" b="0" i="1" smtClean="0">
                            <a:latin typeface="Cambria Math" panose="02040503050406030204" pitchFamily="18" charset="0"/>
                          </a:rPr>
                          <m:t>2</m:t>
                        </m:r>
                      </m:sub>
                    </m:sSub>
                    <m:r>
                      <a:rPr lang="ar-AE" altLang="ko-KR" b="0" i="0" smtClean="0">
                        <a:latin typeface="Cambria Math" panose="02040503050406030204" pitchFamily="18" charset="0"/>
                      </a:rPr>
                      <m:t>=</m:t>
                    </m:r>
                    <m:r>
                      <a:rPr lang="ko-KR" altLang="ar-AE" i="1">
                        <a:latin typeface="Cambria Math" panose="02040503050406030204" pitchFamily="18" charset="0"/>
                      </a:rPr>
                      <m:t>𝜎</m:t>
                    </m:r>
                    <m:r>
                      <a:rPr lang="ar-AE" altLang="ko-KR" b="0" i="1" smtClean="0">
                        <a:latin typeface="Cambria Math" panose="02040503050406030204" pitchFamily="18" charset="0"/>
                      </a:rPr>
                      <m:t>(</m:t>
                    </m:r>
                    <m:sSub>
                      <m:sSubPr>
                        <m:ctrlPr>
                          <a:rPr lang="ar-AE"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t</m:t>
                        </m:r>
                      </m:e>
                      <m:sub>
                        <m:r>
                          <m:rPr>
                            <m:sty m:val="p"/>
                          </m:rPr>
                          <a:rPr lang="en-US" altLang="ko-KR" b="0" i="0" smtClean="0">
                            <a:latin typeface="Cambria Math" panose="02040503050406030204" pitchFamily="18" charset="0"/>
                          </a:rPr>
                          <m:t>x</m:t>
                        </m:r>
                      </m:sub>
                    </m:sSub>
                    <m:r>
                      <a:rPr lang="en-US" altLang="ko-KR" b="0" i="1" smtClean="0">
                        <a:latin typeface="Cambria Math" panose="02040503050406030204" pitchFamily="18" charset="0"/>
                      </a:rPr>
                      <m:t>)</m:t>
                    </m:r>
                    <m:r>
                      <a:rPr lang="ar-AE" altLang="ko-KR" b="0" i="0" smtClean="0">
                        <a:latin typeface="Cambria Math" panose="02040503050406030204" pitchFamily="18" charset="0"/>
                      </a:rPr>
                      <m:t>−</m:t>
                    </m:r>
                    <m:r>
                      <a:rPr lang="ko-KR" altLang="en-US" i="1">
                        <a:latin typeface="Cambria Math" panose="02040503050406030204" pitchFamily="18" charset="0"/>
                      </a:rPr>
                      <m:t>𝜎</m:t>
                    </m:r>
                    <m:r>
                      <a:rPr lang="en-US" altLang="ko-KR" b="0" i="1" smtClean="0">
                        <a:latin typeface="Cambria Math" panose="02040503050406030204" pitchFamily="18" charset="0"/>
                      </a:rPr>
                      <m:t>(</m:t>
                    </m:r>
                    <m:sSubSup>
                      <m:sSubSupPr>
                        <m:ctrlPr>
                          <a:rPr lang="ar-AE" altLang="ko-KR" b="0" i="1" smtClean="0">
                            <a:latin typeface="Cambria Math" panose="02040503050406030204" pitchFamily="18" charset="0"/>
                          </a:rPr>
                        </m:ctrlPr>
                      </m:sSubSupPr>
                      <m:e>
                        <m:r>
                          <m:rPr>
                            <m:sty m:val="p"/>
                          </m:rPr>
                          <a:rPr lang="en-US" altLang="ko-KR" b="0" i="0" smtClean="0">
                            <a:latin typeface="Cambria Math" panose="02040503050406030204" pitchFamily="18" charset="0"/>
                          </a:rPr>
                          <m:t>t</m:t>
                        </m:r>
                      </m:e>
                      <m:sub>
                        <m:r>
                          <m:rPr>
                            <m:sty m:val="p"/>
                          </m:rPr>
                          <a:rPr lang="en-US" altLang="ko-KR" b="0" i="0" smtClean="0">
                            <a:latin typeface="Cambria Math" panose="02040503050406030204" pitchFamily="18" charset="0"/>
                          </a:rPr>
                          <m:t>x</m:t>
                        </m:r>
                      </m:sub>
                      <m:sup>
                        <m:r>
                          <a:rPr lang="ar-AE" altLang="ko-KR" b="0" i="0" smtClean="0">
                            <a:latin typeface="Cambria Math" panose="02040503050406030204" pitchFamily="18" charset="0"/>
                          </a:rPr>
                          <m:t>∗</m:t>
                        </m:r>
                      </m:sup>
                    </m:sSubSup>
                    <m:r>
                      <a:rPr lang="en-US" altLang="ko-KR" b="0" i="1" smtClean="0">
                        <a:latin typeface="Cambria Math" panose="02040503050406030204" pitchFamily="18" charset="0"/>
                      </a:rPr>
                      <m:t>)</m:t>
                    </m:r>
                    <m:r>
                      <a:rPr lang="ar-AE" altLang="ko-KR" b="0" i="1" smtClean="0">
                        <a:latin typeface="Cambria Math" panose="02040503050406030204" pitchFamily="18" charset="0"/>
                      </a:rPr>
                      <m:t>, </m:t>
                    </m:r>
                  </m:oMath>
                </a14:m>
                <a:r>
                  <a:rPr lang="en-US" dirty="0"/>
                  <a:t> for cross entropy</a:t>
                </a:r>
              </a:p>
              <a:p>
                <a:endParaRPr lang="ko-KR" alt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748375" y="3136232"/>
                <a:ext cx="3813416" cy="553998"/>
              </a:xfrm>
              <a:prstGeom prst="rect">
                <a:avLst/>
              </a:prstGeom>
              <a:blipFill rotWithShape="0">
                <a:blip r:embed="rId13"/>
                <a:stretch>
                  <a:fillRect l="-2070" t="-12903" r="-2866"/>
                </a:stretch>
              </a:blipFill>
              <a:ln>
                <a:solidFill>
                  <a:schemeClr val="tx1"/>
                </a:solidFill>
              </a:ln>
            </p:spPr>
            <p:txBody>
              <a:bodyPr/>
              <a:lstStyle/>
              <a:p>
                <a:r>
                  <a:rPr lang="ko-KR" altLang="en-US">
                    <a:noFill/>
                  </a:rPr>
                  <a:t> </a:t>
                </a:r>
              </a:p>
            </p:txBody>
          </p:sp>
        </mc:Fallback>
      </mc:AlternateContent>
      <p:cxnSp>
        <p:nvCxnSpPr>
          <p:cNvPr id="31" name="직선 화살표 연결선 30"/>
          <p:cNvCxnSpPr>
            <a:stCxn id="22" idx="3"/>
            <a:endCxn id="28" idx="1"/>
          </p:cNvCxnSpPr>
          <p:nvPr/>
        </p:nvCxnSpPr>
        <p:spPr>
          <a:xfrm flipV="1">
            <a:off x="7723042" y="1987224"/>
            <a:ext cx="3025377" cy="10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a:stCxn id="23" idx="3"/>
            <a:endCxn id="29" idx="1"/>
          </p:cNvCxnSpPr>
          <p:nvPr/>
        </p:nvCxnSpPr>
        <p:spPr>
          <a:xfrm flipV="1">
            <a:off x="7723042" y="2667478"/>
            <a:ext cx="3025378" cy="5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V="1">
            <a:off x="5460304" y="3474125"/>
            <a:ext cx="22627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56622" y="3034742"/>
                <a:ext cx="1406859" cy="878767"/>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𝑥</m:t>
                          </m:r>
                        </m:sub>
                      </m:sSub>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𝑎</m:t>
                              </m:r>
                            </m:sub>
                          </m:sSub>
                        </m:e>
                      </m:d>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𝑦</m:t>
                          </m:r>
                        </m:sub>
                      </m:sSub>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𝑎</m:t>
                              </m:r>
                            </m:sub>
                          </m:sSub>
                        </m:e>
                      </m:d>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𝑤</m:t>
                          </m:r>
                        </m:sub>
                      </m:sSub>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fName>
                        <m:e>
                          <m:r>
                            <a:rPr lang="en-US" altLang="ko-KR" sz="1400" i="1">
                              <a:latin typeface="Cambria Math" panose="02040503050406030204" pitchFamily="18" charset="0"/>
                            </a:rPr>
                            <m:t>(</m:t>
                          </m:r>
                          <m:r>
                            <a:rPr lang="en-US" altLang="ko-KR" sz="1400" i="1">
                              <a:latin typeface="Cambria Math" panose="02040503050406030204" pitchFamily="18" charset="0"/>
                            </a:rPr>
                            <m:t>𝑤</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𝑡</m:t>
                          </m:r>
                        </m:e>
                        <m:sub>
                          <m:r>
                            <a:rPr lang="en-US" altLang="ko-KR" sz="1400" i="1">
                              <a:latin typeface="Cambria Math" panose="02040503050406030204" pitchFamily="18" charset="0"/>
                            </a:rPr>
                            <m:t>h</m:t>
                          </m:r>
                        </m:sub>
                      </m:sSub>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r>
                            <a:rPr lang="en-US" altLang="ko-KR" sz="1400" i="1">
                              <a:latin typeface="Cambria Math" panose="02040503050406030204" pitchFamily="18" charset="0"/>
                            </a:rPr>
                            <m:t>(</m:t>
                          </m:r>
                        </m:fName>
                        <m:e>
                          <m:r>
                            <a:rPr lang="en-US" altLang="ko-KR" sz="1400" i="1">
                              <a:latin typeface="Cambria Math" panose="02040503050406030204" pitchFamily="18" charset="0"/>
                            </a:rPr>
                            <m:t>h</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56622" y="3034742"/>
                <a:ext cx="1406859" cy="878767"/>
              </a:xfrm>
              <a:prstGeom prst="rect">
                <a:avLst/>
              </a:prstGeom>
              <a:blipFill rotWithShape="0">
                <a:blip r:embed="rId14"/>
                <a:stretch>
                  <a:fillRect l="-1293" b="-6849"/>
                </a:stretch>
              </a:blipFill>
              <a:ln>
                <a:solidFill>
                  <a:schemeClr val="tx1"/>
                </a:solidFill>
              </a:ln>
            </p:spPr>
            <p:txBody>
              <a:bodyPr/>
              <a:lstStyle/>
              <a:p>
                <a:r>
                  <a:rPr lang="ko-KR" altLang="en-US">
                    <a:noFill/>
                  </a:rPr>
                  <a:t> </a:t>
                </a:r>
              </a:p>
            </p:txBody>
          </p:sp>
        </mc:Fallback>
      </mc:AlternateContent>
      <p:sp>
        <p:nvSpPr>
          <p:cNvPr id="33" name="TextBox 32"/>
          <p:cNvSpPr txBox="1"/>
          <p:nvPr/>
        </p:nvSpPr>
        <p:spPr>
          <a:xfrm>
            <a:off x="656622" y="4291129"/>
            <a:ext cx="1851360" cy="369332"/>
          </a:xfrm>
          <a:prstGeom prst="rect">
            <a:avLst/>
          </a:prstGeom>
          <a:noFill/>
        </p:spPr>
        <p:txBody>
          <a:bodyPr wrap="square" rtlCol="0">
            <a:spAutoFit/>
          </a:bodyPr>
          <a:lstStyle/>
          <a:p>
            <a:r>
              <a:rPr lang="en-US" altLang="ko-KR" dirty="0"/>
              <a:t>ground truth</a:t>
            </a:r>
            <a:endParaRPr lang="ko-KR" altLang="en-US" dirty="0"/>
          </a:p>
        </p:txBody>
      </p:sp>
      <mc:AlternateContent xmlns:mc="http://schemas.openxmlformats.org/markup-compatibility/2006" xmlns:a14="http://schemas.microsoft.com/office/drawing/2010/main">
        <mc:Choice Requires="a14">
          <p:sp>
            <p:nvSpPr>
              <p:cNvPr id="35" name="TextBox 34"/>
              <p:cNvSpPr txBox="1"/>
              <p:nvPr/>
            </p:nvSpPr>
            <p:spPr>
              <a:xfrm>
                <a:off x="656621" y="4660462"/>
                <a:ext cx="1481175" cy="878767"/>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𝑥</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𝑥</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𝑎</m:t>
                              </m:r>
                            </m:sub>
                          </m:sSub>
                        </m:e>
                      </m:d>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𝑦</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d>
                        <m:dPr>
                          <m:ctrlPr>
                            <a:rPr lang="en-US" altLang="ko-KR" sz="1400" i="1">
                              <a:latin typeface="Cambria Math" panose="02040503050406030204" pitchFamily="18" charset="0"/>
                            </a:rPr>
                          </m:ctrlPr>
                        </m:dPr>
                        <m:e>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𝑦</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𝑎</m:t>
                              </m:r>
                            </m:sub>
                          </m:sSub>
                        </m:e>
                      </m:d>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oMath>
                  </m:oMathPara>
                </a14:m>
                <a:endParaRPr lang="en-US" altLang="ko-KR" sz="1400" dirty="0"/>
              </a:p>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𝑤</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fName>
                        <m:e>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𝑤</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𝑡</m:t>
                          </m:r>
                        </m:e>
                        <m:sub>
                          <m:r>
                            <a:rPr lang="en-US" altLang="ko-KR" sz="1400" i="1">
                              <a:latin typeface="Cambria Math" panose="02040503050406030204" pitchFamily="18" charset="0"/>
                            </a:rPr>
                            <m:t>h</m:t>
                          </m:r>
                        </m:sub>
                        <m:sup>
                          <m:r>
                            <a:rPr lang="en-US" altLang="ko-KR" sz="1400" i="1">
                              <a:latin typeface="Cambria Math" panose="02040503050406030204" pitchFamily="18" charset="0"/>
                            </a:rPr>
                            <m:t>∗</m:t>
                          </m:r>
                        </m:sup>
                      </m:sSubSup>
                      <m:r>
                        <a:rPr lang="en-US" altLang="ko-KR" sz="1400" i="1">
                          <a:latin typeface="Cambria Math" panose="02040503050406030204" pitchFamily="18" charset="0"/>
                        </a:rPr>
                        <m:t>=</m:t>
                      </m:r>
                      <m:func>
                        <m:funcPr>
                          <m:ctrlPr>
                            <a:rPr lang="en-US" altLang="ko-KR" sz="1400" i="1">
                              <a:latin typeface="Cambria Math" panose="02040503050406030204" pitchFamily="18" charset="0"/>
                            </a:rPr>
                          </m:ctrlPr>
                        </m:funcPr>
                        <m:fName>
                          <m:r>
                            <m:rPr>
                              <m:sty m:val="p"/>
                            </m:rPr>
                            <a:rPr lang="en-US" altLang="ko-KR" sz="1400">
                              <a:latin typeface="Cambria Math" panose="02040503050406030204" pitchFamily="18" charset="0"/>
                            </a:rPr>
                            <m:t>log</m:t>
                          </m:r>
                          <m:r>
                            <a:rPr lang="en-US" altLang="ko-KR" sz="1400" i="1">
                              <a:latin typeface="Cambria Math" panose="02040503050406030204" pitchFamily="18" charset="0"/>
                            </a:rPr>
                            <m:t>(</m:t>
                          </m:r>
                        </m:fName>
                        <m:e>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h</m:t>
                              </m:r>
                            </m:e>
                            <m:sup>
                              <m:r>
                                <a:rPr lang="en-US" altLang="ko-KR" sz="1400" i="1">
                                  <a:latin typeface="Cambria Math" panose="02040503050406030204" pitchFamily="18" charset="0"/>
                                </a:rPr>
                                <m:t>∗</m:t>
                              </m:r>
                            </m:sup>
                          </m:sSup>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h</m:t>
                              </m:r>
                            </m:e>
                            <m:sub>
                              <m:r>
                                <a:rPr lang="en-US" altLang="ko-KR" sz="1400" i="1">
                                  <a:latin typeface="Cambria Math" panose="02040503050406030204" pitchFamily="18" charset="0"/>
                                </a:rPr>
                                <m:t>𝑎</m:t>
                              </m:r>
                            </m:sub>
                          </m:sSub>
                        </m:e>
                      </m:func>
                      <m:r>
                        <a:rPr lang="en-US" altLang="ko-KR" sz="1400" i="1">
                          <a:latin typeface="Cambria Math" panose="02040503050406030204" pitchFamily="18" charset="0"/>
                        </a:rPr>
                        <m:t>)</m:t>
                      </m:r>
                    </m:oMath>
                  </m:oMathPara>
                </a14:m>
                <a:endParaRPr lang="en-US" altLang="ko-KR"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56621" y="4660462"/>
                <a:ext cx="1481175" cy="878767"/>
              </a:xfrm>
              <a:prstGeom prst="rect">
                <a:avLst/>
              </a:prstGeom>
              <a:blipFill rotWithShape="0">
                <a:blip r:embed="rId15"/>
                <a:stretch>
                  <a:fillRect l="-1224" b="-6849"/>
                </a:stretch>
              </a:blipFill>
              <a:ln>
                <a:solidFill>
                  <a:schemeClr val="tx1"/>
                </a:solidFill>
              </a:ln>
            </p:spPr>
            <p:txBody>
              <a:bodyPr/>
              <a:lstStyle/>
              <a:p>
                <a:r>
                  <a:rPr lang="ko-KR" altLang="en-US">
                    <a:noFill/>
                  </a:rPr>
                  <a:t> </a:t>
                </a:r>
              </a:p>
            </p:txBody>
          </p:sp>
        </mc:Fallback>
      </mc:AlternateContent>
      <p:sp>
        <p:nvSpPr>
          <p:cNvPr id="36" name="TextBox 35"/>
          <p:cNvSpPr txBox="1"/>
          <p:nvPr/>
        </p:nvSpPr>
        <p:spPr>
          <a:xfrm>
            <a:off x="656622" y="2682827"/>
            <a:ext cx="1955800" cy="369332"/>
          </a:xfrm>
          <a:prstGeom prst="rect">
            <a:avLst/>
          </a:prstGeom>
          <a:noFill/>
        </p:spPr>
        <p:txBody>
          <a:bodyPr wrap="square" rtlCol="0">
            <a:spAutoFit/>
          </a:bodyPr>
          <a:lstStyle/>
          <a:p>
            <a:r>
              <a:rPr lang="en-US" altLang="ko-KR" dirty="0"/>
              <a:t>prediction</a:t>
            </a:r>
            <a:endParaRPr lang="ko-KR" altLang="en-US" dirty="0"/>
          </a:p>
        </p:txBody>
      </p:sp>
      <p:sp>
        <p:nvSpPr>
          <p:cNvPr id="38" name="직사각형 37"/>
          <p:cNvSpPr/>
          <p:nvPr/>
        </p:nvSpPr>
        <p:spPr>
          <a:xfrm>
            <a:off x="838200" y="1803748"/>
            <a:ext cx="964504" cy="638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Anchor 1</a:t>
            </a:r>
            <a:r>
              <a:rPr lang="ko-KR" altLang="en-US" dirty="0"/>
              <a:t>개</a:t>
            </a:r>
          </a:p>
        </p:txBody>
      </p:sp>
      <p:cxnSp>
        <p:nvCxnSpPr>
          <p:cNvPr id="39" name="직선 연결선 38"/>
          <p:cNvCxnSpPr>
            <a:stCxn id="38" idx="3"/>
          </p:cNvCxnSpPr>
          <p:nvPr/>
        </p:nvCxnSpPr>
        <p:spPr>
          <a:xfrm>
            <a:off x="1802704" y="2123162"/>
            <a:ext cx="2768252" cy="18788"/>
          </a:xfrm>
          <a:prstGeom prst="line">
            <a:avLst/>
          </a:prstGeom>
        </p:spPr>
        <p:style>
          <a:lnRef idx="1">
            <a:schemeClr val="accent1"/>
          </a:lnRef>
          <a:fillRef idx="0">
            <a:schemeClr val="accent1"/>
          </a:fillRef>
          <a:effectRef idx="0">
            <a:schemeClr val="accent1"/>
          </a:effectRef>
          <a:fontRef idx="minor">
            <a:schemeClr val="tx1"/>
          </a:fontRef>
        </p:style>
      </p:cxnSp>
      <p:sp>
        <p:nvSpPr>
          <p:cNvPr id="40" name="직사각형 39"/>
          <p:cNvSpPr/>
          <p:nvPr/>
        </p:nvSpPr>
        <p:spPr>
          <a:xfrm>
            <a:off x="4570956" y="1947796"/>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sp>
        <p:nvSpPr>
          <p:cNvPr id="41" name="직사각형 40"/>
          <p:cNvSpPr/>
          <p:nvPr/>
        </p:nvSpPr>
        <p:spPr>
          <a:xfrm>
            <a:off x="4570956" y="2479186"/>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a:t>
            </a:r>
            <a:endParaRPr lang="ko-KR" altLang="en-US" dirty="0"/>
          </a:p>
        </p:txBody>
      </p:sp>
      <mc:AlternateContent xmlns:mc="http://schemas.openxmlformats.org/markup-compatibility/2006" xmlns:a14="http://schemas.microsoft.com/office/drawing/2010/main">
        <mc:Choice Requires="a14">
          <p:sp>
            <p:nvSpPr>
              <p:cNvPr id="42" name="직사각형 41"/>
              <p:cNvSpPr/>
              <p:nvPr/>
            </p:nvSpPr>
            <p:spPr>
              <a:xfrm>
                <a:off x="4570956" y="3279971"/>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𝑡</m:t>
                          </m:r>
                        </m:e>
                        <m:sub>
                          <m:r>
                            <a:rPr lang="en-US" altLang="ko-KR" b="0" i="1" dirty="0" smtClean="0">
                              <a:latin typeface="Cambria Math" panose="02040503050406030204" pitchFamily="18" charset="0"/>
                            </a:rPr>
                            <m:t>𝑥</m:t>
                          </m:r>
                        </m:sub>
                      </m:sSub>
                    </m:oMath>
                  </m:oMathPara>
                </a14:m>
                <a:endParaRPr lang="en-US" altLang="ko-KR" b="0" dirty="0"/>
              </a:p>
            </p:txBody>
          </p:sp>
        </mc:Choice>
        <mc:Fallback xmlns="">
          <p:sp>
            <p:nvSpPr>
              <p:cNvPr id="42" name="직사각형 41"/>
              <p:cNvSpPr>
                <a:spLocks noRot="1" noChangeAspect="1" noMove="1" noResize="1" noEditPoints="1" noAdjustHandles="1" noChangeArrowheads="1" noChangeShapeType="1" noTextEdit="1"/>
              </p:cNvSpPr>
              <p:nvPr/>
            </p:nvSpPr>
            <p:spPr>
              <a:xfrm>
                <a:off x="4570956" y="3279971"/>
                <a:ext cx="889348" cy="388307"/>
              </a:xfrm>
              <a:prstGeom prst="rect">
                <a:avLst/>
              </a:prstGeom>
              <a:blipFill rotWithShape="0">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직사각형 42"/>
              <p:cNvSpPr/>
              <p:nvPr/>
            </p:nvSpPr>
            <p:spPr>
              <a:xfrm>
                <a:off x="4570956" y="3862515"/>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𝑡</m:t>
                          </m:r>
                        </m:e>
                        <m:sub>
                          <m:r>
                            <a:rPr lang="en-US" altLang="ko-KR" b="0" i="1" dirty="0" smtClean="0">
                              <a:latin typeface="Cambria Math" panose="02040503050406030204" pitchFamily="18" charset="0"/>
                            </a:rPr>
                            <m:t>𝑦</m:t>
                          </m:r>
                        </m:sub>
                      </m:sSub>
                    </m:oMath>
                  </m:oMathPara>
                </a14:m>
                <a:endParaRPr lang="ko-KR" altLang="en-US" dirty="0"/>
              </a:p>
            </p:txBody>
          </p:sp>
        </mc:Choice>
        <mc:Fallback xmlns="">
          <p:sp>
            <p:nvSpPr>
              <p:cNvPr id="43" name="직사각형 42"/>
              <p:cNvSpPr>
                <a:spLocks noRot="1" noChangeAspect="1" noMove="1" noResize="1" noEditPoints="1" noAdjustHandles="1" noChangeArrowheads="1" noChangeShapeType="1" noTextEdit="1"/>
              </p:cNvSpPr>
              <p:nvPr/>
            </p:nvSpPr>
            <p:spPr>
              <a:xfrm>
                <a:off x="4570956" y="3862515"/>
                <a:ext cx="889348" cy="388307"/>
              </a:xfrm>
              <a:prstGeom prst="rect">
                <a:avLst/>
              </a:prstGeom>
              <a:blipFill rotWithShape="0">
                <a:blip r:embed="rId17"/>
                <a:stretch>
                  <a:fillRect b="-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직사각형 43"/>
              <p:cNvSpPr/>
              <p:nvPr/>
            </p:nvSpPr>
            <p:spPr>
              <a:xfrm>
                <a:off x="4570956" y="4475795"/>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𝑡</m:t>
                          </m:r>
                        </m:e>
                        <m:sub>
                          <m:r>
                            <a:rPr lang="en-US" altLang="ko-KR" b="0" i="1" dirty="0" smtClean="0">
                              <a:latin typeface="Cambria Math" panose="02040503050406030204" pitchFamily="18" charset="0"/>
                            </a:rPr>
                            <m:t>𝑤</m:t>
                          </m:r>
                        </m:sub>
                      </m:sSub>
                    </m:oMath>
                  </m:oMathPara>
                </a14:m>
                <a:endParaRPr lang="en-US" altLang="ko-KR" b="0" dirty="0"/>
              </a:p>
            </p:txBody>
          </p:sp>
        </mc:Choice>
        <mc:Fallback xmlns="">
          <p:sp>
            <p:nvSpPr>
              <p:cNvPr id="44" name="직사각형 43"/>
              <p:cNvSpPr>
                <a:spLocks noRot="1" noChangeAspect="1" noMove="1" noResize="1" noEditPoints="1" noAdjustHandles="1" noChangeArrowheads="1" noChangeShapeType="1" noTextEdit="1"/>
              </p:cNvSpPr>
              <p:nvPr/>
            </p:nvSpPr>
            <p:spPr>
              <a:xfrm>
                <a:off x="4570956" y="4475795"/>
                <a:ext cx="889348" cy="388307"/>
              </a:xfrm>
              <a:prstGeom prst="rect">
                <a:avLst/>
              </a:prstGeom>
              <a:blipFill rotWithShape="0">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직사각형 44"/>
              <p:cNvSpPr/>
              <p:nvPr/>
            </p:nvSpPr>
            <p:spPr>
              <a:xfrm>
                <a:off x="4570956" y="506041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𝑡</m:t>
                          </m:r>
                        </m:e>
                        <m:sub>
                          <m:r>
                            <a:rPr lang="en-US" altLang="ko-KR" b="0" i="1" dirty="0" smtClean="0">
                              <a:latin typeface="Cambria Math" panose="02040503050406030204" pitchFamily="18" charset="0"/>
                            </a:rPr>
                            <m:t>h</m:t>
                          </m:r>
                        </m:sub>
                      </m:sSub>
                    </m:oMath>
                  </m:oMathPara>
                </a14:m>
                <a:endParaRPr lang="ko-KR" altLang="en-US" dirty="0"/>
              </a:p>
            </p:txBody>
          </p:sp>
        </mc:Choice>
        <mc:Fallback xmlns="">
          <p:sp>
            <p:nvSpPr>
              <p:cNvPr id="45" name="직사각형 44"/>
              <p:cNvSpPr>
                <a:spLocks noRot="1" noChangeAspect="1" noMove="1" noResize="1" noEditPoints="1" noAdjustHandles="1" noChangeArrowheads="1" noChangeShapeType="1" noTextEdit="1"/>
              </p:cNvSpPr>
              <p:nvPr/>
            </p:nvSpPr>
            <p:spPr>
              <a:xfrm>
                <a:off x="4570956" y="5060419"/>
                <a:ext cx="889348" cy="388307"/>
              </a:xfrm>
              <a:prstGeom prst="rect">
                <a:avLst/>
              </a:prstGeom>
              <a:blipFill rotWithShape="0">
                <a:blip r:embed="rId19"/>
                <a:stretch>
                  <a:fillRect/>
                </a:stretch>
              </a:blipFill>
            </p:spPr>
            <p:txBody>
              <a:bodyPr/>
              <a:lstStyle/>
              <a:p>
                <a:r>
                  <a:rPr lang="ko-KR" altLang="en-US">
                    <a:noFill/>
                  </a:rPr>
                  <a:t> </a:t>
                </a:r>
              </a:p>
            </p:txBody>
          </p:sp>
        </mc:Fallback>
      </mc:AlternateContent>
      <p:cxnSp>
        <p:nvCxnSpPr>
          <p:cNvPr id="46" name="꺾인 연결선 45"/>
          <p:cNvCxnSpPr>
            <a:endCxn id="41" idx="1"/>
          </p:cNvCxnSpPr>
          <p:nvPr/>
        </p:nvCxnSpPr>
        <p:spPr>
          <a:xfrm>
            <a:off x="3581400" y="2141949"/>
            <a:ext cx="989556" cy="5313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꺾인 연결선 46"/>
          <p:cNvCxnSpPr>
            <a:endCxn id="42" idx="1"/>
          </p:cNvCxnSpPr>
          <p:nvPr/>
        </p:nvCxnSpPr>
        <p:spPr>
          <a:xfrm rot="16200000" flipH="1">
            <a:off x="3410090" y="2313259"/>
            <a:ext cx="1332176" cy="9895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8" name="꺾인 연결선 47"/>
          <p:cNvCxnSpPr>
            <a:endCxn id="45" idx="1"/>
          </p:cNvCxnSpPr>
          <p:nvPr/>
        </p:nvCxnSpPr>
        <p:spPr>
          <a:xfrm rot="16200000" flipH="1">
            <a:off x="3397678" y="4081295"/>
            <a:ext cx="1747098" cy="5994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a:stCxn id="43" idx="1"/>
          </p:cNvCxnSpPr>
          <p:nvPr/>
        </p:nvCxnSpPr>
        <p:spPr>
          <a:xfrm flipH="1" flipV="1">
            <a:off x="3971499" y="4053385"/>
            <a:ext cx="599457" cy="3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직선 연결선 49"/>
          <p:cNvCxnSpPr>
            <a:stCxn id="44" idx="1"/>
          </p:cNvCxnSpPr>
          <p:nvPr/>
        </p:nvCxnSpPr>
        <p:spPr>
          <a:xfrm flipH="1" flipV="1">
            <a:off x="3971498" y="4660461"/>
            <a:ext cx="599458" cy="94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2308218" y="3441420"/>
                <a:ext cx="1468988" cy="1111971"/>
              </a:xfrm>
              <a:prstGeom prst="rect">
                <a:avLst/>
              </a:prstGeom>
              <a:solidFill>
                <a:srgbClr val="FFC000"/>
              </a:solidFill>
              <a:ln>
                <a:solidFill>
                  <a:schemeClr val="tx1"/>
                </a:solidFill>
              </a:ln>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𝑥</m:t>
                          </m:r>
                        </m:sub>
                      </m:sSub>
                      <m:r>
                        <a:rPr lang="en-US" altLang="ko-KR" sz="1200" i="1">
                          <a:latin typeface="Cambria Math" panose="02040503050406030204" pitchFamily="18" charset="0"/>
                        </a:rPr>
                        <m:t>=</m:t>
                      </m:r>
                      <m:r>
                        <a:rPr lang="ko-KR" altLang="en-US" sz="1200" b="0" i="1" smtClean="0">
                          <a:latin typeface="Cambria Math" panose="02040503050406030204" pitchFamily="18" charset="0"/>
                        </a:rPr>
                        <m:t>𝛼</m:t>
                      </m:r>
                      <m:r>
                        <a:rPr lang="ko-KR" altLang="en-US" sz="1200" b="0" i="1" smtClean="0">
                          <a:latin typeface="Cambria Math" panose="02040503050406030204" pitchFamily="18" charset="0"/>
                        </a:rPr>
                        <m:t>∙</m:t>
                      </m:r>
                      <m:d>
                        <m:dPr>
                          <m:ctrlPr>
                            <a:rPr lang="en-US" altLang="ko-KR" sz="1200" i="1" smtClean="0">
                              <a:latin typeface="Cambria Math" panose="02040503050406030204" pitchFamily="18" charset="0"/>
                            </a:rPr>
                          </m:ctrlPr>
                        </m:dPr>
                        <m:e>
                          <m:r>
                            <a:rPr lang="en-US" altLang="ko-KR" sz="1200" i="1">
                              <a:latin typeface="Cambria Math" panose="02040503050406030204" pitchFamily="18" charset="0"/>
                            </a:rPr>
                            <m:t>𝑥</m:t>
                          </m:r>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𝑥</m:t>
                              </m:r>
                            </m:e>
                            <m:sub>
                              <m:r>
                                <a:rPr lang="en-US" altLang="ko-KR" sz="1200" i="1">
                                  <a:latin typeface="Cambria Math" panose="02040503050406030204" pitchFamily="18" charset="0"/>
                                </a:rPr>
                                <m:t>𝑎</m:t>
                              </m:r>
                            </m:sub>
                          </m:sSub>
                        </m:e>
                      </m:d>
                      <m:r>
                        <a:rPr lang="en-US" altLang="ko-KR" sz="1200" b="0" i="0" smtClean="0">
                          <a:latin typeface="Cambria Math" panose="02040503050406030204" pitchFamily="18" charset="0"/>
                        </a:rPr>
                        <m:t>/</m:t>
                      </m:r>
                      <m:sSub>
                        <m:sSubPr>
                          <m:ctrlPr>
                            <a:rPr lang="en-US" altLang="ko-KR" sz="1200" b="0" i="1" smtClean="0">
                              <a:latin typeface="Cambria Math" panose="02040503050406030204" pitchFamily="18" charset="0"/>
                            </a:rPr>
                          </m:ctrlPr>
                        </m:sSubPr>
                        <m:e>
                          <m:r>
                            <m:rPr>
                              <m:sty m:val="p"/>
                            </m:rPr>
                            <a:rPr lang="en-US" altLang="ko-KR" sz="1200" b="0" i="0" smtClean="0">
                              <a:latin typeface="Cambria Math" panose="02040503050406030204" pitchFamily="18" charset="0"/>
                            </a:rPr>
                            <m:t>w</m:t>
                          </m:r>
                        </m:e>
                        <m:sub>
                          <m:r>
                            <m:rPr>
                              <m:sty m:val="p"/>
                            </m:rPr>
                            <a:rPr lang="en-US" altLang="ko-KR" sz="1200" b="0" i="0" smtClean="0">
                              <a:latin typeface="Cambria Math" panose="02040503050406030204" pitchFamily="18" charset="0"/>
                            </a:rPr>
                            <m:t>a</m:t>
                          </m:r>
                        </m:sub>
                      </m:sSub>
                    </m:oMath>
                  </m:oMathPara>
                </a14:m>
                <a:endParaRPr lang="en-US" altLang="ko-KR" sz="1200" dirty="0"/>
              </a:p>
              <a:p>
                <a:pPr algn="just"/>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𝑦</m:t>
                        </m:r>
                      </m:sub>
                    </m:sSub>
                    <m:r>
                      <a:rPr lang="en-US" altLang="ko-KR" sz="1200" i="1">
                        <a:latin typeface="Cambria Math" panose="02040503050406030204" pitchFamily="18" charset="0"/>
                      </a:rPr>
                      <m:t>=</m:t>
                    </m:r>
                  </m:oMath>
                </a14:m>
                <a:r>
                  <a:rPr lang="ko-KR" altLang="en-US" sz="1200" dirty="0"/>
                  <a:t> </a:t>
                </a:r>
                <a14:m>
                  <m:oMath xmlns:m="http://schemas.openxmlformats.org/officeDocument/2006/math">
                    <m:r>
                      <a:rPr lang="ko-KR" altLang="en-US" sz="1200" i="1">
                        <a:latin typeface="Cambria Math" panose="02040503050406030204" pitchFamily="18" charset="0"/>
                      </a:rPr>
                      <m:t>𝛼</m:t>
                    </m:r>
                    <m:r>
                      <a:rPr lang="ko-KR" altLang="en-US" sz="1200" i="1">
                        <a:latin typeface="Cambria Math" panose="02040503050406030204" pitchFamily="18" charset="0"/>
                      </a:rPr>
                      <m:t>∙(</m:t>
                    </m:r>
                    <m:r>
                      <a:rPr lang="en-US" altLang="ko-KR" sz="1200" i="1">
                        <a:latin typeface="Cambria Math" panose="02040503050406030204" pitchFamily="18" charset="0"/>
                      </a:rPr>
                      <m:t>𝑦</m:t>
                    </m:r>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𝑦</m:t>
                        </m:r>
                      </m:e>
                      <m:sub>
                        <m:r>
                          <a:rPr lang="en-US" altLang="ko-KR" sz="1200" i="1">
                            <a:latin typeface="Cambria Math" panose="02040503050406030204" pitchFamily="18" charset="0"/>
                          </a:rPr>
                          <m:t>𝑎</m:t>
                        </m:r>
                      </m:sub>
                    </m:sSub>
                    <m:r>
                      <a:rPr lang="en-US" altLang="ko-KR" sz="1200" i="1">
                        <a:latin typeface="Cambria Math" panose="02040503050406030204" pitchFamily="18" charset="0"/>
                      </a:rPr>
                      <m:t>)</m:t>
                    </m:r>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h</m:t>
                        </m:r>
                      </m:e>
                      <m:sub>
                        <m:r>
                          <a:rPr lang="en-US" altLang="ko-KR" sz="1200" b="0" i="1" smtClean="0">
                            <a:latin typeface="Cambria Math" panose="02040503050406030204" pitchFamily="18" charset="0"/>
                          </a:rPr>
                          <m:t>𝑎</m:t>
                        </m:r>
                      </m:sub>
                    </m:sSub>
                  </m:oMath>
                </a14:m>
                <a:endParaRPr lang="en-US" altLang="ko-KR" sz="1200" dirty="0"/>
              </a:p>
              <a:p>
                <a:pPr algn="just"/>
                <a14:m>
                  <m:oMathPara xmlns:m="http://schemas.openxmlformats.org/officeDocument/2006/math">
                    <m:oMathParaPr>
                      <m:jc m:val="left"/>
                    </m:oMathParaPr>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𝑤</m:t>
                          </m:r>
                        </m:sub>
                      </m:sSub>
                      <m:r>
                        <a:rPr lang="en-US" altLang="ko-KR" sz="1200" i="1">
                          <a:latin typeface="Cambria Math" panose="02040503050406030204" pitchFamily="18" charset="0"/>
                        </a:rPr>
                        <m:t>=</m:t>
                      </m:r>
                      <m:func>
                        <m:funcPr>
                          <m:ctrlPr>
                            <a:rPr lang="en-US" altLang="ko-KR" sz="1200" i="1" smtClean="0">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fName>
                        <m:e>
                          <m:r>
                            <a:rPr lang="en-US" altLang="ko-KR" sz="1200" i="1">
                              <a:latin typeface="Cambria Math" panose="02040503050406030204" pitchFamily="18" charset="0"/>
                            </a:rPr>
                            <m:t>(</m:t>
                          </m:r>
                          <m:f>
                            <m:fPr>
                              <m:ctrlPr>
                                <a:rPr lang="en-US" altLang="ko-KR" sz="1200" b="0" i="1" smtClean="0">
                                  <a:latin typeface="Cambria Math" panose="02040503050406030204" pitchFamily="18" charset="0"/>
                                </a:rPr>
                              </m:ctrlPr>
                            </m:fPr>
                            <m:num>
                              <m:r>
                                <a:rPr lang="en-US" altLang="ko-KR" sz="1200" i="1">
                                  <a:latin typeface="Cambria Math" panose="02040503050406030204" pitchFamily="18" charset="0"/>
                                </a:rPr>
                                <m:t>𝑤</m:t>
                              </m:r>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𝑤</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a:p>
                <a:pPr algn="just"/>
                <a14:m>
                  <m:oMathPara xmlns:m="http://schemas.openxmlformats.org/officeDocument/2006/math">
                    <m:oMathParaPr>
                      <m:jc m:val="left"/>
                    </m:oMathParaPr>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𝑡</m:t>
                          </m:r>
                        </m:e>
                        <m:sub>
                          <m:r>
                            <a:rPr lang="en-US" altLang="ko-KR" sz="1200" i="1">
                              <a:latin typeface="Cambria Math" panose="02040503050406030204" pitchFamily="18" charset="0"/>
                            </a:rPr>
                            <m:t>h</m:t>
                          </m:r>
                        </m:sub>
                      </m:sSub>
                      <m:r>
                        <a:rPr lang="en-US" altLang="ko-KR" sz="1200" b="0" i="1" smtClean="0">
                          <a:latin typeface="Cambria Math" panose="02040503050406030204" pitchFamily="18" charset="0"/>
                        </a:rPr>
                        <m:t>=</m:t>
                      </m:r>
                      <m:func>
                        <m:funcPr>
                          <m:ctrlPr>
                            <a:rPr lang="en-US" altLang="ko-KR" sz="1200" i="1">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r>
                            <a:rPr lang="en-US" altLang="ko-KR" sz="1200" i="1">
                              <a:latin typeface="Cambria Math" panose="02040503050406030204" pitchFamily="18" charset="0"/>
                            </a:rPr>
                            <m:t>⁡(</m:t>
                          </m:r>
                        </m:fName>
                        <m:e>
                          <m:f>
                            <m:fPr>
                              <m:ctrlPr>
                                <a:rPr lang="en-US" altLang="ko-KR" sz="1200" i="1">
                                  <a:latin typeface="Cambria Math" panose="02040503050406030204" pitchFamily="18" charset="0"/>
                                </a:rPr>
                              </m:ctrlPr>
                            </m:fPr>
                            <m:num>
                              <m:r>
                                <a:rPr lang="en-US" altLang="ko-KR" sz="1200" i="1">
                                  <a:latin typeface="Cambria Math" panose="02040503050406030204" pitchFamily="18" charset="0"/>
                                </a:rPr>
                                <m:t>h</m:t>
                              </m:r>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h</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2308218" y="3441420"/>
                <a:ext cx="1468988" cy="1111971"/>
              </a:xfrm>
              <a:prstGeom prst="rect">
                <a:avLst/>
              </a:prstGeom>
              <a:blipFill rotWithShape="0">
                <a:blip r:embed="rId20"/>
                <a:stretch>
                  <a:fillRect l="-2881" b="-1630"/>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451993" y="5071956"/>
                <a:ext cx="1519503" cy="1151084"/>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𝑥</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r>
                        <a:rPr lang="ko-KR" altLang="en-US" sz="1200" b="0" i="1" smtClean="0">
                          <a:latin typeface="Cambria Math" panose="02040503050406030204" pitchFamily="18" charset="0"/>
                        </a:rPr>
                        <m:t>𝛼</m:t>
                      </m:r>
                      <m:r>
                        <a:rPr lang="ko-KR" altLang="en-US" sz="1200" b="0" i="1" smtClean="0">
                          <a:latin typeface="Cambria Math" panose="02040503050406030204" pitchFamily="18" charset="0"/>
                        </a:rPr>
                        <m:t>∙</m:t>
                      </m:r>
                      <m:d>
                        <m:dPr>
                          <m:ctrlPr>
                            <a:rPr lang="en-US" altLang="ko-KR" sz="1200" i="1" smtClean="0">
                              <a:latin typeface="Cambria Math" panose="02040503050406030204" pitchFamily="18" charset="0"/>
                            </a:rPr>
                          </m:ctrlPr>
                        </m:dPr>
                        <m:e>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𝑥</m:t>
                              </m:r>
                            </m:e>
                            <m:sup>
                              <m:r>
                                <a:rPr lang="en-US" altLang="ko-KR" sz="1200" b="0" i="1" smtClean="0">
                                  <a:latin typeface="Cambria Math" panose="02040503050406030204" pitchFamily="18" charset="0"/>
                                </a:rPr>
                                <m:t>∗</m:t>
                              </m:r>
                            </m:sup>
                          </m:sSup>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𝑥</m:t>
                              </m:r>
                            </m:e>
                            <m:sub>
                              <m:r>
                                <a:rPr lang="en-US" altLang="ko-KR" sz="1200" i="1">
                                  <a:latin typeface="Cambria Math" panose="02040503050406030204" pitchFamily="18" charset="0"/>
                                </a:rPr>
                                <m:t>𝑎</m:t>
                              </m:r>
                            </m:sub>
                          </m:sSub>
                        </m:e>
                      </m:d>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𝑤</m:t>
                          </m:r>
                        </m:e>
                        <m:sub>
                          <m:r>
                            <a:rPr lang="en-US" altLang="ko-KR" sz="1200" b="0" i="1" smtClean="0">
                              <a:latin typeface="Cambria Math" panose="02040503050406030204" pitchFamily="18" charset="0"/>
                            </a:rPr>
                            <m:t>𝑎</m:t>
                          </m:r>
                        </m:sub>
                      </m:sSub>
                    </m:oMath>
                  </m:oMathPara>
                </a14:m>
                <a:endParaRPr lang="en-US" altLang="ko-KR" sz="1200" dirty="0"/>
              </a:p>
              <a:p>
                <a14:m>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𝑦</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oMath>
                </a14:m>
                <a:r>
                  <a:rPr lang="ko-KR" altLang="en-US" sz="1200" dirty="0"/>
                  <a:t> </a:t>
                </a:r>
                <a14:m>
                  <m:oMath xmlns:m="http://schemas.openxmlformats.org/officeDocument/2006/math">
                    <m:r>
                      <a:rPr lang="ko-KR" altLang="en-US" sz="1200" i="1">
                        <a:latin typeface="Cambria Math" panose="02040503050406030204" pitchFamily="18" charset="0"/>
                      </a:rPr>
                      <m:t>𝛼</m:t>
                    </m:r>
                    <m:r>
                      <a:rPr lang="ko-KR" altLang="en-US" sz="1200" i="1">
                        <a:latin typeface="Cambria Math" panose="02040503050406030204" pitchFamily="18" charset="0"/>
                      </a:rPr>
                      <m:t>∙(</m:t>
                    </m:r>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𝑦</m:t>
                        </m:r>
                      </m:e>
                      <m:sup>
                        <m:r>
                          <a:rPr lang="en-US" altLang="ko-KR" sz="1200" b="0" i="1" smtClean="0">
                            <a:latin typeface="Cambria Math" panose="02040503050406030204" pitchFamily="18" charset="0"/>
                          </a:rPr>
                          <m:t>∗</m:t>
                        </m:r>
                      </m:sup>
                    </m:sSup>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𝑦</m:t>
                        </m:r>
                      </m:e>
                      <m:sub>
                        <m:r>
                          <a:rPr lang="en-US" altLang="ko-KR" sz="1200" i="1">
                            <a:latin typeface="Cambria Math" panose="02040503050406030204" pitchFamily="18" charset="0"/>
                          </a:rPr>
                          <m:t>𝑎</m:t>
                        </m:r>
                      </m:sub>
                    </m:sSub>
                    <m:r>
                      <a:rPr lang="en-US" altLang="ko-KR" sz="1200" i="1">
                        <a:latin typeface="Cambria Math" panose="02040503050406030204" pitchFamily="18" charset="0"/>
                      </a:rPr>
                      <m:t>)</m:t>
                    </m:r>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h</m:t>
                        </m:r>
                      </m:e>
                      <m:sub>
                        <m:r>
                          <a:rPr lang="en-US" altLang="ko-KR" sz="1200" b="0" i="1" smtClean="0">
                            <a:latin typeface="Cambria Math" panose="02040503050406030204" pitchFamily="18" charset="0"/>
                          </a:rPr>
                          <m:t>𝑎</m:t>
                        </m:r>
                      </m:sub>
                    </m:sSub>
                  </m:oMath>
                </a14:m>
                <a:endParaRPr lang="en-US" altLang="ko-KR" sz="1200" dirty="0"/>
              </a:p>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𝑤</m:t>
                          </m:r>
                        </m:sub>
                        <m:sup>
                          <m:r>
                            <a:rPr lang="en-US" altLang="ko-KR" sz="1200" b="0" i="1" smtClean="0">
                              <a:latin typeface="Cambria Math" panose="02040503050406030204" pitchFamily="18" charset="0"/>
                            </a:rPr>
                            <m:t>∗</m:t>
                          </m:r>
                        </m:sup>
                      </m:sSubSup>
                      <m:r>
                        <a:rPr lang="en-US" altLang="ko-KR" sz="1200" i="1">
                          <a:latin typeface="Cambria Math" panose="02040503050406030204" pitchFamily="18" charset="0"/>
                        </a:rPr>
                        <m:t>=</m:t>
                      </m:r>
                      <m:func>
                        <m:funcPr>
                          <m:ctrlPr>
                            <a:rPr lang="en-US" altLang="ko-KR" sz="1200" i="1" smtClean="0">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fName>
                        <m:e>
                          <m:r>
                            <a:rPr lang="en-US" altLang="ko-KR" sz="1200" i="1">
                              <a:latin typeface="Cambria Math" panose="02040503050406030204" pitchFamily="18" charset="0"/>
                            </a:rPr>
                            <m:t>(</m:t>
                          </m:r>
                          <m:f>
                            <m:fPr>
                              <m:ctrlPr>
                                <a:rPr lang="en-US" altLang="ko-KR" sz="1200" b="0" i="1" smtClean="0">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𝑤</m:t>
                                  </m:r>
                                </m:e>
                                <m:sup>
                                  <m:r>
                                    <a:rPr lang="en-US" altLang="ko-KR" sz="1200" b="0" i="1" smtClean="0">
                                      <a:latin typeface="Cambria Math" panose="02040503050406030204" pitchFamily="18" charset="0"/>
                                    </a:rPr>
                                    <m:t>∗</m:t>
                                  </m:r>
                                </m:sup>
                              </m:sSup>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𝑤</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a:p>
                <a:pPr/>
                <a14:m>
                  <m:oMathPara xmlns:m="http://schemas.openxmlformats.org/officeDocument/2006/math">
                    <m:oMathParaPr>
                      <m:jc m:val="left"/>
                    </m:oMathParaPr>
                    <m:oMath xmlns:m="http://schemas.openxmlformats.org/officeDocument/2006/math">
                      <m:sSubSup>
                        <m:sSubSupPr>
                          <m:ctrlPr>
                            <a:rPr lang="en-US" altLang="ko-KR" sz="1200" b="0" i="1" smtClean="0">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h</m:t>
                          </m:r>
                        </m:sub>
                        <m:sup>
                          <m:r>
                            <a:rPr lang="en-US" altLang="ko-KR" sz="1200" b="0" i="1" smtClean="0">
                              <a:latin typeface="Cambria Math" panose="02040503050406030204" pitchFamily="18" charset="0"/>
                            </a:rPr>
                            <m:t>∗</m:t>
                          </m:r>
                        </m:sup>
                      </m:sSubSup>
                      <m:r>
                        <a:rPr lang="en-US" altLang="ko-KR" sz="1200" b="0" i="1" smtClean="0">
                          <a:latin typeface="Cambria Math" panose="02040503050406030204" pitchFamily="18" charset="0"/>
                        </a:rPr>
                        <m:t>=</m:t>
                      </m:r>
                      <m:func>
                        <m:funcPr>
                          <m:ctrlPr>
                            <a:rPr lang="en-US" altLang="ko-KR" sz="1200" i="1">
                              <a:latin typeface="Cambria Math" panose="02040503050406030204" pitchFamily="18" charset="0"/>
                            </a:rPr>
                          </m:ctrlPr>
                        </m:funcPr>
                        <m:fName>
                          <m:r>
                            <a:rPr lang="ko-KR" altLang="en-US" sz="1200" i="1" smtClean="0">
                              <a:latin typeface="Cambria Math" panose="02040503050406030204" pitchFamily="18" charset="0"/>
                            </a:rPr>
                            <m:t>𝛽</m:t>
                          </m:r>
                          <m:r>
                            <a:rPr lang="ko-KR" altLang="en-US" sz="1200" i="1" smtClean="0">
                              <a:latin typeface="Cambria Math" panose="02040503050406030204" pitchFamily="18" charset="0"/>
                            </a:rPr>
                            <m:t>∙</m:t>
                          </m:r>
                          <m:r>
                            <m:rPr>
                              <m:sty m:val="p"/>
                            </m:rPr>
                            <a:rPr lang="en-US" altLang="ko-KR" sz="1200">
                              <a:latin typeface="Cambria Math" panose="02040503050406030204" pitchFamily="18" charset="0"/>
                            </a:rPr>
                            <m:t>log</m:t>
                          </m:r>
                          <m:r>
                            <a:rPr lang="en-US" altLang="ko-KR" sz="1200" i="1">
                              <a:latin typeface="Cambria Math" panose="02040503050406030204" pitchFamily="18" charset="0"/>
                            </a:rPr>
                            <m:t>⁡(</m:t>
                          </m:r>
                        </m:fName>
                        <m:e>
                          <m:f>
                            <m:fPr>
                              <m:ctrlPr>
                                <a:rPr lang="en-US" altLang="ko-KR" sz="1200" i="1">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i="1">
                                      <a:latin typeface="Cambria Math" panose="02040503050406030204" pitchFamily="18" charset="0"/>
                                    </a:rPr>
                                    <m:t>h</m:t>
                                  </m:r>
                                </m:e>
                                <m:sup>
                                  <m:r>
                                    <a:rPr lang="en-US" altLang="ko-KR" sz="1200" b="0" i="1" smtClean="0">
                                      <a:latin typeface="Cambria Math" panose="02040503050406030204" pitchFamily="18" charset="0"/>
                                    </a:rPr>
                                    <m:t>∗</m:t>
                                  </m:r>
                                </m:sup>
                              </m:sSup>
                            </m:num>
                            <m:den>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h</m:t>
                                  </m:r>
                                </m:e>
                                <m:sub>
                                  <m:r>
                                    <a:rPr lang="en-US" altLang="ko-KR" sz="1200" i="1">
                                      <a:latin typeface="Cambria Math" panose="02040503050406030204" pitchFamily="18" charset="0"/>
                                    </a:rPr>
                                    <m:t>𝑎</m:t>
                                  </m:r>
                                </m:sub>
                              </m:sSub>
                            </m:den>
                          </m:f>
                        </m:e>
                      </m:func>
                      <m:r>
                        <a:rPr lang="en-US" altLang="ko-KR" sz="1200" i="1">
                          <a:latin typeface="Cambria Math" panose="02040503050406030204" pitchFamily="18" charset="0"/>
                        </a:rPr>
                        <m:t>)</m:t>
                      </m:r>
                    </m:oMath>
                  </m:oMathPara>
                </a14:m>
                <a:endParaRPr lang="en-US" altLang="ko-KR" sz="1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2451993" y="5071956"/>
                <a:ext cx="1519503" cy="1151084"/>
              </a:xfrm>
              <a:prstGeom prst="rect">
                <a:avLst/>
              </a:prstGeom>
              <a:blipFill rotWithShape="0">
                <a:blip r:embed="rId21"/>
                <a:stretch>
                  <a:fillRect l="-2789" b="-1047"/>
                </a:stretch>
              </a:blipFill>
              <a:ln>
                <a:solidFill>
                  <a:schemeClr val="tx1"/>
                </a:solidFill>
              </a:ln>
            </p:spPr>
            <p:txBody>
              <a:bodyPr/>
              <a:lstStyle/>
              <a:p>
                <a:r>
                  <a:rPr lang="ko-KR" altLang="en-US">
                    <a:noFill/>
                  </a:rPr>
                  <a:t> </a:t>
                </a:r>
              </a:p>
            </p:txBody>
          </p:sp>
        </mc:Fallback>
      </mc:AlternateContent>
      <p:cxnSp>
        <p:nvCxnSpPr>
          <p:cNvPr id="6" name="직선 화살표 연결선 5"/>
          <p:cNvCxnSpPr>
            <a:stCxn id="32" idx="3"/>
            <a:endCxn id="51" idx="1"/>
          </p:cNvCxnSpPr>
          <p:nvPr/>
        </p:nvCxnSpPr>
        <p:spPr>
          <a:xfrm>
            <a:off x="2063481" y="3474126"/>
            <a:ext cx="244737" cy="523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a:stCxn id="35" idx="3"/>
            <a:endCxn id="52" idx="1"/>
          </p:cNvCxnSpPr>
          <p:nvPr/>
        </p:nvCxnSpPr>
        <p:spPr>
          <a:xfrm>
            <a:off x="2137796" y="5099846"/>
            <a:ext cx="314197" cy="547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26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a:t>
            </a:r>
            <a:endParaRPr lang="ko-KR" altLang="en-US" dirty="0"/>
          </a:p>
        </p:txBody>
      </p:sp>
      <p:pic>
        <p:nvPicPr>
          <p:cNvPr id="1026" name="Picture 2" descr="http://neuralnetworksanddeeplearning.com/images/tikz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522" y="2754294"/>
            <a:ext cx="587692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neuralnetworksanddeeplearning.com/images/tikz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713" y="2754294"/>
            <a:ext cx="2838451" cy="2314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3558255" y="5384177"/>
                <a:ext cx="2537746" cy="10027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𝑎</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𝑙</m:t>
                          </m:r>
                        </m:sup>
                      </m:sSub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𝜎</m:t>
                      </m:r>
                      <m:r>
                        <a:rPr lang="en-US" altLang="ko-KR" i="1">
                          <a:solidFill>
                            <a:srgbClr val="000000"/>
                          </a:solidFill>
                          <a:latin typeface="Cambria Math" panose="02040503050406030204" pitchFamily="18" charset="0"/>
                        </a:rPr>
                        <m:t>(</m:t>
                      </m:r>
                      <m:nary>
                        <m:naryPr>
                          <m:chr m:val="∑"/>
                          <m:supHide m:val="on"/>
                          <m:ctrlPr>
                            <a:rPr lang="en-US" altLang="ko-KR" i="1">
                              <a:solidFill>
                                <a:srgbClr val="000000"/>
                              </a:solidFill>
                              <a:latin typeface="Cambria Math" panose="02040503050406030204" pitchFamily="18" charset="0"/>
                            </a:rPr>
                          </m:ctrlPr>
                        </m:naryPr>
                        <m:sub>
                          <m:r>
                            <a:rPr lang="en-US" altLang="ko-KR" i="1">
                              <a:solidFill>
                                <a:srgbClr val="000000"/>
                              </a:solidFill>
                              <a:latin typeface="Cambria Math" panose="02040503050406030204" pitchFamily="18" charset="0"/>
                            </a:rPr>
                            <m:t>𝑘</m:t>
                          </m:r>
                        </m:sub>
                        <m:sup/>
                        <m:e>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𝑤</m:t>
                              </m:r>
                            </m:e>
                            <m:sub>
                              <m:r>
                                <a:rPr lang="en-US" altLang="ko-KR" i="1">
                                  <a:solidFill>
                                    <a:srgbClr val="000000"/>
                                  </a:solidFill>
                                  <a:latin typeface="Cambria Math" panose="02040503050406030204" pitchFamily="18" charset="0"/>
                                </a:rPr>
                                <m:t>𝑗𝑘</m:t>
                              </m:r>
                            </m:sub>
                            <m:sup>
                              <m:r>
                                <a:rPr lang="en-US" altLang="ko-KR" i="1">
                                  <a:solidFill>
                                    <a:srgbClr val="000000"/>
                                  </a:solidFill>
                                  <a:latin typeface="Cambria Math" panose="02040503050406030204" pitchFamily="18" charset="0"/>
                                </a:rPr>
                                <m:t>𝑙</m:t>
                              </m:r>
                            </m:sup>
                          </m:sSubSup>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𝑎</m:t>
                              </m:r>
                            </m:e>
                            <m:sub>
                              <m:r>
                                <a:rPr lang="en-US" altLang="ko-KR" i="1">
                                  <a:solidFill>
                                    <a:srgbClr val="000000"/>
                                  </a:solidFill>
                                  <a:latin typeface="Cambria Math" panose="02040503050406030204" pitchFamily="18" charset="0"/>
                                </a:rPr>
                                <m:t>𝑘</m:t>
                              </m:r>
                            </m:sub>
                            <m:sup>
                              <m:r>
                                <a:rPr lang="en-US" altLang="ko-KR" i="1">
                                  <a:solidFill>
                                    <a:srgbClr val="000000"/>
                                  </a:solidFill>
                                  <a:latin typeface="Cambria Math" panose="02040503050406030204" pitchFamily="18" charset="0"/>
                                </a:rPr>
                                <m:t>𝑙</m:t>
                              </m:r>
                              <m:r>
                                <a:rPr lang="en-US" altLang="ko-KR" i="1">
                                  <a:solidFill>
                                    <a:srgbClr val="000000"/>
                                  </a:solidFill>
                                  <a:latin typeface="Cambria Math" panose="02040503050406030204" pitchFamily="18" charset="0"/>
                                </a:rPr>
                                <m:t>−1</m:t>
                              </m:r>
                            </m:sup>
                          </m:sSubSup>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𝑙</m:t>
                              </m:r>
                            </m:sup>
                          </m:sSubSup>
                          <m:r>
                            <a:rPr lang="en-US" altLang="ko-KR" i="1">
                              <a:solidFill>
                                <a:srgbClr val="000000"/>
                              </a:solidFill>
                              <a:latin typeface="Cambria Math" panose="02040503050406030204" pitchFamily="18" charset="0"/>
                            </a:rPr>
                            <m:t>)</m:t>
                          </m:r>
                        </m:e>
                      </m:nary>
                      <m:r>
                        <a:rPr lang="en-US" altLang="ko-KR" i="1">
                          <a:solidFill>
                            <a:srgbClr val="000000"/>
                          </a:solidFill>
                          <a:latin typeface="Cambria Math" panose="02040503050406030204" pitchFamily="18" charset="0"/>
                        </a:rPr>
                        <m:t> </m:t>
                      </m:r>
                    </m:oMath>
                  </m:oMathPara>
                </a14:m>
                <a:endParaRPr lang="en-US" altLang="ko-KR"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𝜎</m:t>
                      </m:r>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𝑧</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𝑙</m:t>
                          </m:r>
                        </m:sup>
                      </m:sSubSup>
                      <m:r>
                        <a:rPr lang="en-US" altLang="ko-KR" i="1">
                          <a:solidFill>
                            <a:srgbClr val="000000"/>
                          </a:solidFill>
                          <a:latin typeface="Cambria Math" panose="02040503050406030204" pitchFamily="18" charset="0"/>
                        </a:rPr>
                        <m:t> )</m:t>
                      </m:r>
                    </m:oMath>
                  </m:oMathPara>
                </a14:m>
                <a:endParaRPr lang="ko-KR" altLang="ko-KR" sz="4000" dirty="0">
                  <a:latin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58254" y="5384178"/>
                <a:ext cx="2537746" cy="1002710"/>
              </a:xfrm>
              <a:prstGeom prst="rect">
                <a:avLst/>
              </a:prstGeom>
              <a:blipFill rotWithShape="0">
                <a:blip r:embed="rId4"/>
                <a:stretch>
                  <a:fillRect b="-6667"/>
                </a:stretch>
              </a:blipFill>
            </p:spPr>
            <p:txBody>
              <a:bodyPr/>
              <a:lstStyle/>
              <a:p>
                <a:r>
                  <a:rPr lang="ko-KR" altLang="en-US">
                    <a:noFill/>
                  </a:rPr>
                  <a:t> </a:t>
                </a:r>
              </a:p>
            </p:txBody>
          </p:sp>
        </mc:Fallback>
      </mc:AlternateContent>
      <p:sp>
        <p:nvSpPr>
          <p:cNvPr id="3" name="날짜 개체 틀 2"/>
          <p:cNvSpPr>
            <a:spLocks noGrp="1"/>
          </p:cNvSpPr>
          <p:nvPr>
            <p:ph type="dt" sz="half" idx="10"/>
          </p:nvPr>
        </p:nvSpPr>
        <p:spPr/>
        <p:txBody>
          <a:bodyPr/>
          <a:lstStyle/>
          <a:p>
            <a:fld id="{79AFC6CF-9B5A-4733-9FCD-4104E8CE7E38}" type="datetime1">
              <a:rPr lang="ko-KR" altLang="en-US" smtClean="0"/>
              <a:t>2019-12-12</a:t>
            </a:fld>
            <a:endParaRPr lang="ko-KR" altLang="en-US"/>
          </a:p>
        </p:txBody>
      </p:sp>
      <p:sp>
        <p:nvSpPr>
          <p:cNvPr id="4" name="슬라이드 번호 개체 틀 3"/>
          <p:cNvSpPr>
            <a:spLocks noGrp="1"/>
          </p:cNvSpPr>
          <p:nvPr>
            <p:ph type="sldNum" sz="quarter" idx="12"/>
          </p:nvPr>
        </p:nvSpPr>
        <p:spPr/>
        <p:txBody>
          <a:bodyPr/>
          <a:lstStyle/>
          <a:p>
            <a:fld id="{FCC205DD-E5C4-4EE3-B0EE-276B4039E1DB}" type="slidenum">
              <a:rPr lang="ko-KR" altLang="en-US" smtClean="0"/>
              <a:t>12</a:t>
            </a:fld>
            <a:endParaRPr lang="ko-KR" altLang="en-US"/>
          </a:p>
        </p:txBody>
      </p:sp>
      <p:sp>
        <p:nvSpPr>
          <p:cNvPr id="6" name="TextBox 5"/>
          <p:cNvSpPr txBox="1"/>
          <p:nvPr/>
        </p:nvSpPr>
        <p:spPr>
          <a:xfrm>
            <a:off x="4462818" y="1910687"/>
            <a:ext cx="2442949" cy="369332"/>
          </a:xfrm>
          <a:prstGeom prst="rect">
            <a:avLst/>
          </a:prstGeom>
          <a:noFill/>
        </p:spPr>
        <p:txBody>
          <a:bodyPr wrap="square" rtlCol="0">
            <a:spAutoFit/>
          </a:bodyPr>
          <a:lstStyle/>
          <a:p>
            <a:r>
              <a:rPr lang="en-US" altLang="ko-KR" dirty="0"/>
              <a:t>Notations!</a:t>
            </a:r>
            <a:endParaRPr lang="ko-KR" altLang="en-US" dirty="0"/>
          </a:p>
        </p:txBody>
      </p:sp>
    </p:spTree>
    <p:extLst>
      <p:ext uri="{BB962C8B-B14F-4D97-AF65-F5344CB8AC3E}">
        <p14:creationId xmlns:p14="http://schemas.microsoft.com/office/powerpoint/2010/main" val="34276466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a:xfrm>
            <a:off x="252608" y="6444515"/>
            <a:ext cx="2743200" cy="365125"/>
          </a:xfrm>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120</a:t>
            </a:fld>
            <a:endParaRPr lang="ko-KR" altLang="en-US"/>
          </a:p>
        </p:txBody>
      </p:sp>
      <p:sp>
        <p:nvSpPr>
          <p:cNvPr id="3" name="TextBox 2"/>
          <p:cNvSpPr txBox="1"/>
          <p:nvPr/>
        </p:nvSpPr>
        <p:spPr>
          <a:xfrm>
            <a:off x="350729" y="782336"/>
            <a:ext cx="2379945" cy="369332"/>
          </a:xfrm>
          <a:prstGeom prst="rect">
            <a:avLst/>
          </a:prstGeom>
          <a:noFill/>
        </p:spPr>
        <p:txBody>
          <a:bodyPr wrap="square" rtlCol="0">
            <a:spAutoFit/>
          </a:bodyPr>
          <a:lstStyle/>
          <a:p>
            <a:r>
              <a:rPr lang="en-US" altLang="ko-KR" dirty="0"/>
              <a:t>Feature space pixel </a:t>
            </a:r>
            <a:endParaRPr lang="ko-KR" altLang="en-US" dirty="0"/>
          </a:p>
        </p:txBody>
      </p:sp>
      <p:grpSp>
        <p:nvGrpSpPr>
          <p:cNvPr id="2" name="그룹 1"/>
          <p:cNvGrpSpPr/>
          <p:nvPr/>
        </p:nvGrpSpPr>
        <p:grpSpPr>
          <a:xfrm>
            <a:off x="2343150" y="1151668"/>
            <a:ext cx="3212404" cy="5086827"/>
            <a:chOff x="563670" y="0"/>
            <a:chExt cx="4896634" cy="7258527"/>
          </a:xfrm>
        </p:grpSpPr>
        <p:sp>
          <p:nvSpPr>
            <p:cNvPr id="10" name="직사각형 9"/>
            <p:cNvSpPr/>
            <p:nvPr/>
          </p:nvSpPr>
          <p:spPr>
            <a:xfrm>
              <a:off x="563671" y="1803748"/>
              <a:ext cx="1239033" cy="638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Anchor1</a:t>
              </a:r>
              <a:endParaRPr lang="ko-KR" altLang="en-US" sz="1100" dirty="0"/>
            </a:p>
          </p:txBody>
        </p:sp>
        <p:cxnSp>
          <p:nvCxnSpPr>
            <p:cNvPr id="12" name="직선 연결선 11"/>
            <p:cNvCxnSpPr>
              <a:stCxn id="10" idx="3"/>
            </p:cNvCxnSpPr>
            <p:nvPr/>
          </p:nvCxnSpPr>
          <p:spPr>
            <a:xfrm>
              <a:off x="1802704" y="2123162"/>
              <a:ext cx="2768252" cy="187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570956" y="0"/>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a</a:t>
              </a:r>
              <a:endParaRPr lang="ko-KR" altLang="en-US" sz="1100" dirty="0"/>
            </a:p>
          </p:txBody>
        </p:sp>
        <p:sp>
          <p:nvSpPr>
            <p:cNvPr id="14" name="직사각형 13"/>
            <p:cNvSpPr/>
            <p:nvPr/>
          </p:nvSpPr>
          <p:spPr>
            <a:xfrm>
              <a:off x="4570956" y="39402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b</a:t>
              </a:r>
              <a:endParaRPr lang="ko-KR" altLang="en-US" sz="1100" dirty="0"/>
            </a:p>
          </p:txBody>
        </p:sp>
        <mc:AlternateContent xmlns:mc="http://schemas.openxmlformats.org/markup-compatibility/2006" xmlns:a14="http://schemas.microsoft.com/office/drawing/2010/main">
          <mc:Choice Requires="a14">
            <p:sp>
              <p:nvSpPr>
                <p:cNvPr id="15" name="직사각형 14"/>
                <p:cNvSpPr/>
                <p:nvPr/>
              </p:nvSpPr>
              <p:spPr>
                <a:xfrm>
                  <a:off x="4570956" y="775532"/>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𝑥</m:t>
                            </m:r>
                          </m:sub>
                        </m:sSub>
                      </m:oMath>
                    </m:oMathPara>
                  </a14:m>
                  <a:endParaRPr lang="en-US" altLang="ko-KR" sz="1100" b="0" dirty="0"/>
                </a:p>
              </p:txBody>
            </p:sp>
          </mc:Choice>
          <mc:Fallback xmlns="">
            <p:sp>
              <p:nvSpPr>
                <p:cNvPr id="15" name="직사각형 14"/>
                <p:cNvSpPr>
                  <a:spLocks noRot="1" noChangeAspect="1" noMove="1" noResize="1" noEditPoints="1" noAdjustHandles="1" noChangeArrowheads="1" noChangeShapeType="1" noTextEdit="1"/>
                </p:cNvSpPr>
                <p:nvPr/>
              </p:nvSpPr>
              <p:spPr>
                <a:xfrm>
                  <a:off x="4570956" y="775532"/>
                  <a:ext cx="889348" cy="388307"/>
                </a:xfrm>
                <a:prstGeom prst="rect">
                  <a:avLst/>
                </a:prstGeom>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p:cNvSpPr/>
                <p:nvPr/>
              </p:nvSpPr>
              <p:spPr>
                <a:xfrm>
                  <a:off x="4570956" y="1176374"/>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𝑦</m:t>
                            </m:r>
                          </m:sub>
                        </m:sSub>
                      </m:oMath>
                    </m:oMathPara>
                  </a14:m>
                  <a:endParaRPr lang="ko-KR" altLang="en-US" sz="1100" dirty="0"/>
                </a:p>
              </p:txBody>
            </p:sp>
          </mc:Choice>
          <mc:Fallback xmlns="">
            <p:sp>
              <p:nvSpPr>
                <p:cNvPr id="16" name="직사각형 15"/>
                <p:cNvSpPr>
                  <a:spLocks noRot="1" noChangeAspect="1" noMove="1" noResize="1" noEditPoints="1" noAdjustHandles="1" noChangeArrowheads="1" noChangeShapeType="1" noTextEdit="1"/>
                </p:cNvSpPr>
                <p:nvPr/>
              </p:nvSpPr>
              <p:spPr>
                <a:xfrm>
                  <a:off x="4570956" y="1176374"/>
                  <a:ext cx="889348" cy="388307"/>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p:cNvSpPr/>
                <p:nvPr/>
              </p:nvSpPr>
              <p:spPr>
                <a:xfrm>
                  <a:off x="4570956" y="1568560"/>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𝑤</m:t>
                            </m:r>
                          </m:sub>
                        </m:sSub>
                      </m:oMath>
                    </m:oMathPara>
                  </a14:m>
                  <a:endParaRPr lang="en-US" altLang="ko-KR" sz="1100" b="0" dirty="0"/>
                </a:p>
              </p:txBody>
            </p:sp>
          </mc:Choice>
          <mc:Fallback xmlns="">
            <p:sp>
              <p:nvSpPr>
                <p:cNvPr id="17" name="직사각형 16"/>
                <p:cNvSpPr>
                  <a:spLocks noRot="1" noChangeAspect="1" noMove="1" noResize="1" noEditPoints="1" noAdjustHandles="1" noChangeArrowheads="1" noChangeShapeType="1" noTextEdit="1"/>
                </p:cNvSpPr>
                <p:nvPr/>
              </p:nvSpPr>
              <p:spPr>
                <a:xfrm>
                  <a:off x="4570956" y="1568560"/>
                  <a:ext cx="889348" cy="38830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p:cNvSpPr/>
                <p:nvPr/>
              </p:nvSpPr>
              <p:spPr>
                <a:xfrm>
                  <a:off x="4570956" y="194842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h</m:t>
                            </m:r>
                          </m:sub>
                        </m:sSub>
                      </m:oMath>
                    </m:oMathPara>
                  </a14:m>
                  <a:endParaRPr lang="ko-KR" altLang="en-US" sz="1100" dirty="0"/>
                </a:p>
              </p:txBody>
            </p:sp>
          </mc:Choice>
          <mc:Fallback xmlns="">
            <p:sp>
              <p:nvSpPr>
                <p:cNvPr id="18" name="직사각형 17"/>
                <p:cNvSpPr>
                  <a:spLocks noRot="1" noChangeAspect="1" noMove="1" noResize="1" noEditPoints="1" noAdjustHandles="1" noChangeArrowheads="1" noChangeShapeType="1" noTextEdit="1"/>
                </p:cNvSpPr>
                <p:nvPr/>
              </p:nvSpPr>
              <p:spPr>
                <a:xfrm>
                  <a:off x="4570956" y="1948429"/>
                  <a:ext cx="889348" cy="388307"/>
                </a:xfrm>
                <a:prstGeom prst="rect">
                  <a:avLst/>
                </a:prstGeom>
                <a:blipFill rotWithShape="0">
                  <a:blip r:embed="rId5"/>
                  <a:stretch>
                    <a:fillRect/>
                  </a:stretch>
                </a:blipFill>
              </p:spPr>
              <p:txBody>
                <a:bodyPr/>
                <a:lstStyle/>
                <a:p>
                  <a:r>
                    <a:rPr lang="ko-KR" altLang="en-US">
                      <a:noFill/>
                    </a:rPr>
                    <a:t> </a:t>
                  </a:r>
                </a:p>
              </p:txBody>
            </p:sp>
          </mc:Fallback>
        </mc:AlternateContent>
        <p:sp>
          <p:nvSpPr>
            <p:cNvPr id="31" name="직사각형 30"/>
            <p:cNvSpPr/>
            <p:nvPr/>
          </p:nvSpPr>
          <p:spPr>
            <a:xfrm>
              <a:off x="4570956" y="2449470"/>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a</a:t>
              </a:r>
              <a:endParaRPr lang="ko-KR" altLang="en-US" sz="1100" dirty="0"/>
            </a:p>
          </p:txBody>
        </p:sp>
        <p:sp>
          <p:nvSpPr>
            <p:cNvPr id="32" name="직사각형 31"/>
            <p:cNvSpPr/>
            <p:nvPr/>
          </p:nvSpPr>
          <p:spPr>
            <a:xfrm>
              <a:off x="4570956" y="284349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b</a:t>
              </a:r>
              <a:endParaRPr lang="ko-KR" altLang="en-US" sz="1100" dirty="0"/>
            </a:p>
          </p:txBody>
        </p:sp>
        <mc:AlternateContent xmlns:mc="http://schemas.openxmlformats.org/markup-compatibility/2006" xmlns:a14="http://schemas.microsoft.com/office/drawing/2010/main">
          <mc:Choice Requires="a14">
            <p:sp>
              <p:nvSpPr>
                <p:cNvPr id="33" name="직사각형 32"/>
                <p:cNvSpPr/>
                <p:nvPr/>
              </p:nvSpPr>
              <p:spPr>
                <a:xfrm>
                  <a:off x="4570956" y="3225002"/>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𝑥</m:t>
                            </m:r>
                          </m:sub>
                        </m:sSub>
                      </m:oMath>
                    </m:oMathPara>
                  </a14:m>
                  <a:endParaRPr lang="en-US" altLang="ko-KR" sz="1100" b="0" dirty="0"/>
                </a:p>
              </p:txBody>
            </p:sp>
          </mc:Choice>
          <mc:Fallback xmlns="">
            <p:sp>
              <p:nvSpPr>
                <p:cNvPr id="33" name="직사각형 32"/>
                <p:cNvSpPr>
                  <a:spLocks noRot="1" noChangeAspect="1" noMove="1" noResize="1" noEditPoints="1" noAdjustHandles="1" noChangeArrowheads="1" noChangeShapeType="1" noTextEdit="1"/>
                </p:cNvSpPr>
                <p:nvPr/>
              </p:nvSpPr>
              <p:spPr>
                <a:xfrm>
                  <a:off x="4570956" y="3225002"/>
                  <a:ext cx="889348" cy="388307"/>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직사각형 33"/>
                <p:cNvSpPr/>
                <p:nvPr/>
              </p:nvSpPr>
              <p:spPr>
                <a:xfrm>
                  <a:off x="4570956" y="3625844"/>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𝑦</m:t>
                            </m:r>
                          </m:sub>
                        </m:sSub>
                      </m:oMath>
                    </m:oMathPara>
                  </a14:m>
                  <a:endParaRPr lang="ko-KR" altLang="en-US" sz="1100" dirty="0"/>
                </a:p>
              </p:txBody>
            </p:sp>
          </mc:Choice>
          <mc:Fallback xmlns="">
            <p:sp>
              <p:nvSpPr>
                <p:cNvPr id="34" name="직사각형 33"/>
                <p:cNvSpPr>
                  <a:spLocks noRot="1" noChangeAspect="1" noMove="1" noResize="1" noEditPoints="1" noAdjustHandles="1" noChangeArrowheads="1" noChangeShapeType="1" noTextEdit="1"/>
                </p:cNvSpPr>
                <p:nvPr/>
              </p:nvSpPr>
              <p:spPr>
                <a:xfrm>
                  <a:off x="4570956" y="3625844"/>
                  <a:ext cx="889348" cy="388307"/>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직사각형 34"/>
                <p:cNvSpPr/>
                <p:nvPr/>
              </p:nvSpPr>
              <p:spPr>
                <a:xfrm>
                  <a:off x="4570956" y="4018030"/>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𝑤</m:t>
                            </m:r>
                          </m:sub>
                        </m:sSub>
                      </m:oMath>
                    </m:oMathPara>
                  </a14:m>
                  <a:endParaRPr lang="en-US" altLang="ko-KR" sz="1100" b="0" dirty="0"/>
                </a:p>
              </p:txBody>
            </p:sp>
          </mc:Choice>
          <mc:Fallback xmlns="">
            <p:sp>
              <p:nvSpPr>
                <p:cNvPr id="35" name="직사각형 34"/>
                <p:cNvSpPr>
                  <a:spLocks noRot="1" noChangeAspect="1" noMove="1" noResize="1" noEditPoints="1" noAdjustHandles="1" noChangeArrowheads="1" noChangeShapeType="1" noTextEdit="1"/>
                </p:cNvSpPr>
                <p:nvPr/>
              </p:nvSpPr>
              <p:spPr>
                <a:xfrm>
                  <a:off x="4570956" y="4018030"/>
                  <a:ext cx="889348" cy="388307"/>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직사각형 35"/>
                <p:cNvSpPr/>
                <p:nvPr/>
              </p:nvSpPr>
              <p:spPr>
                <a:xfrm>
                  <a:off x="4570956" y="440414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h</m:t>
                            </m:r>
                          </m:sub>
                        </m:sSub>
                      </m:oMath>
                    </m:oMathPara>
                  </a14:m>
                  <a:endParaRPr lang="ko-KR" altLang="en-US" sz="1100" dirty="0"/>
                </a:p>
              </p:txBody>
            </p:sp>
          </mc:Choice>
          <mc:Fallback xmlns="">
            <p:sp>
              <p:nvSpPr>
                <p:cNvPr id="36" name="직사각형 35"/>
                <p:cNvSpPr>
                  <a:spLocks noRot="1" noChangeAspect="1" noMove="1" noResize="1" noEditPoints="1" noAdjustHandles="1" noChangeArrowheads="1" noChangeShapeType="1" noTextEdit="1"/>
                </p:cNvSpPr>
                <p:nvPr/>
              </p:nvSpPr>
              <p:spPr>
                <a:xfrm>
                  <a:off x="4570956" y="4404149"/>
                  <a:ext cx="889348" cy="388307"/>
                </a:xfrm>
                <a:prstGeom prst="rect">
                  <a:avLst/>
                </a:prstGeom>
                <a:blipFill rotWithShape="0">
                  <a:blip r:embed="rId5"/>
                  <a:stretch>
                    <a:fillRect/>
                  </a:stretch>
                </a:blipFill>
              </p:spPr>
              <p:txBody>
                <a:bodyPr/>
                <a:lstStyle/>
                <a:p>
                  <a:r>
                    <a:rPr lang="ko-KR" altLang="en-US">
                      <a:noFill/>
                    </a:rPr>
                    <a:t> </a:t>
                  </a:r>
                </a:p>
              </p:txBody>
            </p:sp>
          </mc:Fallback>
        </mc:AlternateContent>
        <p:sp>
          <p:nvSpPr>
            <p:cNvPr id="37" name="직사각형 36"/>
            <p:cNvSpPr/>
            <p:nvPr/>
          </p:nvSpPr>
          <p:spPr>
            <a:xfrm>
              <a:off x="4570956" y="489673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a</a:t>
              </a:r>
              <a:endParaRPr lang="ko-KR" altLang="en-US" sz="1100" dirty="0"/>
            </a:p>
          </p:txBody>
        </p:sp>
        <p:sp>
          <p:nvSpPr>
            <p:cNvPr id="38" name="직사각형 37"/>
            <p:cNvSpPr/>
            <p:nvPr/>
          </p:nvSpPr>
          <p:spPr>
            <a:xfrm>
              <a:off x="4570956" y="5290768"/>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b</a:t>
              </a:r>
              <a:endParaRPr lang="ko-KR" altLang="en-US" sz="1100" dirty="0"/>
            </a:p>
          </p:txBody>
        </p:sp>
        <mc:AlternateContent xmlns:mc="http://schemas.openxmlformats.org/markup-compatibility/2006" xmlns:a14="http://schemas.microsoft.com/office/drawing/2010/main">
          <mc:Choice Requires="a14">
            <p:sp>
              <p:nvSpPr>
                <p:cNvPr id="39" name="직사각형 38"/>
                <p:cNvSpPr/>
                <p:nvPr/>
              </p:nvSpPr>
              <p:spPr>
                <a:xfrm>
                  <a:off x="4570956" y="5672271"/>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𝑥</m:t>
                            </m:r>
                          </m:sub>
                        </m:sSub>
                      </m:oMath>
                    </m:oMathPara>
                  </a14:m>
                  <a:endParaRPr lang="en-US" altLang="ko-KR" sz="1100" b="0" dirty="0"/>
                </a:p>
              </p:txBody>
            </p:sp>
          </mc:Choice>
          <mc:Fallback xmlns="">
            <p:sp>
              <p:nvSpPr>
                <p:cNvPr id="39" name="직사각형 38"/>
                <p:cNvSpPr>
                  <a:spLocks noRot="1" noChangeAspect="1" noMove="1" noResize="1" noEditPoints="1" noAdjustHandles="1" noChangeArrowheads="1" noChangeShapeType="1" noTextEdit="1"/>
                </p:cNvSpPr>
                <p:nvPr/>
              </p:nvSpPr>
              <p:spPr>
                <a:xfrm>
                  <a:off x="4570956" y="5672271"/>
                  <a:ext cx="889348" cy="388307"/>
                </a:xfrm>
                <a:prstGeom prst="rect">
                  <a:avLst/>
                </a:prstGeom>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p:cNvSpPr/>
                <p:nvPr/>
              </p:nvSpPr>
              <p:spPr>
                <a:xfrm>
                  <a:off x="4570956" y="6073113"/>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𝑦</m:t>
                            </m:r>
                          </m:sub>
                        </m:sSub>
                      </m:oMath>
                    </m:oMathPara>
                  </a14:m>
                  <a:endParaRPr lang="ko-KR" altLang="en-US" sz="1100" dirty="0"/>
                </a:p>
              </p:txBody>
            </p:sp>
          </mc:Choice>
          <mc:Fallback xmlns="">
            <p:sp>
              <p:nvSpPr>
                <p:cNvPr id="40" name="직사각형 39"/>
                <p:cNvSpPr>
                  <a:spLocks noRot="1" noChangeAspect="1" noMove="1" noResize="1" noEditPoints="1" noAdjustHandles="1" noChangeArrowheads="1" noChangeShapeType="1" noTextEdit="1"/>
                </p:cNvSpPr>
                <p:nvPr/>
              </p:nvSpPr>
              <p:spPr>
                <a:xfrm>
                  <a:off x="4570956" y="6073113"/>
                  <a:ext cx="889348" cy="388307"/>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직사각형 40"/>
                <p:cNvSpPr/>
                <p:nvPr/>
              </p:nvSpPr>
              <p:spPr>
                <a:xfrm>
                  <a:off x="4570956" y="646529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𝑤</m:t>
                            </m:r>
                          </m:sub>
                        </m:sSub>
                      </m:oMath>
                    </m:oMathPara>
                  </a14:m>
                  <a:endParaRPr lang="en-US" altLang="ko-KR" sz="1100" b="0" dirty="0"/>
                </a:p>
              </p:txBody>
            </p:sp>
          </mc:Choice>
          <mc:Fallback xmlns="">
            <p:sp>
              <p:nvSpPr>
                <p:cNvPr id="41" name="직사각형 40"/>
                <p:cNvSpPr>
                  <a:spLocks noRot="1" noChangeAspect="1" noMove="1" noResize="1" noEditPoints="1" noAdjustHandles="1" noChangeArrowheads="1" noChangeShapeType="1" noTextEdit="1"/>
                </p:cNvSpPr>
                <p:nvPr/>
              </p:nvSpPr>
              <p:spPr>
                <a:xfrm>
                  <a:off x="4570956" y="6465299"/>
                  <a:ext cx="889348" cy="38830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p:cNvSpPr/>
                <p:nvPr/>
              </p:nvSpPr>
              <p:spPr>
                <a:xfrm>
                  <a:off x="4570956" y="6870220"/>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dirty="0" smtClean="0">
                                <a:latin typeface="Cambria Math" panose="02040503050406030204" pitchFamily="18" charset="0"/>
                              </a:rPr>
                            </m:ctrlPr>
                          </m:sSubPr>
                          <m:e>
                            <m:r>
                              <a:rPr lang="en-US" altLang="ko-KR" sz="1100" b="0" i="1" dirty="0" smtClean="0">
                                <a:latin typeface="Cambria Math" panose="02040503050406030204" pitchFamily="18" charset="0"/>
                              </a:rPr>
                              <m:t>𝑡</m:t>
                            </m:r>
                          </m:e>
                          <m:sub>
                            <m:r>
                              <a:rPr lang="en-US" altLang="ko-KR" sz="1100" b="0" i="1" dirty="0" smtClean="0">
                                <a:latin typeface="Cambria Math" panose="02040503050406030204" pitchFamily="18" charset="0"/>
                              </a:rPr>
                              <m:t>h</m:t>
                            </m:r>
                          </m:sub>
                        </m:sSub>
                      </m:oMath>
                    </m:oMathPara>
                  </a14:m>
                  <a:endParaRPr lang="ko-KR" altLang="en-US" sz="1100" dirty="0"/>
                </a:p>
              </p:txBody>
            </p:sp>
          </mc:Choice>
          <mc:Fallback xmlns="">
            <p:sp>
              <p:nvSpPr>
                <p:cNvPr id="42" name="직사각형 41"/>
                <p:cNvSpPr>
                  <a:spLocks noRot="1" noChangeAspect="1" noMove="1" noResize="1" noEditPoints="1" noAdjustHandles="1" noChangeArrowheads="1" noChangeShapeType="1" noTextEdit="1"/>
                </p:cNvSpPr>
                <p:nvPr/>
              </p:nvSpPr>
              <p:spPr>
                <a:xfrm>
                  <a:off x="4570956" y="6870220"/>
                  <a:ext cx="889348" cy="388307"/>
                </a:xfrm>
                <a:prstGeom prst="rect">
                  <a:avLst/>
                </a:prstGeom>
                <a:blipFill rotWithShape="0">
                  <a:blip r:embed="rId9"/>
                  <a:stretch>
                    <a:fillRect/>
                  </a:stretch>
                </a:blipFill>
              </p:spPr>
              <p:txBody>
                <a:bodyPr/>
                <a:lstStyle/>
                <a:p>
                  <a:r>
                    <a:rPr lang="ko-KR" altLang="en-US">
                      <a:noFill/>
                    </a:rPr>
                    <a:t> </a:t>
                  </a:r>
                </a:p>
              </p:txBody>
            </p:sp>
          </mc:Fallback>
        </mc:AlternateContent>
        <p:sp>
          <p:nvSpPr>
            <p:cNvPr id="43" name="직사각형 42"/>
            <p:cNvSpPr/>
            <p:nvPr/>
          </p:nvSpPr>
          <p:spPr>
            <a:xfrm>
              <a:off x="563670" y="3518427"/>
              <a:ext cx="1239033" cy="638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Anchor2</a:t>
              </a:r>
              <a:endParaRPr lang="ko-KR" altLang="en-US" sz="1100" dirty="0"/>
            </a:p>
          </p:txBody>
        </p:sp>
        <p:sp>
          <p:nvSpPr>
            <p:cNvPr id="44" name="직사각형 43"/>
            <p:cNvSpPr/>
            <p:nvPr/>
          </p:nvSpPr>
          <p:spPr>
            <a:xfrm>
              <a:off x="563670" y="5271041"/>
              <a:ext cx="1239033" cy="638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Anchor n</a:t>
              </a:r>
            </a:p>
          </p:txBody>
        </p:sp>
        <p:cxnSp>
          <p:nvCxnSpPr>
            <p:cNvPr id="45" name="직선 연결선 44"/>
            <p:cNvCxnSpPr/>
            <p:nvPr/>
          </p:nvCxnSpPr>
          <p:spPr>
            <a:xfrm>
              <a:off x="1802704" y="3891887"/>
              <a:ext cx="2768252" cy="18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1802703" y="5618238"/>
              <a:ext cx="2768252" cy="18788"/>
            </a:xfrm>
            <a:prstGeom prst="line">
              <a:avLst/>
            </a:prstGeom>
          </p:spPr>
          <p:style>
            <a:lnRef idx="1">
              <a:schemeClr val="accent1"/>
            </a:lnRef>
            <a:fillRef idx="0">
              <a:schemeClr val="accent1"/>
            </a:fillRef>
            <a:effectRef idx="0">
              <a:schemeClr val="accent1"/>
            </a:effectRef>
            <a:fontRef idx="minor">
              <a:schemeClr val="tx1"/>
            </a:fontRef>
          </p:style>
        </p:cxnSp>
        <p:sp>
          <p:nvSpPr>
            <p:cNvPr id="48" name="타원 47"/>
            <p:cNvSpPr/>
            <p:nvPr/>
          </p:nvSpPr>
          <p:spPr>
            <a:xfrm>
              <a:off x="1118987" y="4454010"/>
              <a:ext cx="144573" cy="193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49" name="타원 48"/>
            <p:cNvSpPr/>
            <p:nvPr/>
          </p:nvSpPr>
          <p:spPr>
            <a:xfrm>
              <a:off x="1110899" y="4810170"/>
              <a:ext cx="144573" cy="1935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grpSp>
    </p:spTree>
    <p:extLst>
      <p:ext uri="{BB962C8B-B14F-4D97-AF65-F5344CB8AC3E}">
        <p14:creationId xmlns:p14="http://schemas.microsoft.com/office/powerpoint/2010/main" val="41299030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Multi-task learning</a:t>
            </a:r>
            <a:endParaRPr lang="ko-KR" altLang="en-US" dirty="0"/>
          </a:p>
        </p:txBody>
      </p:sp>
      <p:sp>
        <p:nvSpPr>
          <p:cNvPr id="3" name="내용 개체 틀 2"/>
          <p:cNvSpPr>
            <a:spLocks noGrp="1"/>
          </p:cNvSpPr>
          <p:nvPr>
            <p:ph idx="1"/>
          </p:nvPr>
        </p:nvSpPr>
        <p:spPr>
          <a:xfrm>
            <a:off x="719447" y="2370139"/>
            <a:ext cx="10515600" cy="4351338"/>
          </a:xfrm>
        </p:spPr>
        <p:txBody>
          <a:bodyPr/>
          <a:lstStyle/>
          <a:p>
            <a:r>
              <a:rPr lang="en-US" altLang="ko-KR" dirty="0"/>
              <a:t>Classification task</a:t>
            </a:r>
            <a:r>
              <a:rPr lang="ko-KR" altLang="en-US" dirty="0"/>
              <a:t> </a:t>
            </a:r>
            <a:r>
              <a:rPr lang="en-US" altLang="ko-KR" dirty="0"/>
              <a:t>and</a:t>
            </a:r>
            <a:r>
              <a:rPr lang="ko-KR" altLang="en-US" dirty="0"/>
              <a:t> </a:t>
            </a:r>
            <a:r>
              <a:rPr lang="en-US" altLang="ko-KR" dirty="0"/>
              <a:t>Regression task</a:t>
            </a:r>
            <a:r>
              <a:rPr lang="ko-KR" altLang="en-US" dirty="0"/>
              <a:t> </a:t>
            </a:r>
            <a:r>
              <a:rPr lang="en-US" altLang="ko-KR" dirty="0"/>
              <a:t>are</a:t>
            </a:r>
            <a:r>
              <a:rPr lang="ko-KR" altLang="en-US" dirty="0"/>
              <a:t> </a:t>
            </a:r>
            <a:r>
              <a:rPr lang="en-US" altLang="ko-KR" dirty="0"/>
              <a:t>equally important?</a:t>
            </a:r>
          </a:p>
          <a:p>
            <a:r>
              <a:rPr lang="en-US" altLang="ko-KR" dirty="0"/>
              <a:t>Weighting</a:t>
            </a:r>
            <a:r>
              <a:rPr lang="ko-KR" altLang="en-US" dirty="0"/>
              <a:t>이 필요한데</a:t>
            </a:r>
            <a:r>
              <a:rPr lang="en-US" altLang="ko-KR" dirty="0"/>
              <a:t>, weighting</a:t>
            </a:r>
            <a:r>
              <a:rPr lang="ko-KR" altLang="en-US" dirty="0"/>
              <a:t>을 </a:t>
            </a:r>
            <a:r>
              <a:rPr lang="en-US" altLang="ko-KR" dirty="0"/>
              <a:t>hand-pick </a:t>
            </a:r>
            <a:r>
              <a:rPr lang="ko-KR" altLang="en-US" dirty="0"/>
              <a:t>해서 사용할 경우 도대체 </a:t>
            </a:r>
            <a:r>
              <a:rPr lang="en-US" altLang="ko-KR" dirty="0"/>
              <a:t>1</a:t>
            </a:r>
            <a:r>
              <a:rPr lang="ko-KR" altLang="en-US" dirty="0"/>
              <a:t>주일 씩이나 걸리는 </a:t>
            </a:r>
            <a:r>
              <a:rPr lang="en-US" altLang="ko-KR" dirty="0"/>
              <a:t>learning </a:t>
            </a:r>
            <a:r>
              <a:rPr lang="ko-KR" altLang="en-US" dirty="0"/>
              <a:t>알고리즘을 몇 번을 돌려봐야 할 것인가</a:t>
            </a:r>
            <a:r>
              <a:rPr lang="en-US" altLang="ko-KR" dirty="0"/>
              <a:t>?</a:t>
            </a:r>
          </a:p>
          <a:p>
            <a:endParaRPr lang="en-US" altLang="ko-KR" dirty="0"/>
          </a:p>
          <a:p>
            <a:r>
              <a:rPr lang="en-US" altLang="ko-KR" dirty="0"/>
              <a:t>“Multi-Task Learning Using Uncertainty to Weigh Losses for Scene Geometry and Semantics”, Alex Kendall et.al</a:t>
            </a:r>
          </a:p>
          <a:p>
            <a:r>
              <a:rPr lang="en-US" altLang="ko-KR" dirty="0"/>
              <a:t>Learn the weights too!</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121</a:t>
            </a:fld>
            <a:endParaRPr lang="ko-KR" altLang="en-US"/>
          </a:p>
        </p:txBody>
      </p:sp>
      <mc:AlternateContent xmlns:mc="http://schemas.openxmlformats.org/markup-compatibility/2006" xmlns:a14="http://schemas.microsoft.com/office/drawing/2010/main">
        <mc:Choice Requires="a14">
          <p:sp>
            <p:nvSpPr>
              <p:cNvPr id="7" name="TextBox 6"/>
              <p:cNvSpPr txBox="1"/>
              <p:nvPr/>
            </p:nvSpPr>
            <p:spPr>
              <a:xfrm>
                <a:off x="3264810" y="1564517"/>
                <a:ext cx="6625403"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b="0" i="0" smtClean="0">
                          <a:latin typeface="Cambria Math" panose="02040503050406030204" pitchFamily="18" charset="0"/>
                        </a:rPr>
                        <m:t>L</m:t>
                      </m:r>
                      <m:r>
                        <a:rPr lang="en-US" altLang="ko-KR" sz="2800">
                          <a:latin typeface="Cambria Math" panose="02040503050406030204" pitchFamily="18" charset="0"/>
                        </a:rPr>
                        <m:t>=</m:t>
                      </m:r>
                      <m:sSub>
                        <m:sSubPr>
                          <m:ctrlPr>
                            <a:rPr lang="en-US" altLang="ko-KR" sz="2800" i="1">
                              <a:latin typeface="Cambria Math" panose="02040503050406030204" pitchFamily="18" charset="0"/>
                            </a:rPr>
                          </m:ctrlPr>
                        </m:sSubPr>
                        <m:e>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𝑤</m:t>
                              </m:r>
                            </m:e>
                            <m:sub>
                              <m:r>
                                <a:rPr lang="en-US" altLang="ko-KR" sz="2800" b="0" i="1" smtClean="0">
                                  <a:latin typeface="Cambria Math" panose="02040503050406030204" pitchFamily="18" charset="0"/>
                                </a:rPr>
                                <m:t>1</m:t>
                              </m:r>
                            </m:sub>
                          </m:sSub>
                          <m:r>
                            <a:rPr lang="en-US" altLang="ko-KR" sz="2800" b="0" i="1" smtClean="0">
                              <a:latin typeface="Cambria Math" panose="02040503050406030204" pitchFamily="18" charset="0"/>
                            </a:rPr>
                            <m:t>∗ </m:t>
                          </m:r>
                          <m:r>
                            <a:rPr lang="en-US" altLang="ko-KR" sz="2800" i="1">
                              <a:latin typeface="Cambria Math" panose="02040503050406030204" pitchFamily="18" charset="0"/>
                            </a:rPr>
                            <m:t>𝐿</m:t>
                          </m:r>
                        </m:e>
                        <m:sub>
                          <m:r>
                            <a:rPr lang="en-US" altLang="ko-KR" sz="2800" i="1">
                              <a:latin typeface="Cambria Math" panose="02040503050406030204" pitchFamily="18" charset="0"/>
                            </a:rPr>
                            <m:t>𝑐𝑙𝑠</m:t>
                          </m:r>
                        </m:sub>
                      </m:sSub>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𝑝</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sSubSup>
                            <m:sSubSupPr>
                              <m:ctrlPr>
                                <a:rPr lang="en-US" altLang="ko-KR" sz="2800" i="1">
                                  <a:latin typeface="Cambria Math" panose="02040503050406030204" pitchFamily="18" charset="0"/>
                                </a:rPr>
                              </m:ctrlPr>
                            </m:sSubSupPr>
                            <m:e>
                              <m:r>
                                <a:rPr lang="en-US" altLang="ko-KR" sz="2800" i="1">
                                  <a:latin typeface="Cambria Math" panose="02040503050406030204" pitchFamily="18" charset="0"/>
                                </a:rPr>
                                <m:t>𝑝</m:t>
                              </m:r>
                            </m:e>
                            <m:sub>
                              <m:r>
                                <a:rPr lang="en-US" altLang="ko-KR" sz="2800" i="1">
                                  <a:latin typeface="Cambria Math" panose="02040503050406030204" pitchFamily="18" charset="0"/>
                                </a:rPr>
                                <m:t>𝑖</m:t>
                              </m:r>
                            </m:sub>
                            <m:sup>
                              <m:r>
                                <a:rPr lang="en-US" altLang="ko-KR" sz="2800" i="1">
                                  <a:latin typeface="Cambria Math" panose="02040503050406030204" pitchFamily="18" charset="0"/>
                                </a:rPr>
                                <m:t>∗</m:t>
                              </m:r>
                            </m:sup>
                          </m:sSubSup>
                        </m:e>
                      </m:d>
                      <m:r>
                        <a:rPr lang="en-US" altLang="ko-KR" sz="2800" i="1">
                          <a:latin typeface="Cambria Math" panose="02040503050406030204" pitchFamily="18" charset="0"/>
                        </a:rPr>
                        <m:t>+</m:t>
                      </m:r>
                      <m:sSubSup>
                        <m:sSubSupPr>
                          <m:ctrlPr>
                            <a:rPr lang="en-US" altLang="ko-KR" sz="2800" i="1">
                              <a:latin typeface="Cambria Math" panose="02040503050406030204" pitchFamily="18" charset="0"/>
                            </a:rPr>
                          </m:ctrlPr>
                        </m:sSubSupPr>
                        <m:e>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𝑤</m:t>
                              </m:r>
                            </m:e>
                            <m:sub>
                              <m:r>
                                <a:rPr lang="en-US" altLang="ko-KR" sz="2800" b="0" i="1" smtClean="0">
                                  <a:latin typeface="Cambria Math" panose="02040503050406030204" pitchFamily="18" charset="0"/>
                                </a:rPr>
                                <m:t>2</m:t>
                              </m:r>
                            </m:sub>
                          </m:sSub>
                          <m:r>
                            <a:rPr lang="en-US" altLang="ko-KR" sz="2800" b="0" i="1" smtClean="0">
                              <a:latin typeface="Cambria Math" panose="02040503050406030204" pitchFamily="18" charset="0"/>
                            </a:rPr>
                            <m:t>∗</m:t>
                          </m:r>
                          <m:r>
                            <a:rPr lang="en-US" altLang="ko-KR" sz="2800" i="1">
                              <a:latin typeface="Cambria Math" panose="02040503050406030204" pitchFamily="18" charset="0"/>
                            </a:rPr>
                            <m:t>𝑝</m:t>
                          </m:r>
                        </m:e>
                        <m:sub>
                          <m:r>
                            <a:rPr lang="en-US" altLang="ko-KR" sz="2800" i="1">
                              <a:latin typeface="Cambria Math" panose="02040503050406030204" pitchFamily="18" charset="0"/>
                            </a:rPr>
                            <m:t>𝑖</m:t>
                          </m:r>
                        </m:sub>
                        <m:sup>
                          <m:r>
                            <a:rPr lang="en-US" altLang="ko-KR" sz="2800" i="1">
                              <a:latin typeface="Cambria Math" panose="02040503050406030204" pitchFamily="18" charset="0"/>
                            </a:rPr>
                            <m:t>∗</m:t>
                          </m:r>
                        </m:sup>
                      </m:sSubSup>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𝐿</m:t>
                          </m:r>
                        </m:e>
                        <m:sub>
                          <m:r>
                            <a:rPr lang="en-US" altLang="ko-KR" sz="2800" i="1">
                              <a:latin typeface="Cambria Math" panose="02040503050406030204" pitchFamily="18" charset="0"/>
                            </a:rPr>
                            <m:t>𝑟𝑒𝑔</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𝑡</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sSubSup>
                        <m:sSubSupPr>
                          <m:ctrlPr>
                            <a:rPr lang="en-US" altLang="ko-KR" sz="2800" i="1">
                              <a:latin typeface="Cambria Math" panose="02040503050406030204" pitchFamily="18" charset="0"/>
                            </a:rPr>
                          </m:ctrlPr>
                        </m:sSubSupPr>
                        <m:e>
                          <m:r>
                            <a:rPr lang="en-US" altLang="ko-KR" sz="2800" i="1">
                              <a:latin typeface="Cambria Math" panose="02040503050406030204" pitchFamily="18" charset="0"/>
                            </a:rPr>
                            <m:t>𝑡</m:t>
                          </m:r>
                        </m:e>
                        <m:sub>
                          <m:r>
                            <a:rPr lang="en-US" altLang="ko-KR" sz="2800" i="1">
                              <a:latin typeface="Cambria Math" panose="02040503050406030204" pitchFamily="18" charset="0"/>
                            </a:rPr>
                            <m:t>𝑖</m:t>
                          </m:r>
                        </m:sub>
                        <m:sup>
                          <m:r>
                            <a:rPr lang="en-US" altLang="ko-KR" sz="2800" i="1">
                              <a:latin typeface="Cambria Math" panose="02040503050406030204" pitchFamily="18" charset="0"/>
                            </a:rPr>
                            <m:t>∗</m:t>
                          </m:r>
                        </m:sup>
                      </m:sSubSup>
                      <m:r>
                        <a:rPr lang="en-US" altLang="ko-KR" sz="2800" i="1">
                          <a:latin typeface="Cambria Math" panose="02040503050406030204" pitchFamily="18" charset="0"/>
                        </a:rPr>
                        <m:t>)</m:t>
                      </m:r>
                    </m:oMath>
                  </m:oMathPara>
                </a14:m>
                <a:endParaRPr lang="ko-KR" altLang="en-US" sz="2800" i="1" dirty="0"/>
              </a:p>
            </p:txBody>
          </p:sp>
        </mc:Choice>
        <mc:Fallback xmlns="">
          <p:sp>
            <p:nvSpPr>
              <p:cNvPr id="7" name="TextBox 6"/>
              <p:cNvSpPr txBox="1">
                <a:spLocks noRot="1" noChangeAspect="1" noMove="1" noResize="1" noEditPoints="1" noAdjustHandles="1" noChangeArrowheads="1" noChangeShapeType="1" noTextEdit="1"/>
              </p:cNvSpPr>
              <p:nvPr/>
            </p:nvSpPr>
            <p:spPr>
              <a:xfrm>
                <a:off x="3264810" y="1564517"/>
                <a:ext cx="6625403" cy="465897"/>
              </a:xfrm>
              <a:prstGeom prst="rect">
                <a:avLst/>
              </a:prstGeom>
              <a:blipFill rotWithShape="0">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688663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122</a:t>
            </a:fld>
            <a:endParaRPr lang="ko-KR" altLang="en-US"/>
          </a:p>
        </p:txBody>
      </p:sp>
      <p:cxnSp>
        <p:nvCxnSpPr>
          <p:cNvPr id="6" name="직선 화살표 연결선 5"/>
          <p:cNvCxnSpPr/>
          <p:nvPr/>
        </p:nvCxnSpPr>
        <p:spPr>
          <a:xfrm flipV="1">
            <a:off x="3191282" y="1851051"/>
            <a:ext cx="6137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직사각형 6"/>
              <p:cNvSpPr/>
              <p:nvPr/>
            </p:nvSpPr>
            <p:spPr>
              <a:xfrm>
                <a:off x="3800583" y="1400115"/>
                <a:ext cx="1179017"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𝑎</m:t>
                          </m:r>
                        </m:e>
                        <m:sub>
                          <m:r>
                            <a:rPr lang="en-US" altLang="ko-KR" sz="1200" b="0" i="1" smtClean="0">
                              <a:latin typeface="Cambria Math" panose="02040503050406030204" pitchFamily="18" charset="0"/>
                            </a:rPr>
                            <m:t>0</m:t>
                          </m:r>
                        </m:sub>
                      </m:sSub>
                      <m:r>
                        <a:rPr lang="en-US" altLang="ko-KR" sz="1200" b="0" i="1" smtClean="0">
                          <a:latin typeface="Cambria Math" panose="02040503050406030204" pitchFamily="18" charset="0"/>
                        </a:rPr>
                        <m:t>=</m:t>
                      </m:r>
                      <m:f>
                        <m:fPr>
                          <m:ctrlPr>
                            <a:rPr lang="en-US" altLang="ko-KR" sz="1200" b="0" i="1" smtClean="0">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0</m:t>
                                  </m:r>
                                </m:sub>
                              </m:sSub>
                            </m:sup>
                          </m:sSup>
                        </m:num>
                        <m:den>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0</m:t>
                                  </m:r>
                                </m:sub>
                              </m:sSub>
                            </m:sup>
                          </m:sSup>
                          <m:r>
                            <a:rPr lang="en-US" altLang="ko-KR" sz="1200" b="0" i="1" smtClean="0">
                              <a:latin typeface="Cambria Math" panose="02040503050406030204" pitchFamily="18" charset="0"/>
                            </a:rPr>
                            <m:t>+</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1</m:t>
                                  </m:r>
                                </m:sub>
                              </m:sSub>
                            </m:sup>
                          </m:sSup>
                        </m:den>
                      </m:f>
                    </m:oMath>
                  </m:oMathPara>
                </a14:m>
                <a:endParaRPr lang="ko-KR" altLang="en-US" sz="1200" dirty="0"/>
              </a:p>
            </p:txBody>
          </p:sp>
        </mc:Choice>
        <mc:Fallback xmlns="">
          <p:sp>
            <p:nvSpPr>
              <p:cNvPr id="7" name="직사각형 6"/>
              <p:cNvSpPr>
                <a:spLocks noRot="1" noChangeAspect="1" noMove="1" noResize="1" noEditPoints="1" noAdjustHandles="1" noChangeArrowheads="1" noChangeShapeType="1" noTextEdit="1"/>
              </p:cNvSpPr>
              <p:nvPr/>
            </p:nvSpPr>
            <p:spPr>
              <a:xfrm>
                <a:off x="3800583" y="1400115"/>
                <a:ext cx="1179017" cy="612893"/>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9" name="직선 화살표 연결선 8"/>
          <p:cNvCxnSpPr/>
          <p:nvPr/>
        </p:nvCxnSpPr>
        <p:spPr>
          <a:xfrm flipV="1">
            <a:off x="3191282" y="2382441"/>
            <a:ext cx="6093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00583" y="1137795"/>
            <a:ext cx="1394863" cy="276999"/>
          </a:xfrm>
          <a:prstGeom prst="rect">
            <a:avLst/>
          </a:prstGeom>
          <a:noFill/>
        </p:spPr>
        <p:txBody>
          <a:bodyPr wrap="square" rtlCol="0">
            <a:spAutoFit/>
          </a:bodyPr>
          <a:lstStyle/>
          <a:p>
            <a:r>
              <a:rPr lang="en-US" altLang="ko-KR" sz="1200" dirty="0" err="1"/>
              <a:t>Softmax</a:t>
            </a:r>
            <a:endParaRPr lang="ko-KR" altLang="en-US" sz="1200" dirty="0"/>
          </a:p>
        </p:txBody>
      </p:sp>
      <p:cxnSp>
        <p:nvCxnSpPr>
          <p:cNvPr id="11" name="직선 화살표 연결선 10"/>
          <p:cNvCxnSpPr>
            <a:stCxn id="20" idx="3"/>
            <a:endCxn id="35" idx="1"/>
          </p:cNvCxnSpPr>
          <p:nvPr/>
        </p:nvCxnSpPr>
        <p:spPr>
          <a:xfrm>
            <a:off x="3507515" y="3129739"/>
            <a:ext cx="332443" cy="46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0" y="3946744"/>
            <a:ext cx="1851360" cy="276999"/>
          </a:xfrm>
          <a:prstGeom prst="rect">
            <a:avLst/>
          </a:prstGeom>
          <a:noFill/>
        </p:spPr>
        <p:txBody>
          <a:bodyPr wrap="square" rtlCol="0">
            <a:spAutoFit/>
          </a:bodyPr>
          <a:lstStyle/>
          <a:p>
            <a:r>
              <a:rPr lang="en-US" altLang="ko-KR" sz="1200" dirty="0"/>
              <a:t>ground truth</a:t>
            </a:r>
            <a:endParaRPr lang="ko-KR" altLang="en-US" sz="1200" dirty="0"/>
          </a:p>
        </p:txBody>
      </p:sp>
      <p:sp>
        <p:nvSpPr>
          <p:cNvPr id="15" name="TextBox 14"/>
          <p:cNvSpPr txBox="1"/>
          <p:nvPr/>
        </p:nvSpPr>
        <p:spPr>
          <a:xfrm>
            <a:off x="0" y="2338442"/>
            <a:ext cx="1955800" cy="276999"/>
          </a:xfrm>
          <a:prstGeom prst="rect">
            <a:avLst/>
          </a:prstGeom>
          <a:noFill/>
        </p:spPr>
        <p:txBody>
          <a:bodyPr wrap="square" rtlCol="0">
            <a:spAutoFit/>
          </a:bodyPr>
          <a:lstStyle/>
          <a:p>
            <a:r>
              <a:rPr lang="en-US" altLang="ko-KR" sz="1200" dirty="0"/>
              <a:t>prediction</a:t>
            </a:r>
            <a:endParaRPr lang="ko-KR" altLang="en-US" sz="1200" dirty="0"/>
          </a:p>
        </p:txBody>
      </p:sp>
      <p:sp>
        <p:nvSpPr>
          <p:cNvPr id="16" name="직사각형 15"/>
          <p:cNvSpPr/>
          <p:nvPr/>
        </p:nvSpPr>
        <p:spPr>
          <a:xfrm>
            <a:off x="181578" y="1459363"/>
            <a:ext cx="964504" cy="638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Anchor 1</a:t>
            </a:r>
            <a:r>
              <a:rPr lang="ko-KR" altLang="en-US" sz="1200" dirty="0"/>
              <a:t>개</a:t>
            </a:r>
          </a:p>
        </p:txBody>
      </p:sp>
      <p:cxnSp>
        <p:nvCxnSpPr>
          <p:cNvPr id="17" name="직선 연결선 16"/>
          <p:cNvCxnSpPr>
            <a:stCxn id="16" idx="3"/>
            <a:endCxn id="18" idx="1"/>
          </p:cNvCxnSpPr>
          <p:nvPr/>
        </p:nvCxnSpPr>
        <p:spPr>
          <a:xfrm>
            <a:off x="1146082" y="1778777"/>
            <a:ext cx="1472085" cy="1878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직사각형 17"/>
              <p:cNvSpPr/>
              <p:nvPr/>
            </p:nvSpPr>
            <p:spPr>
              <a:xfrm>
                <a:off x="2618167" y="1603410"/>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0</m:t>
                          </m:r>
                        </m:sub>
                      </m:sSub>
                    </m:oMath>
                  </m:oMathPara>
                </a14:m>
                <a:endParaRPr lang="ko-KR" altLang="en-US" sz="1200" dirty="0"/>
              </a:p>
            </p:txBody>
          </p:sp>
        </mc:Choice>
        <mc:Fallback xmlns="">
          <p:sp>
            <p:nvSpPr>
              <p:cNvPr id="18" name="직사각형 17"/>
              <p:cNvSpPr>
                <a:spLocks noRot="1" noChangeAspect="1" noMove="1" noResize="1" noEditPoints="1" noAdjustHandles="1" noChangeArrowheads="1" noChangeShapeType="1" noTextEdit="1"/>
              </p:cNvSpPr>
              <p:nvPr/>
            </p:nvSpPr>
            <p:spPr>
              <a:xfrm>
                <a:off x="2618167" y="1603410"/>
                <a:ext cx="889348" cy="38830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직사각형 18"/>
              <p:cNvSpPr/>
              <p:nvPr/>
            </p:nvSpPr>
            <p:spPr>
              <a:xfrm>
                <a:off x="2618167" y="2134800"/>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𝑧</m:t>
                          </m:r>
                        </m:e>
                        <m:sub>
                          <m:r>
                            <a:rPr lang="en-US" altLang="ko-KR" sz="1200" b="0" i="1" smtClean="0">
                              <a:latin typeface="Cambria Math" panose="02040503050406030204" pitchFamily="18" charset="0"/>
                            </a:rPr>
                            <m:t>1</m:t>
                          </m:r>
                        </m:sub>
                      </m:sSub>
                    </m:oMath>
                  </m:oMathPara>
                </a14:m>
                <a:endParaRPr lang="ko-KR" altLang="en-US" sz="1200" dirty="0"/>
              </a:p>
            </p:txBody>
          </p:sp>
        </mc:Choice>
        <mc:Fallback xmlns="">
          <p:sp>
            <p:nvSpPr>
              <p:cNvPr id="19" name="직사각형 18"/>
              <p:cNvSpPr>
                <a:spLocks noRot="1" noChangeAspect="1" noMove="1" noResize="1" noEditPoints="1" noAdjustHandles="1" noChangeArrowheads="1" noChangeShapeType="1" noTextEdit="1"/>
              </p:cNvSpPr>
              <p:nvPr/>
            </p:nvSpPr>
            <p:spPr>
              <a:xfrm>
                <a:off x="2618167" y="2134800"/>
                <a:ext cx="889348" cy="388307"/>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p:cNvSpPr/>
              <p:nvPr/>
            </p:nvSpPr>
            <p:spPr>
              <a:xfrm>
                <a:off x="2618167" y="2935585"/>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dirty="0" smtClean="0">
                              <a:latin typeface="Cambria Math" panose="02040503050406030204" pitchFamily="18" charset="0"/>
                            </a:rPr>
                          </m:ctrlPr>
                        </m:sSubPr>
                        <m:e>
                          <m:r>
                            <a:rPr lang="en-US" altLang="ko-KR" sz="1200" b="0" i="1" dirty="0" smtClean="0">
                              <a:latin typeface="Cambria Math" panose="02040503050406030204" pitchFamily="18" charset="0"/>
                            </a:rPr>
                            <m:t>𝑧</m:t>
                          </m:r>
                        </m:e>
                        <m:sub>
                          <m:r>
                            <a:rPr lang="en-US" altLang="ko-KR" sz="1200" b="0" i="1" dirty="0" smtClean="0">
                              <a:latin typeface="Cambria Math" panose="02040503050406030204" pitchFamily="18" charset="0"/>
                            </a:rPr>
                            <m:t>𝑥</m:t>
                          </m:r>
                        </m:sub>
                      </m:sSub>
                    </m:oMath>
                  </m:oMathPara>
                </a14:m>
                <a:endParaRPr lang="en-US" altLang="ko-KR" sz="1200" b="0" dirty="0"/>
              </a:p>
            </p:txBody>
          </p:sp>
        </mc:Choice>
        <mc:Fallback xmlns="">
          <p:sp>
            <p:nvSpPr>
              <p:cNvPr id="20" name="직사각형 19"/>
              <p:cNvSpPr>
                <a:spLocks noRot="1" noChangeAspect="1" noMove="1" noResize="1" noEditPoints="1" noAdjustHandles="1" noChangeArrowheads="1" noChangeShapeType="1" noTextEdit="1"/>
              </p:cNvSpPr>
              <p:nvPr/>
            </p:nvSpPr>
            <p:spPr>
              <a:xfrm>
                <a:off x="2618167" y="2935585"/>
                <a:ext cx="889348" cy="388307"/>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p:cNvSpPr/>
              <p:nvPr/>
            </p:nvSpPr>
            <p:spPr>
              <a:xfrm>
                <a:off x="2618167" y="351812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dirty="0" smtClean="0">
                              <a:latin typeface="Cambria Math" panose="02040503050406030204" pitchFamily="18" charset="0"/>
                            </a:rPr>
                          </m:ctrlPr>
                        </m:sSubPr>
                        <m:e>
                          <m:r>
                            <a:rPr lang="en-US" altLang="ko-KR" sz="1200" b="0" i="1" dirty="0" smtClean="0">
                              <a:latin typeface="Cambria Math" panose="02040503050406030204" pitchFamily="18" charset="0"/>
                            </a:rPr>
                            <m:t>𝑧</m:t>
                          </m:r>
                        </m:e>
                        <m:sub>
                          <m:r>
                            <a:rPr lang="en-US" altLang="ko-KR" sz="1200" b="0" i="1" dirty="0" smtClean="0">
                              <a:latin typeface="Cambria Math" panose="02040503050406030204" pitchFamily="18" charset="0"/>
                            </a:rPr>
                            <m:t>𝑦</m:t>
                          </m:r>
                        </m:sub>
                      </m:sSub>
                    </m:oMath>
                  </m:oMathPara>
                </a14:m>
                <a:endParaRPr lang="ko-KR" altLang="en-US" sz="1200" dirty="0"/>
              </a:p>
            </p:txBody>
          </p:sp>
        </mc:Choice>
        <mc:Fallback xmlns="">
          <p:sp>
            <p:nvSpPr>
              <p:cNvPr id="21" name="직사각형 20"/>
              <p:cNvSpPr>
                <a:spLocks noRot="1" noChangeAspect="1" noMove="1" noResize="1" noEditPoints="1" noAdjustHandles="1" noChangeArrowheads="1" noChangeShapeType="1" noTextEdit="1"/>
              </p:cNvSpPr>
              <p:nvPr/>
            </p:nvSpPr>
            <p:spPr>
              <a:xfrm>
                <a:off x="2618167" y="3518129"/>
                <a:ext cx="889348" cy="388307"/>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p:cNvSpPr/>
              <p:nvPr/>
            </p:nvSpPr>
            <p:spPr>
              <a:xfrm>
                <a:off x="2618167" y="413140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dirty="0" smtClean="0">
                              <a:latin typeface="Cambria Math" panose="02040503050406030204" pitchFamily="18" charset="0"/>
                            </a:rPr>
                          </m:ctrlPr>
                        </m:sSubPr>
                        <m:e>
                          <m:r>
                            <a:rPr lang="en-US" altLang="ko-KR" sz="1200" b="0" i="1" dirty="0" smtClean="0">
                              <a:latin typeface="Cambria Math" panose="02040503050406030204" pitchFamily="18" charset="0"/>
                            </a:rPr>
                            <m:t>𝑧</m:t>
                          </m:r>
                        </m:e>
                        <m:sub>
                          <m:r>
                            <a:rPr lang="en-US" altLang="ko-KR" sz="1200" b="0" i="1" dirty="0" smtClean="0">
                              <a:latin typeface="Cambria Math" panose="02040503050406030204" pitchFamily="18" charset="0"/>
                            </a:rPr>
                            <m:t>𝑤</m:t>
                          </m:r>
                        </m:sub>
                      </m:sSub>
                    </m:oMath>
                  </m:oMathPara>
                </a14:m>
                <a:endParaRPr lang="en-US" altLang="ko-KR" sz="1200" b="0" dirty="0"/>
              </a:p>
            </p:txBody>
          </p:sp>
        </mc:Choice>
        <mc:Fallback xmlns="">
          <p:sp>
            <p:nvSpPr>
              <p:cNvPr id="22" name="직사각형 21"/>
              <p:cNvSpPr>
                <a:spLocks noRot="1" noChangeAspect="1" noMove="1" noResize="1" noEditPoints="1" noAdjustHandles="1" noChangeArrowheads="1" noChangeShapeType="1" noTextEdit="1"/>
              </p:cNvSpPr>
              <p:nvPr/>
            </p:nvSpPr>
            <p:spPr>
              <a:xfrm>
                <a:off x="2618167" y="4131409"/>
                <a:ext cx="889348" cy="388307"/>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p:cNvSpPr/>
              <p:nvPr/>
            </p:nvSpPr>
            <p:spPr>
              <a:xfrm>
                <a:off x="2618167" y="4716033"/>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dirty="0" smtClean="0">
                              <a:latin typeface="Cambria Math" panose="02040503050406030204" pitchFamily="18" charset="0"/>
                            </a:rPr>
                          </m:ctrlPr>
                        </m:sSubPr>
                        <m:e>
                          <m:r>
                            <a:rPr lang="en-US" altLang="ko-KR" sz="1200" b="0" i="1" dirty="0" smtClean="0">
                              <a:latin typeface="Cambria Math" panose="02040503050406030204" pitchFamily="18" charset="0"/>
                            </a:rPr>
                            <m:t>𝑧</m:t>
                          </m:r>
                        </m:e>
                        <m:sub>
                          <m:r>
                            <a:rPr lang="en-US" altLang="ko-KR" sz="1200" b="0" i="1" dirty="0" smtClean="0">
                              <a:latin typeface="Cambria Math" panose="02040503050406030204" pitchFamily="18" charset="0"/>
                            </a:rPr>
                            <m:t>h</m:t>
                          </m:r>
                        </m:sub>
                      </m:sSub>
                    </m:oMath>
                  </m:oMathPara>
                </a14:m>
                <a:endParaRPr lang="ko-KR" altLang="en-US" sz="1200" dirty="0"/>
              </a:p>
            </p:txBody>
          </p:sp>
        </mc:Choice>
        <mc:Fallback xmlns="">
          <p:sp>
            <p:nvSpPr>
              <p:cNvPr id="23" name="직사각형 22"/>
              <p:cNvSpPr>
                <a:spLocks noRot="1" noChangeAspect="1" noMove="1" noResize="1" noEditPoints="1" noAdjustHandles="1" noChangeArrowheads="1" noChangeShapeType="1" noTextEdit="1"/>
              </p:cNvSpPr>
              <p:nvPr/>
            </p:nvSpPr>
            <p:spPr>
              <a:xfrm>
                <a:off x="2618167" y="4716033"/>
                <a:ext cx="889348" cy="388307"/>
              </a:xfrm>
              <a:prstGeom prst="rect">
                <a:avLst/>
              </a:prstGeom>
              <a:blipFill rotWithShape="0">
                <a:blip r:embed="rId9"/>
                <a:stretch>
                  <a:fillRect/>
                </a:stretch>
              </a:blipFill>
            </p:spPr>
            <p:txBody>
              <a:bodyPr/>
              <a:lstStyle/>
              <a:p>
                <a:r>
                  <a:rPr lang="ko-KR" altLang="en-US">
                    <a:noFill/>
                  </a:rPr>
                  <a:t> </a:t>
                </a:r>
              </a:p>
            </p:txBody>
          </p:sp>
        </mc:Fallback>
      </mc:AlternateContent>
      <p:cxnSp>
        <p:nvCxnSpPr>
          <p:cNvPr id="24" name="꺾인 연결선 23"/>
          <p:cNvCxnSpPr>
            <a:endCxn id="19" idx="1"/>
          </p:cNvCxnSpPr>
          <p:nvPr/>
        </p:nvCxnSpPr>
        <p:spPr>
          <a:xfrm>
            <a:off x="1628611" y="1797563"/>
            <a:ext cx="989556" cy="5313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꺾인 연결선 24"/>
          <p:cNvCxnSpPr>
            <a:endCxn id="20" idx="1"/>
          </p:cNvCxnSpPr>
          <p:nvPr/>
        </p:nvCxnSpPr>
        <p:spPr>
          <a:xfrm rot="16200000" flipH="1">
            <a:off x="1457301" y="1968873"/>
            <a:ext cx="1332176" cy="9895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꺾인 연결선 25"/>
          <p:cNvCxnSpPr>
            <a:endCxn id="23" idx="1"/>
          </p:cNvCxnSpPr>
          <p:nvPr/>
        </p:nvCxnSpPr>
        <p:spPr>
          <a:xfrm rot="16200000" flipH="1">
            <a:off x="1444889" y="3736909"/>
            <a:ext cx="1747098" cy="5994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직선 연결선 26"/>
          <p:cNvCxnSpPr>
            <a:stCxn id="21" idx="1"/>
          </p:cNvCxnSpPr>
          <p:nvPr/>
        </p:nvCxnSpPr>
        <p:spPr>
          <a:xfrm flipH="1" flipV="1">
            <a:off x="2018710" y="3708999"/>
            <a:ext cx="599457" cy="3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2" idx="1"/>
          </p:cNvCxnSpPr>
          <p:nvPr/>
        </p:nvCxnSpPr>
        <p:spPr>
          <a:xfrm flipH="1" flipV="1">
            <a:off x="2018709" y="4316075"/>
            <a:ext cx="599458" cy="94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95138" y="2619450"/>
                <a:ext cx="1348406" cy="926664"/>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𝑥</m:t>
                          </m:r>
                        </m:sub>
                      </m:sSub>
                      <m:r>
                        <a:rPr lang="en-US" altLang="ko-KR" sz="1000" i="1">
                          <a:latin typeface="Cambria Math" panose="02040503050406030204" pitchFamily="18" charset="0"/>
                        </a:rPr>
                        <m:t>=</m:t>
                      </m:r>
                      <m:r>
                        <a:rPr lang="ko-KR" altLang="en-US" sz="1000" b="0" i="1" smtClean="0">
                          <a:latin typeface="Cambria Math" panose="02040503050406030204" pitchFamily="18" charset="0"/>
                        </a:rPr>
                        <m:t>𝛼</m:t>
                      </m:r>
                      <m:r>
                        <a:rPr lang="ko-KR" altLang="en-US" sz="1000" b="0" i="1" smtClean="0">
                          <a:latin typeface="Cambria Math" panose="02040503050406030204" pitchFamily="18" charset="0"/>
                        </a:rPr>
                        <m:t>∙</m:t>
                      </m:r>
                      <m:d>
                        <m:dPr>
                          <m:ctrlPr>
                            <a:rPr lang="en-US" altLang="ko-KR" sz="1000" i="1" smtClean="0">
                              <a:latin typeface="Cambria Math" panose="02040503050406030204" pitchFamily="18" charset="0"/>
                            </a:rPr>
                          </m:ctrlPr>
                        </m:dPr>
                        <m:e>
                          <m:r>
                            <a:rPr lang="en-US" altLang="ko-KR" sz="1000" i="1">
                              <a:latin typeface="Cambria Math" panose="02040503050406030204" pitchFamily="18" charset="0"/>
                            </a:rPr>
                            <m:t>𝑥</m:t>
                          </m:r>
                          <m:r>
                            <a:rPr lang="en-US" altLang="ko-KR" sz="1000" i="1">
                              <a:latin typeface="Cambria Math" panose="02040503050406030204" pitchFamily="18" charset="0"/>
                            </a:rPr>
                            <m:t>−</m:t>
                          </m:r>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𝑥</m:t>
                              </m:r>
                            </m:e>
                            <m:sub>
                              <m:r>
                                <a:rPr lang="en-US" altLang="ko-KR" sz="1000" i="1">
                                  <a:latin typeface="Cambria Math" panose="02040503050406030204" pitchFamily="18" charset="0"/>
                                </a:rPr>
                                <m:t>𝑎</m:t>
                              </m:r>
                            </m:sub>
                          </m:sSub>
                        </m:e>
                      </m:d>
                      <m:r>
                        <a:rPr lang="en-US" altLang="ko-KR" sz="1000" b="0" i="1" smtClean="0">
                          <a:latin typeface="Cambria Math" panose="02040503050406030204" pitchFamily="18" charset="0"/>
                        </a:rPr>
                        <m:t>/</m:t>
                      </m:r>
                      <m:sSub>
                        <m:sSubPr>
                          <m:ctrlPr>
                            <a:rPr lang="en-US" altLang="ko-KR" sz="1000" b="0" i="1" smtClean="0">
                              <a:latin typeface="Cambria Math" panose="02040503050406030204" pitchFamily="18" charset="0"/>
                            </a:rPr>
                          </m:ctrlPr>
                        </m:sSubPr>
                        <m:e>
                          <m:r>
                            <a:rPr lang="en-US" altLang="ko-KR" sz="1000" b="0" i="1" smtClean="0">
                              <a:latin typeface="Cambria Math" panose="02040503050406030204" pitchFamily="18" charset="0"/>
                            </a:rPr>
                            <m:t>𝑤</m:t>
                          </m:r>
                        </m:e>
                        <m:sub>
                          <m:r>
                            <a:rPr lang="en-US" altLang="ko-KR" sz="1000" b="0" i="1" smtClean="0">
                              <a:latin typeface="Cambria Math" panose="02040503050406030204" pitchFamily="18" charset="0"/>
                            </a:rPr>
                            <m:t>𝑎</m:t>
                          </m:r>
                        </m:sub>
                      </m:sSub>
                    </m:oMath>
                  </m:oMathPara>
                </a14:m>
                <a:endParaRPr lang="en-US" altLang="ko-KR" sz="1000" dirty="0"/>
              </a:p>
              <a:p>
                <a14:m>
                  <m:oMath xmlns:m="http://schemas.openxmlformats.org/officeDocument/2006/math">
                    <m:sSub>
                      <m:sSubPr>
                        <m:ctrlPr>
                          <a:rPr lang="en-US" altLang="ko-KR" sz="1000" i="1">
                            <a:latin typeface="Cambria Math" panose="02040503050406030204" pitchFamily="18" charset="0"/>
                          </a:rPr>
                        </m:ctrlPr>
                      </m:sSub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𝑦</m:t>
                        </m:r>
                      </m:sub>
                    </m:sSub>
                    <m:r>
                      <a:rPr lang="en-US" altLang="ko-KR" sz="1000" i="1">
                        <a:latin typeface="Cambria Math" panose="02040503050406030204" pitchFamily="18" charset="0"/>
                      </a:rPr>
                      <m:t>=</m:t>
                    </m:r>
                  </m:oMath>
                </a14:m>
                <a:r>
                  <a:rPr lang="ko-KR" altLang="en-US" sz="1000" dirty="0"/>
                  <a:t> </a:t>
                </a:r>
                <a14:m>
                  <m:oMath xmlns:m="http://schemas.openxmlformats.org/officeDocument/2006/math">
                    <m:r>
                      <a:rPr lang="ko-KR" altLang="en-US" sz="1000" i="1">
                        <a:latin typeface="Cambria Math" panose="02040503050406030204" pitchFamily="18" charset="0"/>
                      </a:rPr>
                      <m:t>𝛼</m:t>
                    </m:r>
                    <m:r>
                      <a:rPr lang="ko-KR" altLang="en-US" sz="1000" i="1">
                        <a:latin typeface="Cambria Math" panose="02040503050406030204" pitchFamily="18" charset="0"/>
                      </a:rPr>
                      <m:t>∙(</m:t>
                    </m:r>
                    <m:r>
                      <a:rPr lang="en-US" altLang="ko-KR" sz="1000" i="1">
                        <a:latin typeface="Cambria Math" panose="02040503050406030204" pitchFamily="18" charset="0"/>
                      </a:rPr>
                      <m:t>𝑦</m:t>
                    </m:r>
                    <m:r>
                      <a:rPr lang="en-US" altLang="ko-KR" sz="1000" i="1">
                        <a:latin typeface="Cambria Math" panose="02040503050406030204" pitchFamily="18" charset="0"/>
                      </a:rPr>
                      <m:t>−</m:t>
                    </m:r>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𝑦</m:t>
                        </m:r>
                      </m:e>
                      <m:sub>
                        <m:r>
                          <a:rPr lang="en-US" altLang="ko-KR" sz="1000" i="1">
                            <a:latin typeface="Cambria Math" panose="02040503050406030204" pitchFamily="18" charset="0"/>
                          </a:rPr>
                          <m:t>𝑎</m:t>
                        </m:r>
                      </m:sub>
                    </m:sSub>
                    <m:r>
                      <a:rPr lang="en-US" altLang="ko-KR" sz="1000" i="1">
                        <a:latin typeface="Cambria Math" panose="02040503050406030204" pitchFamily="18" charset="0"/>
                      </a:rPr>
                      <m:t>)</m:t>
                    </m:r>
                    <m:r>
                      <a:rPr lang="en-US" altLang="ko-KR" sz="1000" b="0" i="1" smtClean="0">
                        <a:latin typeface="Cambria Math" panose="02040503050406030204" pitchFamily="18" charset="0"/>
                      </a:rPr>
                      <m:t>/</m:t>
                    </m:r>
                    <m:sSub>
                      <m:sSubPr>
                        <m:ctrlPr>
                          <a:rPr lang="en-US" altLang="ko-KR" sz="1000" b="0" i="1" smtClean="0">
                            <a:latin typeface="Cambria Math" panose="02040503050406030204" pitchFamily="18" charset="0"/>
                          </a:rPr>
                        </m:ctrlPr>
                      </m:sSubPr>
                      <m:e>
                        <m:r>
                          <a:rPr lang="en-US" altLang="ko-KR" sz="1000" b="0" i="1" smtClean="0">
                            <a:latin typeface="Cambria Math" panose="02040503050406030204" pitchFamily="18" charset="0"/>
                          </a:rPr>
                          <m:t>h</m:t>
                        </m:r>
                      </m:e>
                      <m:sub>
                        <m:r>
                          <a:rPr lang="en-US" altLang="ko-KR" sz="1000" b="0" i="1" smtClean="0">
                            <a:latin typeface="Cambria Math" panose="02040503050406030204" pitchFamily="18" charset="0"/>
                          </a:rPr>
                          <m:t>𝑎</m:t>
                        </m:r>
                      </m:sub>
                    </m:sSub>
                  </m:oMath>
                </a14:m>
                <a:endParaRPr lang="en-US" altLang="ko-KR" sz="1000" dirty="0"/>
              </a:p>
              <a:p>
                <a:pPr/>
                <a14:m>
                  <m:oMathPara xmlns:m="http://schemas.openxmlformats.org/officeDocument/2006/math">
                    <m:oMathParaPr>
                      <m:jc m:val="left"/>
                    </m:oMathParaPr>
                    <m:oMath xmlns:m="http://schemas.openxmlformats.org/officeDocument/2006/math">
                      <m:sSub>
                        <m:sSubPr>
                          <m:ctrlPr>
                            <a:rPr lang="en-US" altLang="ko-KR" sz="1000" i="1">
                              <a:latin typeface="Cambria Math" panose="02040503050406030204" pitchFamily="18" charset="0"/>
                            </a:rPr>
                          </m:ctrlPr>
                        </m:sSub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𝑤</m:t>
                          </m:r>
                        </m:sub>
                      </m:sSub>
                      <m:r>
                        <a:rPr lang="en-US" altLang="ko-KR" sz="1000" i="1">
                          <a:latin typeface="Cambria Math" panose="02040503050406030204" pitchFamily="18" charset="0"/>
                        </a:rPr>
                        <m:t>=</m:t>
                      </m:r>
                      <m:func>
                        <m:funcPr>
                          <m:ctrlPr>
                            <a:rPr lang="en-US" altLang="ko-KR" sz="1000" i="1" smtClean="0">
                              <a:latin typeface="Cambria Math" panose="02040503050406030204" pitchFamily="18" charset="0"/>
                            </a:rPr>
                          </m:ctrlPr>
                        </m:funcPr>
                        <m:fName>
                          <m:r>
                            <a:rPr lang="ko-KR" altLang="en-US" sz="1000" i="1" smtClean="0">
                              <a:latin typeface="Cambria Math" panose="02040503050406030204" pitchFamily="18" charset="0"/>
                            </a:rPr>
                            <m:t>𝛽</m:t>
                          </m:r>
                          <m:r>
                            <a:rPr lang="ko-KR" altLang="en-US" sz="1000" i="1" smtClean="0">
                              <a:latin typeface="Cambria Math" panose="02040503050406030204" pitchFamily="18" charset="0"/>
                            </a:rPr>
                            <m:t>∙</m:t>
                          </m:r>
                          <m:r>
                            <m:rPr>
                              <m:sty m:val="p"/>
                            </m:rPr>
                            <a:rPr lang="en-US" altLang="ko-KR" sz="1000">
                              <a:latin typeface="Cambria Math" panose="02040503050406030204" pitchFamily="18" charset="0"/>
                            </a:rPr>
                            <m:t>log</m:t>
                          </m:r>
                        </m:fName>
                        <m:e>
                          <m:r>
                            <a:rPr lang="en-US" altLang="ko-KR" sz="1000" i="1">
                              <a:latin typeface="Cambria Math" panose="02040503050406030204" pitchFamily="18" charset="0"/>
                            </a:rPr>
                            <m:t>(</m:t>
                          </m:r>
                          <m:f>
                            <m:fPr>
                              <m:ctrlPr>
                                <a:rPr lang="en-US" altLang="ko-KR" sz="1000" b="0" i="1" smtClean="0">
                                  <a:latin typeface="Cambria Math" panose="02040503050406030204" pitchFamily="18" charset="0"/>
                                </a:rPr>
                              </m:ctrlPr>
                            </m:fPr>
                            <m:num>
                              <m:r>
                                <a:rPr lang="en-US" altLang="ko-KR" sz="1000" i="1">
                                  <a:latin typeface="Cambria Math" panose="02040503050406030204" pitchFamily="18" charset="0"/>
                                </a:rPr>
                                <m:t>𝑤</m:t>
                              </m:r>
                            </m:num>
                            <m:den>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𝑤</m:t>
                                  </m:r>
                                </m:e>
                                <m:sub>
                                  <m:r>
                                    <a:rPr lang="en-US" altLang="ko-KR" sz="1000" i="1">
                                      <a:latin typeface="Cambria Math" panose="02040503050406030204" pitchFamily="18" charset="0"/>
                                    </a:rPr>
                                    <m:t>𝑎</m:t>
                                  </m:r>
                                </m:sub>
                              </m:sSub>
                            </m:den>
                          </m:f>
                        </m:e>
                      </m:func>
                      <m:r>
                        <a:rPr lang="en-US" altLang="ko-KR" sz="1000" i="1">
                          <a:latin typeface="Cambria Math" panose="02040503050406030204" pitchFamily="18" charset="0"/>
                        </a:rPr>
                        <m:t>)</m:t>
                      </m:r>
                    </m:oMath>
                  </m:oMathPara>
                </a14:m>
                <a:endParaRPr lang="en-US" altLang="ko-KR" sz="1000" dirty="0"/>
              </a:p>
              <a:p>
                <a:pPr/>
                <a14:m>
                  <m:oMathPara xmlns:m="http://schemas.openxmlformats.org/officeDocument/2006/math">
                    <m:oMathParaPr>
                      <m:jc m:val="left"/>
                    </m:oMathParaPr>
                    <m:oMath xmlns:m="http://schemas.openxmlformats.org/officeDocument/2006/math">
                      <m:sSub>
                        <m:sSubPr>
                          <m:ctrlPr>
                            <a:rPr lang="en-US" altLang="ko-KR" sz="1000" i="1">
                              <a:latin typeface="Cambria Math" panose="02040503050406030204" pitchFamily="18" charset="0"/>
                            </a:rPr>
                          </m:ctrlPr>
                        </m:sSub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h</m:t>
                          </m:r>
                        </m:sub>
                      </m:sSub>
                      <m:r>
                        <a:rPr lang="en-US" altLang="ko-KR" sz="1000" b="0" i="1" smtClean="0">
                          <a:latin typeface="Cambria Math" panose="02040503050406030204" pitchFamily="18" charset="0"/>
                        </a:rPr>
                        <m:t>=</m:t>
                      </m:r>
                      <m:func>
                        <m:funcPr>
                          <m:ctrlPr>
                            <a:rPr lang="en-US" altLang="ko-KR" sz="1000" i="1">
                              <a:latin typeface="Cambria Math" panose="02040503050406030204" pitchFamily="18" charset="0"/>
                            </a:rPr>
                          </m:ctrlPr>
                        </m:funcPr>
                        <m:fName>
                          <m:r>
                            <a:rPr lang="ko-KR" altLang="en-US" sz="1000" i="1" smtClean="0">
                              <a:latin typeface="Cambria Math" panose="02040503050406030204" pitchFamily="18" charset="0"/>
                            </a:rPr>
                            <m:t>𝛽</m:t>
                          </m:r>
                          <m:r>
                            <a:rPr lang="ko-KR" altLang="en-US" sz="1000" i="1" smtClean="0">
                              <a:latin typeface="Cambria Math" panose="02040503050406030204" pitchFamily="18" charset="0"/>
                            </a:rPr>
                            <m:t>∙</m:t>
                          </m:r>
                          <m:r>
                            <m:rPr>
                              <m:sty m:val="p"/>
                            </m:rPr>
                            <a:rPr lang="en-US" altLang="ko-KR" sz="1000">
                              <a:latin typeface="Cambria Math" panose="02040503050406030204" pitchFamily="18" charset="0"/>
                            </a:rPr>
                            <m:t>log</m:t>
                          </m:r>
                          <m:r>
                            <a:rPr lang="en-US" altLang="ko-KR" sz="1000" i="1">
                              <a:latin typeface="Cambria Math" panose="02040503050406030204" pitchFamily="18" charset="0"/>
                            </a:rPr>
                            <m:t>⁡(</m:t>
                          </m:r>
                        </m:fName>
                        <m:e>
                          <m:f>
                            <m:fPr>
                              <m:ctrlPr>
                                <a:rPr lang="en-US" altLang="ko-KR" sz="1000" i="1">
                                  <a:latin typeface="Cambria Math" panose="02040503050406030204" pitchFamily="18" charset="0"/>
                                </a:rPr>
                              </m:ctrlPr>
                            </m:fPr>
                            <m:num>
                              <m:r>
                                <a:rPr lang="en-US" altLang="ko-KR" sz="1000" i="1">
                                  <a:latin typeface="Cambria Math" panose="02040503050406030204" pitchFamily="18" charset="0"/>
                                </a:rPr>
                                <m:t>h</m:t>
                              </m:r>
                            </m:num>
                            <m:den>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h</m:t>
                                  </m:r>
                                </m:e>
                                <m:sub>
                                  <m:r>
                                    <a:rPr lang="en-US" altLang="ko-KR" sz="1000" i="1">
                                      <a:latin typeface="Cambria Math" panose="02040503050406030204" pitchFamily="18" charset="0"/>
                                    </a:rPr>
                                    <m:t>𝑎</m:t>
                                  </m:r>
                                </m:sub>
                              </m:sSub>
                            </m:den>
                          </m:f>
                        </m:e>
                      </m:func>
                      <m:r>
                        <a:rPr lang="en-US" altLang="ko-KR" sz="1000" i="1">
                          <a:latin typeface="Cambria Math" panose="02040503050406030204" pitchFamily="18" charset="0"/>
                        </a:rPr>
                        <m:t>)</m:t>
                      </m:r>
                    </m:oMath>
                  </m:oMathPara>
                </a14:m>
                <a:endParaRPr lang="en-US" altLang="ko-KR" sz="1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95138" y="2619450"/>
                <a:ext cx="1348406" cy="926664"/>
              </a:xfrm>
              <a:prstGeom prst="rect">
                <a:avLst/>
              </a:prstGeom>
              <a:blipFill rotWithShape="0">
                <a:blip r:embed="rId10"/>
                <a:stretch>
                  <a:fillRect l="-2242" b="-649"/>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5942" y="4231205"/>
                <a:ext cx="1348406" cy="959237"/>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ko-KR" sz="1000" b="0" i="1" smtClean="0">
                              <a:latin typeface="Cambria Math" panose="02040503050406030204" pitchFamily="18" charset="0"/>
                            </a:rPr>
                          </m:ctrlPr>
                        </m:sSubSup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𝑥</m:t>
                          </m:r>
                        </m:sub>
                        <m:sup>
                          <m:r>
                            <a:rPr lang="en-US" altLang="ko-KR" sz="1000" b="0" i="1" smtClean="0">
                              <a:latin typeface="Cambria Math" panose="02040503050406030204" pitchFamily="18" charset="0"/>
                            </a:rPr>
                            <m:t>∗</m:t>
                          </m:r>
                        </m:sup>
                      </m:sSubSup>
                      <m:r>
                        <a:rPr lang="en-US" altLang="ko-KR" sz="1000" i="1">
                          <a:latin typeface="Cambria Math" panose="02040503050406030204" pitchFamily="18" charset="0"/>
                        </a:rPr>
                        <m:t>=</m:t>
                      </m:r>
                      <m:r>
                        <a:rPr lang="ko-KR" altLang="en-US" sz="1000" b="0" i="1" smtClean="0">
                          <a:latin typeface="Cambria Math" panose="02040503050406030204" pitchFamily="18" charset="0"/>
                        </a:rPr>
                        <m:t>𝛼</m:t>
                      </m:r>
                      <m:r>
                        <a:rPr lang="ko-KR" altLang="en-US" sz="1000" b="0" i="1" smtClean="0">
                          <a:latin typeface="Cambria Math" panose="02040503050406030204" pitchFamily="18" charset="0"/>
                        </a:rPr>
                        <m:t>∙</m:t>
                      </m:r>
                      <m:d>
                        <m:dPr>
                          <m:ctrlPr>
                            <a:rPr lang="en-US" altLang="ko-KR" sz="1000" i="1" smtClean="0">
                              <a:latin typeface="Cambria Math" panose="02040503050406030204" pitchFamily="18" charset="0"/>
                            </a:rPr>
                          </m:ctrlPr>
                        </m:dPr>
                        <m:e>
                          <m:sSup>
                            <m:sSupPr>
                              <m:ctrlPr>
                                <a:rPr lang="en-US" altLang="ko-KR" sz="1000" b="0" i="1" smtClean="0">
                                  <a:latin typeface="Cambria Math" panose="02040503050406030204" pitchFamily="18" charset="0"/>
                                </a:rPr>
                              </m:ctrlPr>
                            </m:sSupPr>
                            <m:e>
                              <m:r>
                                <a:rPr lang="en-US" altLang="ko-KR" sz="1000" i="1">
                                  <a:latin typeface="Cambria Math" panose="02040503050406030204" pitchFamily="18" charset="0"/>
                                </a:rPr>
                                <m:t>𝑥</m:t>
                              </m:r>
                            </m:e>
                            <m:sup>
                              <m:r>
                                <a:rPr lang="en-US" altLang="ko-KR" sz="1000" b="0" i="1" smtClean="0">
                                  <a:latin typeface="Cambria Math" panose="02040503050406030204" pitchFamily="18" charset="0"/>
                                </a:rPr>
                                <m:t>∗</m:t>
                              </m:r>
                            </m:sup>
                          </m:sSup>
                          <m:r>
                            <a:rPr lang="en-US" altLang="ko-KR" sz="1000" i="1">
                              <a:latin typeface="Cambria Math" panose="02040503050406030204" pitchFamily="18" charset="0"/>
                            </a:rPr>
                            <m:t>−</m:t>
                          </m:r>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𝑥</m:t>
                              </m:r>
                            </m:e>
                            <m:sub>
                              <m:r>
                                <a:rPr lang="en-US" altLang="ko-KR" sz="1000" i="1">
                                  <a:latin typeface="Cambria Math" panose="02040503050406030204" pitchFamily="18" charset="0"/>
                                </a:rPr>
                                <m:t>𝑎</m:t>
                              </m:r>
                            </m:sub>
                          </m:sSub>
                        </m:e>
                      </m:d>
                      <m:r>
                        <a:rPr lang="en-US" altLang="ko-KR" sz="1000" b="0" i="1" smtClean="0">
                          <a:latin typeface="Cambria Math" panose="02040503050406030204" pitchFamily="18" charset="0"/>
                        </a:rPr>
                        <m:t>/</m:t>
                      </m:r>
                      <m:sSub>
                        <m:sSubPr>
                          <m:ctrlPr>
                            <a:rPr lang="en-US" altLang="ko-KR" sz="1000" b="0" i="1" smtClean="0">
                              <a:latin typeface="Cambria Math" panose="02040503050406030204" pitchFamily="18" charset="0"/>
                            </a:rPr>
                          </m:ctrlPr>
                        </m:sSubPr>
                        <m:e>
                          <m:r>
                            <a:rPr lang="en-US" altLang="ko-KR" sz="1000" b="0" i="1" smtClean="0">
                              <a:latin typeface="Cambria Math" panose="02040503050406030204" pitchFamily="18" charset="0"/>
                            </a:rPr>
                            <m:t>𝑤</m:t>
                          </m:r>
                        </m:e>
                        <m:sub>
                          <m:r>
                            <a:rPr lang="en-US" altLang="ko-KR" sz="1000" b="0" i="1" smtClean="0">
                              <a:latin typeface="Cambria Math" panose="02040503050406030204" pitchFamily="18" charset="0"/>
                            </a:rPr>
                            <m:t>𝑎</m:t>
                          </m:r>
                        </m:sub>
                      </m:sSub>
                    </m:oMath>
                  </m:oMathPara>
                </a14:m>
                <a:endParaRPr lang="en-US" altLang="ko-KR" sz="1000" dirty="0"/>
              </a:p>
              <a:p>
                <a14:m>
                  <m:oMath xmlns:m="http://schemas.openxmlformats.org/officeDocument/2006/math">
                    <m:sSubSup>
                      <m:sSubSupPr>
                        <m:ctrlPr>
                          <a:rPr lang="en-US" altLang="ko-KR" sz="1000" b="0" i="1" smtClean="0">
                            <a:latin typeface="Cambria Math" panose="02040503050406030204" pitchFamily="18" charset="0"/>
                          </a:rPr>
                        </m:ctrlPr>
                      </m:sSubSup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𝑦</m:t>
                        </m:r>
                      </m:sub>
                      <m:sup>
                        <m:r>
                          <a:rPr lang="en-US" altLang="ko-KR" sz="1000" b="0" i="1" smtClean="0">
                            <a:latin typeface="Cambria Math" panose="02040503050406030204" pitchFamily="18" charset="0"/>
                          </a:rPr>
                          <m:t>∗</m:t>
                        </m:r>
                      </m:sup>
                    </m:sSubSup>
                    <m:r>
                      <a:rPr lang="en-US" altLang="ko-KR" sz="1000" i="1">
                        <a:latin typeface="Cambria Math" panose="02040503050406030204" pitchFamily="18" charset="0"/>
                      </a:rPr>
                      <m:t>=</m:t>
                    </m:r>
                  </m:oMath>
                </a14:m>
                <a:r>
                  <a:rPr lang="ko-KR" altLang="en-US" sz="1000" dirty="0"/>
                  <a:t> </a:t>
                </a:r>
                <a14:m>
                  <m:oMath xmlns:m="http://schemas.openxmlformats.org/officeDocument/2006/math">
                    <m:r>
                      <a:rPr lang="ko-KR" altLang="en-US" sz="1000" i="1">
                        <a:latin typeface="Cambria Math" panose="02040503050406030204" pitchFamily="18" charset="0"/>
                      </a:rPr>
                      <m:t>𝛼</m:t>
                    </m:r>
                    <m:r>
                      <a:rPr lang="ko-KR" altLang="en-US" sz="1000" i="1">
                        <a:latin typeface="Cambria Math" panose="02040503050406030204" pitchFamily="18" charset="0"/>
                      </a:rPr>
                      <m:t>∙(</m:t>
                    </m:r>
                    <m:sSup>
                      <m:sSupPr>
                        <m:ctrlPr>
                          <a:rPr lang="en-US" altLang="ko-KR" sz="1000" b="0" i="1" smtClean="0">
                            <a:latin typeface="Cambria Math" panose="02040503050406030204" pitchFamily="18" charset="0"/>
                          </a:rPr>
                        </m:ctrlPr>
                      </m:sSupPr>
                      <m:e>
                        <m:r>
                          <a:rPr lang="en-US" altLang="ko-KR" sz="1000" i="1">
                            <a:latin typeface="Cambria Math" panose="02040503050406030204" pitchFamily="18" charset="0"/>
                          </a:rPr>
                          <m:t>𝑦</m:t>
                        </m:r>
                      </m:e>
                      <m:sup>
                        <m:r>
                          <a:rPr lang="en-US" altLang="ko-KR" sz="1000" b="0" i="1" smtClean="0">
                            <a:latin typeface="Cambria Math" panose="02040503050406030204" pitchFamily="18" charset="0"/>
                          </a:rPr>
                          <m:t>∗</m:t>
                        </m:r>
                      </m:sup>
                    </m:sSup>
                    <m:r>
                      <a:rPr lang="en-US" altLang="ko-KR" sz="1000" i="1">
                        <a:latin typeface="Cambria Math" panose="02040503050406030204" pitchFamily="18" charset="0"/>
                      </a:rPr>
                      <m:t>−</m:t>
                    </m:r>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𝑦</m:t>
                        </m:r>
                      </m:e>
                      <m:sub>
                        <m:r>
                          <a:rPr lang="en-US" altLang="ko-KR" sz="1000" i="1">
                            <a:latin typeface="Cambria Math" panose="02040503050406030204" pitchFamily="18" charset="0"/>
                          </a:rPr>
                          <m:t>𝑎</m:t>
                        </m:r>
                      </m:sub>
                    </m:sSub>
                    <m:r>
                      <a:rPr lang="en-US" altLang="ko-KR" sz="1000" i="1">
                        <a:latin typeface="Cambria Math" panose="02040503050406030204" pitchFamily="18" charset="0"/>
                      </a:rPr>
                      <m:t>)</m:t>
                    </m:r>
                    <m:r>
                      <a:rPr lang="en-US" altLang="ko-KR" sz="1000" b="0" i="1" smtClean="0">
                        <a:latin typeface="Cambria Math" panose="02040503050406030204" pitchFamily="18" charset="0"/>
                      </a:rPr>
                      <m:t>/</m:t>
                    </m:r>
                    <m:sSub>
                      <m:sSubPr>
                        <m:ctrlPr>
                          <a:rPr lang="en-US" altLang="ko-KR" sz="1000" b="0" i="1" smtClean="0">
                            <a:latin typeface="Cambria Math" panose="02040503050406030204" pitchFamily="18" charset="0"/>
                          </a:rPr>
                        </m:ctrlPr>
                      </m:sSubPr>
                      <m:e>
                        <m:r>
                          <a:rPr lang="en-US" altLang="ko-KR" sz="1000" b="0" i="1" smtClean="0">
                            <a:latin typeface="Cambria Math" panose="02040503050406030204" pitchFamily="18" charset="0"/>
                          </a:rPr>
                          <m:t>h</m:t>
                        </m:r>
                      </m:e>
                      <m:sub>
                        <m:r>
                          <a:rPr lang="en-US" altLang="ko-KR" sz="1000" b="0" i="1" smtClean="0">
                            <a:latin typeface="Cambria Math" panose="02040503050406030204" pitchFamily="18" charset="0"/>
                          </a:rPr>
                          <m:t>𝑎</m:t>
                        </m:r>
                      </m:sub>
                    </m:sSub>
                  </m:oMath>
                </a14:m>
                <a:endParaRPr lang="en-US" altLang="ko-KR" sz="1000" dirty="0"/>
              </a:p>
              <a:p>
                <a:pPr/>
                <a14:m>
                  <m:oMathPara xmlns:m="http://schemas.openxmlformats.org/officeDocument/2006/math">
                    <m:oMathParaPr>
                      <m:jc m:val="left"/>
                    </m:oMathParaPr>
                    <m:oMath xmlns:m="http://schemas.openxmlformats.org/officeDocument/2006/math">
                      <m:sSubSup>
                        <m:sSubSupPr>
                          <m:ctrlPr>
                            <a:rPr lang="en-US" altLang="ko-KR" sz="1000" b="0" i="1" smtClean="0">
                              <a:latin typeface="Cambria Math" panose="02040503050406030204" pitchFamily="18" charset="0"/>
                            </a:rPr>
                          </m:ctrlPr>
                        </m:sSubSup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𝑤</m:t>
                          </m:r>
                        </m:sub>
                        <m:sup>
                          <m:r>
                            <a:rPr lang="en-US" altLang="ko-KR" sz="1000" b="0" i="1" smtClean="0">
                              <a:latin typeface="Cambria Math" panose="02040503050406030204" pitchFamily="18" charset="0"/>
                            </a:rPr>
                            <m:t>∗</m:t>
                          </m:r>
                        </m:sup>
                      </m:sSubSup>
                      <m:r>
                        <a:rPr lang="en-US" altLang="ko-KR" sz="1000" i="1">
                          <a:latin typeface="Cambria Math" panose="02040503050406030204" pitchFamily="18" charset="0"/>
                        </a:rPr>
                        <m:t>=</m:t>
                      </m:r>
                      <m:func>
                        <m:funcPr>
                          <m:ctrlPr>
                            <a:rPr lang="en-US" altLang="ko-KR" sz="1000" i="1" smtClean="0">
                              <a:latin typeface="Cambria Math" panose="02040503050406030204" pitchFamily="18" charset="0"/>
                            </a:rPr>
                          </m:ctrlPr>
                        </m:funcPr>
                        <m:fName>
                          <m:r>
                            <a:rPr lang="ko-KR" altLang="en-US" sz="1000" i="1" smtClean="0">
                              <a:latin typeface="Cambria Math" panose="02040503050406030204" pitchFamily="18" charset="0"/>
                            </a:rPr>
                            <m:t>𝛽</m:t>
                          </m:r>
                          <m:r>
                            <a:rPr lang="ko-KR" altLang="en-US" sz="1000" i="1" smtClean="0">
                              <a:latin typeface="Cambria Math" panose="02040503050406030204" pitchFamily="18" charset="0"/>
                            </a:rPr>
                            <m:t>∙</m:t>
                          </m:r>
                          <m:r>
                            <m:rPr>
                              <m:sty m:val="p"/>
                            </m:rPr>
                            <a:rPr lang="en-US" altLang="ko-KR" sz="1000">
                              <a:latin typeface="Cambria Math" panose="02040503050406030204" pitchFamily="18" charset="0"/>
                            </a:rPr>
                            <m:t>log</m:t>
                          </m:r>
                        </m:fName>
                        <m:e>
                          <m:r>
                            <a:rPr lang="en-US" altLang="ko-KR" sz="1000" i="1">
                              <a:latin typeface="Cambria Math" panose="02040503050406030204" pitchFamily="18" charset="0"/>
                            </a:rPr>
                            <m:t>(</m:t>
                          </m:r>
                          <m:f>
                            <m:fPr>
                              <m:ctrlPr>
                                <a:rPr lang="en-US" altLang="ko-KR" sz="1000" b="0" i="1" smtClean="0">
                                  <a:latin typeface="Cambria Math" panose="02040503050406030204" pitchFamily="18" charset="0"/>
                                </a:rPr>
                              </m:ctrlPr>
                            </m:fPr>
                            <m:num>
                              <m:sSup>
                                <m:sSupPr>
                                  <m:ctrlPr>
                                    <a:rPr lang="en-US" altLang="ko-KR" sz="1000" b="0" i="1" smtClean="0">
                                      <a:latin typeface="Cambria Math" panose="02040503050406030204" pitchFamily="18" charset="0"/>
                                    </a:rPr>
                                  </m:ctrlPr>
                                </m:sSupPr>
                                <m:e>
                                  <m:r>
                                    <a:rPr lang="en-US" altLang="ko-KR" sz="1000" i="1">
                                      <a:latin typeface="Cambria Math" panose="02040503050406030204" pitchFamily="18" charset="0"/>
                                    </a:rPr>
                                    <m:t>𝑤</m:t>
                                  </m:r>
                                </m:e>
                                <m:sup>
                                  <m:r>
                                    <a:rPr lang="en-US" altLang="ko-KR" sz="1000" b="0" i="1" smtClean="0">
                                      <a:latin typeface="Cambria Math" panose="02040503050406030204" pitchFamily="18" charset="0"/>
                                    </a:rPr>
                                    <m:t>∗</m:t>
                                  </m:r>
                                </m:sup>
                              </m:sSup>
                            </m:num>
                            <m:den>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𝑤</m:t>
                                  </m:r>
                                </m:e>
                                <m:sub>
                                  <m:r>
                                    <a:rPr lang="en-US" altLang="ko-KR" sz="1000" i="1">
                                      <a:latin typeface="Cambria Math" panose="02040503050406030204" pitchFamily="18" charset="0"/>
                                    </a:rPr>
                                    <m:t>𝑎</m:t>
                                  </m:r>
                                </m:sub>
                              </m:sSub>
                            </m:den>
                          </m:f>
                        </m:e>
                      </m:func>
                      <m:r>
                        <a:rPr lang="en-US" altLang="ko-KR" sz="1000" i="1">
                          <a:latin typeface="Cambria Math" panose="02040503050406030204" pitchFamily="18" charset="0"/>
                        </a:rPr>
                        <m:t>)</m:t>
                      </m:r>
                    </m:oMath>
                  </m:oMathPara>
                </a14:m>
                <a:endParaRPr lang="en-US" altLang="ko-KR" sz="1000" dirty="0"/>
              </a:p>
              <a:p>
                <a:pPr/>
                <a14:m>
                  <m:oMathPara xmlns:m="http://schemas.openxmlformats.org/officeDocument/2006/math">
                    <m:oMathParaPr>
                      <m:jc m:val="left"/>
                    </m:oMathParaPr>
                    <m:oMath xmlns:m="http://schemas.openxmlformats.org/officeDocument/2006/math">
                      <m:sSubSup>
                        <m:sSubSupPr>
                          <m:ctrlPr>
                            <a:rPr lang="en-US" altLang="ko-KR" sz="1000" b="0" i="1" smtClean="0">
                              <a:latin typeface="Cambria Math" panose="02040503050406030204" pitchFamily="18" charset="0"/>
                            </a:rPr>
                          </m:ctrlPr>
                        </m:sSubSup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h</m:t>
                          </m:r>
                        </m:sub>
                        <m:sup>
                          <m:r>
                            <a:rPr lang="en-US" altLang="ko-KR" sz="1000" b="0" i="1" smtClean="0">
                              <a:latin typeface="Cambria Math" panose="02040503050406030204" pitchFamily="18" charset="0"/>
                            </a:rPr>
                            <m:t>∗</m:t>
                          </m:r>
                        </m:sup>
                      </m:sSubSup>
                      <m:r>
                        <a:rPr lang="en-US" altLang="ko-KR" sz="1000" b="0" i="1" smtClean="0">
                          <a:latin typeface="Cambria Math" panose="02040503050406030204" pitchFamily="18" charset="0"/>
                        </a:rPr>
                        <m:t>=</m:t>
                      </m:r>
                      <m:func>
                        <m:funcPr>
                          <m:ctrlPr>
                            <a:rPr lang="en-US" altLang="ko-KR" sz="1000" i="1">
                              <a:latin typeface="Cambria Math" panose="02040503050406030204" pitchFamily="18" charset="0"/>
                            </a:rPr>
                          </m:ctrlPr>
                        </m:funcPr>
                        <m:fName>
                          <m:r>
                            <a:rPr lang="ko-KR" altLang="en-US" sz="1000" i="1" smtClean="0">
                              <a:latin typeface="Cambria Math" panose="02040503050406030204" pitchFamily="18" charset="0"/>
                            </a:rPr>
                            <m:t>𝛽</m:t>
                          </m:r>
                          <m:r>
                            <a:rPr lang="ko-KR" altLang="en-US" sz="1000" i="1" smtClean="0">
                              <a:latin typeface="Cambria Math" panose="02040503050406030204" pitchFamily="18" charset="0"/>
                            </a:rPr>
                            <m:t>∙</m:t>
                          </m:r>
                          <m:r>
                            <m:rPr>
                              <m:sty m:val="p"/>
                            </m:rPr>
                            <a:rPr lang="en-US" altLang="ko-KR" sz="1000">
                              <a:latin typeface="Cambria Math" panose="02040503050406030204" pitchFamily="18" charset="0"/>
                            </a:rPr>
                            <m:t>log</m:t>
                          </m:r>
                          <m:r>
                            <a:rPr lang="en-US" altLang="ko-KR" sz="1000" i="1">
                              <a:latin typeface="Cambria Math" panose="02040503050406030204" pitchFamily="18" charset="0"/>
                            </a:rPr>
                            <m:t>⁡(</m:t>
                          </m:r>
                        </m:fName>
                        <m:e>
                          <m:f>
                            <m:fPr>
                              <m:ctrlPr>
                                <a:rPr lang="en-US" altLang="ko-KR" sz="1000" i="1">
                                  <a:latin typeface="Cambria Math" panose="02040503050406030204" pitchFamily="18" charset="0"/>
                                </a:rPr>
                              </m:ctrlPr>
                            </m:fPr>
                            <m:num>
                              <m:sSup>
                                <m:sSupPr>
                                  <m:ctrlPr>
                                    <a:rPr lang="en-US" altLang="ko-KR" sz="1000" b="0" i="1" smtClean="0">
                                      <a:latin typeface="Cambria Math" panose="02040503050406030204" pitchFamily="18" charset="0"/>
                                    </a:rPr>
                                  </m:ctrlPr>
                                </m:sSupPr>
                                <m:e>
                                  <m:r>
                                    <a:rPr lang="en-US" altLang="ko-KR" sz="1000" i="1">
                                      <a:latin typeface="Cambria Math" panose="02040503050406030204" pitchFamily="18" charset="0"/>
                                    </a:rPr>
                                    <m:t>h</m:t>
                                  </m:r>
                                </m:e>
                                <m:sup>
                                  <m:r>
                                    <a:rPr lang="en-US" altLang="ko-KR" sz="1000" b="0" i="1" smtClean="0">
                                      <a:latin typeface="Cambria Math" panose="02040503050406030204" pitchFamily="18" charset="0"/>
                                    </a:rPr>
                                    <m:t>∗</m:t>
                                  </m:r>
                                </m:sup>
                              </m:sSup>
                            </m:num>
                            <m:den>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h</m:t>
                                  </m:r>
                                </m:e>
                                <m:sub>
                                  <m:r>
                                    <a:rPr lang="en-US" altLang="ko-KR" sz="1000" i="1">
                                      <a:latin typeface="Cambria Math" panose="02040503050406030204" pitchFamily="18" charset="0"/>
                                    </a:rPr>
                                    <m:t>𝑎</m:t>
                                  </m:r>
                                </m:sub>
                              </m:sSub>
                            </m:den>
                          </m:f>
                        </m:e>
                      </m:func>
                      <m:r>
                        <a:rPr lang="en-US" altLang="ko-KR" sz="1000" i="1">
                          <a:latin typeface="Cambria Math" panose="02040503050406030204" pitchFamily="18" charset="0"/>
                        </a:rPr>
                        <m:t>)</m:t>
                      </m:r>
                    </m:oMath>
                  </m:oMathPara>
                </a14:m>
                <a:endParaRPr lang="en-US" altLang="ko-KR" sz="1000" dirty="0"/>
              </a:p>
            </p:txBody>
          </p:sp>
        </mc:Choice>
        <mc:Fallback xmlns="">
          <p:sp>
            <p:nvSpPr>
              <p:cNvPr id="30" name="TextBox 29"/>
              <p:cNvSpPr txBox="1">
                <a:spLocks noRot="1" noChangeAspect="1" noMove="1" noResize="1" noEditPoints="1" noAdjustHandles="1" noChangeArrowheads="1" noChangeShapeType="1" noTextEdit="1"/>
              </p:cNvSpPr>
              <p:nvPr/>
            </p:nvSpPr>
            <p:spPr>
              <a:xfrm>
                <a:off x="25942" y="4231205"/>
                <a:ext cx="1348406" cy="959237"/>
              </a:xfrm>
              <a:prstGeom prst="rect">
                <a:avLst/>
              </a:prstGeom>
              <a:blipFill rotWithShape="0">
                <a:blip r:embed="rId11"/>
                <a:stretch>
                  <a:fillRect l="-1794" b="-1258"/>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직사각형 32"/>
              <p:cNvSpPr/>
              <p:nvPr/>
            </p:nvSpPr>
            <p:spPr>
              <a:xfrm>
                <a:off x="3800583" y="2085482"/>
                <a:ext cx="1179018"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𝑎</m:t>
                          </m:r>
                        </m:e>
                        <m:sub>
                          <m:r>
                            <a:rPr lang="en-US" altLang="ko-KR" sz="1200" b="0" i="1" smtClean="0">
                              <a:latin typeface="Cambria Math" panose="02040503050406030204" pitchFamily="18" charset="0"/>
                            </a:rPr>
                            <m:t>1</m:t>
                          </m:r>
                        </m:sub>
                      </m:sSub>
                      <m:r>
                        <a:rPr lang="en-US" altLang="ko-KR" sz="1200" b="0" i="1" smtClean="0">
                          <a:latin typeface="Cambria Math" panose="02040503050406030204" pitchFamily="18" charset="0"/>
                        </a:rPr>
                        <m:t>=</m:t>
                      </m:r>
                      <m:f>
                        <m:fPr>
                          <m:ctrlPr>
                            <a:rPr lang="en-US" altLang="ko-KR" sz="1200" b="0" i="1" smtClean="0">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1</m:t>
                                  </m:r>
                                </m:sub>
                              </m:sSub>
                            </m:sup>
                          </m:sSup>
                        </m:num>
                        <m:den>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0</m:t>
                                  </m:r>
                                </m:sub>
                              </m:sSub>
                            </m:sup>
                          </m:sSup>
                          <m:r>
                            <a:rPr lang="en-US" altLang="ko-KR" sz="1200" b="0" i="1" smtClean="0">
                              <a:latin typeface="Cambria Math" panose="02040503050406030204" pitchFamily="18" charset="0"/>
                            </a:rPr>
                            <m:t>+</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1</m:t>
                                  </m:r>
                                </m:sub>
                              </m:sSub>
                            </m:sup>
                          </m:sSup>
                        </m:den>
                      </m:f>
                    </m:oMath>
                  </m:oMathPara>
                </a14:m>
                <a:endParaRPr lang="ko-KR" altLang="en-US" sz="1200" dirty="0"/>
              </a:p>
            </p:txBody>
          </p:sp>
        </mc:Choice>
        <mc:Fallback xmlns="">
          <p:sp>
            <p:nvSpPr>
              <p:cNvPr id="33" name="직사각형 32"/>
              <p:cNvSpPr>
                <a:spLocks noRot="1" noChangeAspect="1" noMove="1" noResize="1" noEditPoints="1" noAdjustHandles="1" noChangeArrowheads="1" noChangeShapeType="1" noTextEdit="1"/>
              </p:cNvSpPr>
              <p:nvPr/>
            </p:nvSpPr>
            <p:spPr>
              <a:xfrm>
                <a:off x="3800583" y="2085482"/>
                <a:ext cx="1179018" cy="612893"/>
              </a:xfrm>
              <a:prstGeom prst="rect">
                <a:avLst/>
              </a:prstGeom>
              <a:blipFill rotWithShape="0">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직사각형 34"/>
              <p:cNvSpPr/>
              <p:nvPr/>
            </p:nvSpPr>
            <p:spPr>
              <a:xfrm>
                <a:off x="3839958" y="3293156"/>
                <a:ext cx="1195646"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𝑎</m:t>
                          </m:r>
                        </m:e>
                        <m:sub>
                          <m:r>
                            <a:rPr lang="en-US" altLang="ko-KR" sz="1200" b="0" i="1" smtClean="0">
                              <a:latin typeface="Cambria Math" panose="02040503050406030204" pitchFamily="18" charset="0"/>
                            </a:rPr>
                            <m:t>𝑥</m:t>
                          </m:r>
                        </m:sub>
                      </m:sSub>
                      <m:r>
                        <a:rPr lang="en-US" altLang="ko-KR" sz="1200" b="0" i="1" smtClean="0">
                          <a:latin typeface="Cambria Math" panose="02040503050406030204" pitchFamily="18" charset="0"/>
                        </a:rPr>
                        <m:t>=</m:t>
                      </m:r>
                      <m:r>
                        <a:rPr lang="ko-KR" altLang="en-US" sz="1200" b="0" i="1" smtClean="0">
                          <a:latin typeface="Cambria Math" panose="02040503050406030204" pitchFamily="18" charset="0"/>
                        </a:rPr>
                        <m:t>𝜎</m:t>
                      </m:r>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𝑥</m:t>
                          </m:r>
                        </m:sub>
                      </m:sSub>
                      <m:r>
                        <a:rPr lang="en-US" altLang="ko-KR" sz="1200" b="0" i="1" smtClean="0">
                          <a:latin typeface="Cambria Math" panose="02040503050406030204" pitchFamily="18" charset="0"/>
                        </a:rPr>
                        <m:t>)</m:t>
                      </m:r>
                    </m:oMath>
                  </m:oMathPara>
                </a14:m>
                <a:endParaRPr lang="ko-KR" altLang="en-US" sz="1200" dirty="0"/>
              </a:p>
            </p:txBody>
          </p:sp>
        </mc:Choice>
        <mc:Fallback xmlns="">
          <p:sp>
            <p:nvSpPr>
              <p:cNvPr id="35" name="직사각형 34"/>
              <p:cNvSpPr>
                <a:spLocks noRot="1" noChangeAspect="1" noMove="1" noResize="1" noEditPoints="1" noAdjustHandles="1" noChangeArrowheads="1" noChangeShapeType="1" noTextEdit="1"/>
              </p:cNvSpPr>
              <p:nvPr/>
            </p:nvSpPr>
            <p:spPr>
              <a:xfrm>
                <a:off x="3839958" y="3293156"/>
                <a:ext cx="1195646" cy="612893"/>
              </a:xfrm>
              <a:prstGeom prst="rect">
                <a:avLst/>
              </a:prstGeom>
              <a:blipFill rotWithShape="0">
                <a:blip r:embed="rId13"/>
                <a:stretch>
                  <a:fillRect/>
                </a:stretch>
              </a:blipFill>
            </p:spPr>
            <p:txBody>
              <a:bodyPr/>
              <a:lstStyle/>
              <a:p>
                <a:r>
                  <a:rPr lang="ko-KR" altLang="en-US">
                    <a:noFill/>
                  </a:rPr>
                  <a:t> </a:t>
                </a:r>
              </a:p>
            </p:txBody>
          </p:sp>
        </mc:Fallback>
      </mc:AlternateContent>
      <p:sp>
        <p:nvSpPr>
          <p:cNvPr id="38" name="TextBox 37"/>
          <p:cNvSpPr txBox="1"/>
          <p:nvPr/>
        </p:nvSpPr>
        <p:spPr>
          <a:xfrm>
            <a:off x="3842495" y="3028008"/>
            <a:ext cx="1394863" cy="276999"/>
          </a:xfrm>
          <a:prstGeom prst="rect">
            <a:avLst/>
          </a:prstGeom>
          <a:noFill/>
        </p:spPr>
        <p:txBody>
          <a:bodyPr wrap="square" rtlCol="0">
            <a:spAutoFit/>
          </a:bodyPr>
          <a:lstStyle/>
          <a:p>
            <a:r>
              <a:rPr lang="en-US" altLang="ko-KR" sz="1200" dirty="0"/>
              <a:t>Sigmoid</a:t>
            </a:r>
            <a:endParaRPr lang="ko-KR" altLang="en-US" sz="1200" dirty="0"/>
          </a:p>
        </p:txBody>
      </p:sp>
      <p:cxnSp>
        <p:nvCxnSpPr>
          <p:cNvPr id="40" name="직선 화살표 연결선 39"/>
          <p:cNvCxnSpPr>
            <a:stCxn id="7" idx="3"/>
            <a:endCxn id="41" idx="1"/>
          </p:cNvCxnSpPr>
          <p:nvPr/>
        </p:nvCxnSpPr>
        <p:spPr>
          <a:xfrm>
            <a:off x="4979600" y="1706562"/>
            <a:ext cx="282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직사각형 40"/>
              <p:cNvSpPr/>
              <p:nvPr/>
            </p:nvSpPr>
            <p:spPr>
              <a:xfrm>
                <a:off x="5261749" y="1400115"/>
                <a:ext cx="1361203"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𝐿</m:t>
                          </m:r>
                        </m:e>
                        <m:sub>
                          <m:r>
                            <a:rPr lang="en-US" altLang="ko-KR" sz="1200" b="0" i="1" smtClean="0">
                              <a:latin typeface="Cambria Math" panose="02040503050406030204" pitchFamily="18" charset="0"/>
                            </a:rPr>
                            <m:t>0</m:t>
                          </m:r>
                        </m:sub>
                      </m:sSub>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𝑦</m:t>
                          </m:r>
                        </m:e>
                        <m:sub>
                          <m:r>
                            <a:rPr lang="en-US" altLang="ko-KR" sz="1200" b="0" i="1" smtClean="0">
                              <a:latin typeface="Cambria Math" panose="02040503050406030204" pitchFamily="18" charset="0"/>
                            </a:rPr>
                            <m:t>0</m:t>
                          </m:r>
                        </m:sub>
                      </m:sSub>
                      <m:func>
                        <m:funcPr>
                          <m:ctrlPr>
                            <a:rPr lang="en-US" altLang="ko-KR" sz="1200" b="0" i="1" smtClean="0">
                              <a:latin typeface="Cambria Math" panose="02040503050406030204" pitchFamily="18" charset="0"/>
                            </a:rPr>
                          </m:ctrlPr>
                        </m:funcPr>
                        <m:fName>
                          <m:r>
                            <m:rPr>
                              <m:sty m:val="p"/>
                            </m:rPr>
                            <a:rPr lang="en-US" altLang="ko-KR" sz="1200" b="0" i="0" smtClean="0">
                              <a:latin typeface="Cambria Math" panose="02040503050406030204" pitchFamily="18" charset="0"/>
                            </a:rPr>
                            <m:t>log</m:t>
                          </m:r>
                        </m:fName>
                        <m:e>
                          <m:d>
                            <m:dPr>
                              <m:ctrlPr>
                                <a:rPr lang="en-US" altLang="ko-KR" sz="1200" b="0" i="1" smtClean="0">
                                  <a:latin typeface="Cambria Math" panose="02040503050406030204" pitchFamily="18" charset="0"/>
                                </a:rPr>
                              </m:ctrlPr>
                            </m:dPr>
                            <m:e>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𝑎</m:t>
                                  </m:r>
                                </m:e>
                                <m:sub>
                                  <m:r>
                                    <a:rPr lang="en-US" altLang="ko-KR" sz="1200" b="0" i="1" smtClean="0">
                                      <a:latin typeface="Cambria Math" panose="02040503050406030204" pitchFamily="18" charset="0"/>
                                    </a:rPr>
                                    <m:t>0</m:t>
                                  </m:r>
                                </m:sub>
                              </m:sSub>
                            </m:e>
                          </m:d>
                        </m:e>
                      </m:func>
                    </m:oMath>
                  </m:oMathPara>
                </a14:m>
                <a:endParaRPr lang="ko-KR" altLang="en-US" sz="1200" dirty="0"/>
              </a:p>
            </p:txBody>
          </p:sp>
        </mc:Choice>
        <mc:Fallback xmlns="">
          <p:sp>
            <p:nvSpPr>
              <p:cNvPr id="41" name="직사각형 40"/>
              <p:cNvSpPr>
                <a:spLocks noRot="1" noChangeAspect="1" noMove="1" noResize="1" noEditPoints="1" noAdjustHandles="1" noChangeArrowheads="1" noChangeShapeType="1" noTextEdit="1"/>
              </p:cNvSpPr>
              <p:nvPr/>
            </p:nvSpPr>
            <p:spPr>
              <a:xfrm>
                <a:off x="5261749" y="1400115"/>
                <a:ext cx="1361203" cy="612893"/>
              </a:xfrm>
              <a:prstGeom prst="rect">
                <a:avLst/>
              </a:prstGeom>
              <a:blipFill rotWithShape="0">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p:cNvSpPr/>
              <p:nvPr/>
            </p:nvSpPr>
            <p:spPr>
              <a:xfrm>
                <a:off x="5319807" y="3284948"/>
                <a:ext cx="2634171"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𝐿</m:t>
                          </m:r>
                        </m:e>
                        <m:sub>
                          <m:r>
                            <a:rPr lang="en-US" altLang="ko-KR" sz="1050" b="0" i="1" smtClean="0">
                              <a:latin typeface="Cambria Math" panose="02040503050406030204" pitchFamily="18" charset="0"/>
                            </a:rPr>
                            <m:t>𝑥</m:t>
                          </m:r>
                        </m:sub>
                      </m:sSub>
                      <m:r>
                        <a:rPr lang="en-US" altLang="ko-KR" sz="1050" b="0" i="1" smtClean="0">
                          <a:latin typeface="Cambria Math" panose="02040503050406030204" pitchFamily="18" charset="0"/>
                        </a:rPr>
                        <m:t>=−[</m:t>
                      </m:r>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𝑦</m:t>
                          </m:r>
                        </m:e>
                        <m:sub>
                          <m:r>
                            <a:rPr lang="en-US" altLang="ko-KR" sz="1050" b="0" i="1" smtClean="0">
                              <a:latin typeface="Cambria Math" panose="02040503050406030204" pitchFamily="18" charset="0"/>
                            </a:rPr>
                            <m:t>𝑥</m:t>
                          </m:r>
                        </m:sub>
                      </m:sSub>
                      <m:func>
                        <m:funcPr>
                          <m:ctrlPr>
                            <a:rPr lang="en-US" altLang="ko-KR" sz="1050" b="0" i="1" smtClean="0">
                              <a:latin typeface="Cambria Math" panose="02040503050406030204" pitchFamily="18" charset="0"/>
                            </a:rPr>
                          </m:ctrlPr>
                        </m:funcPr>
                        <m:fName>
                          <m:r>
                            <m:rPr>
                              <m:sty m:val="p"/>
                            </m:rPr>
                            <a:rPr lang="en-US" altLang="ko-KR" sz="1050" b="0" i="0" smtClean="0">
                              <a:latin typeface="Cambria Math" panose="02040503050406030204" pitchFamily="18" charset="0"/>
                            </a:rPr>
                            <m:t>log</m:t>
                          </m:r>
                        </m:fName>
                        <m:e>
                          <m:d>
                            <m:dPr>
                              <m:ctrlPr>
                                <a:rPr lang="en-US" altLang="ko-KR" sz="1050" b="0" i="1" smtClean="0">
                                  <a:latin typeface="Cambria Math" panose="02040503050406030204" pitchFamily="18" charset="0"/>
                                </a:rPr>
                              </m:ctrlPr>
                            </m:dPr>
                            <m:e>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𝑎</m:t>
                                  </m:r>
                                </m:e>
                                <m:sub>
                                  <m:r>
                                    <a:rPr lang="en-US" altLang="ko-KR" sz="1050" b="0" i="1" smtClean="0">
                                      <a:latin typeface="Cambria Math" panose="02040503050406030204" pitchFamily="18" charset="0"/>
                                    </a:rPr>
                                    <m:t>𝑥</m:t>
                                  </m:r>
                                </m:sub>
                              </m:sSub>
                            </m:e>
                          </m:d>
                        </m:e>
                      </m:func>
                      <m:r>
                        <a:rPr lang="en-US" altLang="ko-KR" sz="1050" b="0" i="1" smtClean="0">
                          <a:latin typeface="Cambria Math" panose="02040503050406030204" pitchFamily="18" charset="0"/>
                        </a:rPr>
                        <m:t>+</m:t>
                      </m:r>
                      <m:d>
                        <m:dPr>
                          <m:ctrlPr>
                            <a:rPr lang="en-US" altLang="ko-KR" sz="1050" b="0" i="1" smtClean="0">
                              <a:latin typeface="Cambria Math" panose="02040503050406030204" pitchFamily="18" charset="0"/>
                            </a:rPr>
                          </m:ctrlPr>
                        </m:dPr>
                        <m:e>
                          <m:r>
                            <a:rPr lang="en-US" altLang="ko-KR" sz="1050" b="0" i="1" smtClean="0">
                              <a:latin typeface="Cambria Math" panose="02040503050406030204" pitchFamily="18" charset="0"/>
                            </a:rPr>
                            <m:t>1−</m:t>
                          </m:r>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𝑦</m:t>
                              </m:r>
                            </m:e>
                            <m:sub>
                              <m:r>
                                <a:rPr lang="en-US" altLang="ko-KR" sz="1050" b="0" i="1" smtClean="0">
                                  <a:latin typeface="Cambria Math" panose="02040503050406030204" pitchFamily="18" charset="0"/>
                                </a:rPr>
                                <m:t>𝑥</m:t>
                              </m:r>
                            </m:sub>
                          </m:sSub>
                        </m:e>
                      </m:d>
                      <m:func>
                        <m:funcPr>
                          <m:ctrlPr>
                            <a:rPr lang="en-US" altLang="ko-KR" sz="1050" b="0" i="1" smtClean="0">
                              <a:latin typeface="Cambria Math" panose="02040503050406030204" pitchFamily="18" charset="0"/>
                            </a:rPr>
                          </m:ctrlPr>
                        </m:funcPr>
                        <m:fName>
                          <m:r>
                            <m:rPr>
                              <m:sty m:val="p"/>
                            </m:rPr>
                            <a:rPr lang="en-US" altLang="ko-KR" sz="1050" b="0" i="0" smtClean="0">
                              <a:latin typeface="Cambria Math" panose="02040503050406030204" pitchFamily="18" charset="0"/>
                            </a:rPr>
                            <m:t>log</m:t>
                          </m:r>
                        </m:fName>
                        <m:e>
                          <m:d>
                            <m:dPr>
                              <m:ctrlPr>
                                <a:rPr lang="en-US" altLang="ko-KR" sz="1050" b="0" i="1" smtClean="0">
                                  <a:latin typeface="Cambria Math" panose="02040503050406030204" pitchFamily="18" charset="0"/>
                                </a:rPr>
                              </m:ctrlPr>
                            </m:dPr>
                            <m:e>
                              <m:r>
                                <a:rPr lang="en-US" altLang="ko-KR" sz="1050" b="0" i="1" smtClean="0">
                                  <a:latin typeface="Cambria Math" panose="02040503050406030204" pitchFamily="18" charset="0"/>
                                </a:rPr>
                                <m:t>1−</m:t>
                              </m:r>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𝑎</m:t>
                                  </m:r>
                                </m:e>
                                <m:sub>
                                  <m:r>
                                    <a:rPr lang="en-US" altLang="ko-KR" sz="1050" b="0" i="1" smtClean="0">
                                      <a:latin typeface="Cambria Math" panose="02040503050406030204" pitchFamily="18" charset="0"/>
                                    </a:rPr>
                                    <m:t>𝑥</m:t>
                                  </m:r>
                                </m:sub>
                              </m:sSub>
                            </m:e>
                          </m:d>
                        </m:e>
                      </m:func>
                      <m:r>
                        <a:rPr lang="en-US" altLang="ko-KR" sz="1050" b="0" i="1" smtClean="0">
                          <a:latin typeface="Cambria Math" panose="02040503050406030204" pitchFamily="18" charset="0"/>
                        </a:rPr>
                        <m:t>]</m:t>
                      </m:r>
                    </m:oMath>
                  </m:oMathPara>
                </a14:m>
                <a:endParaRPr lang="ko-KR" altLang="en-US" sz="1050" dirty="0"/>
              </a:p>
            </p:txBody>
          </p:sp>
        </mc:Choice>
        <mc:Fallback xmlns="">
          <p:sp>
            <p:nvSpPr>
              <p:cNvPr id="42" name="직사각형 41"/>
              <p:cNvSpPr>
                <a:spLocks noRot="1" noChangeAspect="1" noMove="1" noResize="1" noEditPoints="1" noAdjustHandles="1" noChangeArrowheads="1" noChangeShapeType="1" noTextEdit="1"/>
              </p:cNvSpPr>
              <p:nvPr/>
            </p:nvSpPr>
            <p:spPr>
              <a:xfrm>
                <a:off x="5319807" y="3284948"/>
                <a:ext cx="2634171" cy="612893"/>
              </a:xfrm>
              <a:prstGeom prst="rect">
                <a:avLst/>
              </a:prstGeom>
              <a:blipFill rotWithShape="0">
                <a:blip r:embed="rId15"/>
                <a:stretch>
                  <a:fillRect/>
                </a:stretch>
              </a:blipFill>
            </p:spPr>
            <p:txBody>
              <a:bodyPr/>
              <a:lstStyle/>
              <a:p>
                <a:r>
                  <a:rPr lang="ko-KR" altLang="en-US">
                    <a:noFill/>
                  </a:rPr>
                  <a:t> </a:t>
                </a:r>
              </a:p>
            </p:txBody>
          </p:sp>
        </mc:Fallback>
      </mc:AlternateContent>
      <p:cxnSp>
        <p:nvCxnSpPr>
          <p:cNvPr id="43" name="직선 화살표 연결선 42"/>
          <p:cNvCxnSpPr>
            <a:stCxn id="35" idx="3"/>
            <a:endCxn id="42" idx="1"/>
          </p:cNvCxnSpPr>
          <p:nvPr/>
        </p:nvCxnSpPr>
        <p:spPr>
          <a:xfrm flipV="1">
            <a:off x="5035604" y="3591395"/>
            <a:ext cx="284203" cy="8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214716" y="1137840"/>
            <a:ext cx="2150098" cy="276999"/>
          </a:xfrm>
          <a:prstGeom prst="rect">
            <a:avLst/>
          </a:prstGeom>
          <a:noFill/>
        </p:spPr>
        <p:txBody>
          <a:bodyPr wrap="square" rtlCol="0">
            <a:spAutoFit/>
          </a:bodyPr>
          <a:lstStyle/>
          <a:p>
            <a:r>
              <a:rPr lang="en-US" altLang="ko-KR" sz="1200" dirty="0" err="1"/>
              <a:t>Loglikelihood</a:t>
            </a:r>
            <a:endParaRPr lang="ko-KR" altLang="en-US" sz="1200" dirty="0"/>
          </a:p>
        </p:txBody>
      </p:sp>
      <p:sp>
        <p:nvSpPr>
          <p:cNvPr id="45" name="TextBox 44"/>
          <p:cNvSpPr txBox="1"/>
          <p:nvPr/>
        </p:nvSpPr>
        <p:spPr>
          <a:xfrm>
            <a:off x="5319129" y="2978502"/>
            <a:ext cx="2150098" cy="276999"/>
          </a:xfrm>
          <a:prstGeom prst="rect">
            <a:avLst/>
          </a:prstGeom>
          <a:noFill/>
        </p:spPr>
        <p:txBody>
          <a:bodyPr wrap="square" rtlCol="0">
            <a:spAutoFit/>
          </a:bodyPr>
          <a:lstStyle/>
          <a:p>
            <a:r>
              <a:rPr lang="en-US" altLang="ko-KR" sz="1200" dirty="0"/>
              <a:t>Cross entropy</a:t>
            </a:r>
            <a:endParaRPr lang="ko-KR" altLang="en-US" sz="1200" dirty="0"/>
          </a:p>
        </p:txBody>
      </p:sp>
      <p:cxnSp>
        <p:nvCxnSpPr>
          <p:cNvPr id="60" name="직선 화살표 연결선 59"/>
          <p:cNvCxnSpPr/>
          <p:nvPr/>
        </p:nvCxnSpPr>
        <p:spPr>
          <a:xfrm>
            <a:off x="6622952" y="1698624"/>
            <a:ext cx="846275" cy="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6905101" y="1436924"/>
                <a:ext cx="3459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6905101" y="1436924"/>
                <a:ext cx="345992" cy="276999"/>
              </a:xfrm>
              <a:prstGeom prst="rect">
                <a:avLst/>
              </a:prstGeom>
              <a:blipFill rotWithShape="0">
                <a:blip r:embed="rId16"/>
                <a:stretch>
                  <a:fillRect l="-5357" r="-3571"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7533242" y="1577308"/>
                <a:ext cx="2853409"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𝐿</m:t>
                      </m:r>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1/(2</m:t>
                          </m:r>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log</m:t>
                      </m:r>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   </m:t>
                      </m:r>
                    </m:oMath>
                  </m:oMathPara>
                </a14:m>
                <a:endParaRPr lang="ko-KR" alt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7533242" y="1577308"/>
                <a:ext cx="2853409" cy="280205"/>
              </a:xfrm>
              <a:prstGeom prst="rect">
                <a:avLst/>
              </a:prstGeom>
              <a:blipFill rotWithShape="0">
                <a:blip r:embed="rId17"/>
                <a:stretch>
                  <a:fillRect l="-1282" b="-369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8748846" y="3459243"/>
                <a:ext cx="2864823" cy="280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𝐿</m:t>
                      </m:r>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1/(2</m:t>
                          </m:r>
                          <m:r>
                            <a:rPr lang="en-US" altLang="ko-KR" b="0" i="1" smtClean="0">
                              <a:latin typeface="Cambria Math" panose="02040503050406030204" pitchFamily="18" charset="0"/>
                            </a:rPr>
                            <m:t>𝑤</m:t>
                          </m:r>
                        </m:e>
                        <m:sub>
                          <m:r>
                            <a:rPr lang="en-US" altLang="ko-KR" b="0" i="1" smtClean="0">
                              <a:latin typeface="Cambria Math" panose="02040503050406030204" pitchFamily="18" charset="0"/>
                            </a:rPr>
                            <m:t>2</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𝑥</m:t>
                          </m:r>
                        </m:sub>
                      </m:sSub>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log</m:t>
                      </m:r>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2</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   </m:t>
                      </m:r>
                    </m:oMath>
                  </m:oMathPara>
                </a14:m>
                <a:endParaRPr lang="ko-KR" alt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8748846" y="3459243"/>
                <a:ext cx="2864823" cy="280718"/>
              </a:xfrm>
              <a:prstGeom prst="rect">
                <a:avLst/>
              </a:prstGeom>
              <a:blipFill rotWithShape="0">
                <a:blip r:embed="rId18"/>
                <a:stretch>
                  <a:fillRect l="-851" b="-34043"/>
                </a:stretch>
              </a:blipFill>
            </p:spPr>
            <p:txBody>
              <a:bodyPr/>
              <a:lstStyle/>
              <a:p>
                <a:r>
                  <a:rPr lang="ko-KR" altLang="en-US">
                    <a:noFill/>
                  </a:rPr>
                  <a:t> </a:t>
                </a:r>
              </a:p>
            </p:txBody>
          </p:sp>
        </mc:Fallback>
      </mc:AlternateContent>
      <p:cxnSp>
        <p:nvCxnSpPr>
          <p:cNvPr id="66" name="직선 화살표 연결선 65"/>
          <p:cNvCxnSpPr/>
          <p:nvPr/>
        </p:nvCxnSpPr>
        <p:spPr>
          <a:xfrm>
            <a:off x="7902571" y="3609153"/>
            <a:ext cx="846275" cy="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8152712" y="3281799"/>
                <a:ext cx="3513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2</m:t>
                          </m:r>
                        </m:sub>
                      </m:sSub>
                    </m:oMath>
                  </m:oMathPara>
                </a14:m>
                <a:endParaRPr lang="ko-KR" alt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8152712" y="3281799"/>
                <a:ext cx="351315" cy="276999"/>
              </a:xfrm>
              <a:prstGeom prst="rect">
                <a:avLst/>
              </a:prstGeom>
              <a:blipFill rotWithShape="0">
                <a:blip r:embed="rId19"/>
                <a:stretch>
                  <a:fillRect l="-5172" r="-3448" b="-19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934112" y="4350862"/>
                <a:ext cx="3941977" cy="5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a:rPr lang="en-US" altLang="ko-KR" b="0" i="1" smtClean="0">
                              <a:latin typeface="Cambria Math" panose="02040503050406030204" pitchFamily="18" charset="0"/>
                            </a:rPr>
                            <m:t>𝐿</m:t>
                          </m:r>
                        </m:num>
                        <m:den>
                          <m:r>
                            <a:rPr lang="ko-KR" alt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𝑥</m:t>
                              </m:r>
                            </m:sub>
                          </m:sSub>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r>
                            <a:rPr lang="en-US" altLang="ko-KR" b="0" i="1" smtClean="0">
                              <a:latin typeface="Cambria Math" panose="02040503050406030204" pitchFamily="18" charset="0"/>
                            </a:rPr>
                            <m:t>𝐿</m:t>
                          </m:r>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𝑥</m:t>
                              </m:r>
                            </m:sub>
                          </m:sSub>
                        </m:den>
                      </m:f>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𝑥</m:t>
                              </m:r>
                            </m:sub>
                          </m:sSub>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𝑥</m:t>
                              </m:r>
                            </m:sub>
                          </m:sSub>
                        </m:den>
                      </m:f>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𝑥</m:t>
                              </m:r>
                            </m:sub>
                          </m:sSub>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𝑥</m:t>
                              </m:r>
                            </m:sub>
                          </m:sSub>
                        </m:den>
                      </m:f>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1/(2</m:t>
                          </m:r>
                          <m:r>
                            <a:rPr lang="en-US" altLang="ko-KR" i="1">
                              <a:latin typeface="Cambria Math" panose="02040503050406030204" pitchFamily="18" charset="0"/>
                            </a:rPr>
                            <m:t>𝑤</m:t>
                          </m:r>
                        </m:e>
                        <m:sub>
                          <m:r>
                            <a:rPr lang="en-US" altLang="ko-KR" i="1">
                              <a:latin typeface="Cambria Math" panose="02040503050406030204" pitchFamily="18" charset="0"/>
                            </a:rPr>
                            <m:t>2</m:t>
                          </m:r>
                        </m:sub>
                        <m:sup>
                          <m:r>
                            <a:rPr lang="en-US" altLang="ko-KR" i="1">
                              <a:latin typeface="Cambria Math" panose="02040503050406030204" pitchFamily="18" charset="0"/>
                            </a:rPr>
                            <m:t>2</m:t>
                          </m:r>
                        </m:sup>
                      </m:sSubSup>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𝑥</m:t>
                              </m:r>
                            </m:sub>
                          </m:sSub>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𝑥</m:t>
                              </m:r>
                            </m:sub>
                          </m:sSub>
                        </m:den>
                      </m:f>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𝑥</m:t>
                              </m:r>
                            </m:sub>
                          </m:sSub>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𝑥</m:t>
                              </m:r>
                            </m:sub>
                          </m:sSub>
                        </m:den>
                      </m:f>
                    </m:oMath>
                  </m:oMathPara>
                </a14:m>
                <a:endParaRPr lang="ko-KR" alt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4934112" y="4350862"/>
                <a:ext cx="3941977" cy="573490"/>
              </a:xfrm>
              <a:prstGeom prst="rect">
                <a:avLst/>
              </a:prstGeom>
              <a:blipFill rotWithShape="0">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934112" y="5336266"/>
                <a:ext cx="3843873" cy="573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a:rPr lang="en-US" altLang="ko-KR" b="0" i="1" smtClean="0">
                              <a:latin typeface="Cambria Math" panose="02040503050406030204" pitchFamily="18" charset="0"/>
                            </a:rPr>
                            <m:t>𝐿</m:t>
                          </m:r>
                        </m:num>
                        <m:den>
                          <m:r>
                            <a:rPr lang="ko-KR" alt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r>
                            <a:rPr lang="en-US" altLang="ko-KR" b="0" i="1" smtClean="0">
                              <a:latin typeface="Cambria Math" panose="02040503050406030204" pitchFamily="18" charset="0"/>
                            </a:rPr>
                            <m:t>𝐿</m:t>
                          </m:r>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𝑖</m:t>
                              </m:r>
                            </m:sub>
                          </m:sSub>
                        </m:den>
                      </m:f>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𝑖</m:t>
                              </m:r>
                            </m:sub>
                          </m:sSub>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den>
                      </m:f>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 </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1/(2</m:t>
                          </m:r>
                          <m:r>
                            <a:rPr lang="en-US" altLang="ko-KR" i="1">
                              <a:latin typeface="Cambria Math" panose="02040503050406030204" pitchFamily="18" charset="0"/>
                            </a:rPr>
                            <m:t>𝑤</m:t>
                          </m:r>
                        </m:e>
                        <m:sub>
                          <m:r>
                            <a:rPr lang="en-US" altLang="ko-KR" i="1">
                              <a:latin typeface="Cambria Math" panose="02040503050406030204" pitchFamily="18" charset="0"/>
                            </a:rPr>
                            <m:t>1</m:t>
                          </m:r>
                        </m:sub>
                        <m:sup>
                          <m:r>
                            <a:rPr lang="en-US" altLang="ko-KR" i="1">
                              <a:latin typeface="Cambria Math" panose="02040503050406030204" pitchFamily="18" charset="0"/>
                            </a:rPr>
                            <m:t>2</m:t>
                          </m:r>
                        </m:sup>
                      </m:sSubSup>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𝑖</m:t>
                              </m:r>
                            </m:sub>
                          </m:sSub>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den>
                      </m:f>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den>
                      </m:f>
                    </m:oMath>
                  </m:oMathPara>
                </a14:m>
                <a:endParaRPr lang="ko-KR" alt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4934112" y="5336266"/>
                <a:ext cx="3843873" cy="573555"/>
              </a:xfrm>
              <a:prstGeom prst="rect">
                <a:avLst/>
              </a:prstGeom>
              <a:blipFill rotWithShape="0">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직사각형 70"/>
              <p:cNvSpPr/>
              <p:nvPr/>
            </p:nvSpPr>
            <p:spPr>
              <a:xfrm>
                <a:off x="4969922" y="6057128"/>
                <a:ext cx="2869503"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𝐿</m:t>
                          </m:r>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den>
                      </m:f>
                      <m:r>
                        <a:rPr lang="en-US" altLang="ko-KR" i="1">
                          <a:latin typeface="Cambria Math" panose="02040503050406030204" pitchFamily="18" charset="0"/>
                        </a:rPr>
                        <m:t>=</m:t>
                      </m:r>
                      <m:nary>
                        <m:naryPr>
                          <m:chr m:val="∑"/>
                          <m:subHide m:val="on"/>
                          <m:supHide m:val="on"/>
                          <m:ctrlPr>
                            <a:rPr lang="en-US" altLang="ko-KR" i="1" smtClean="0">
                              <a:latin typeface="Cambria Math" panose="02040503050406030204" pitchFamily="18" charset="0"/>
                            </a:rPr>
                          </m:ctrlPr>
                        </m:naryPr>
                        <m:sub/>
                        <m:sup/>
                        <m:e>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1</m:t>
                              </m:r>
                            </m:sub>
                            <m:sup>
                              <m:r>
                                <a:rPr lang="en-US" altLang="ko-KR" i="1">
                                  <a:latin typeface="Cambria Math" panose="02040503050406030204" pitchFamily="18" charset="0"/>
                                </a:rPr>
                                <m:t>3</m:t>
                              </m:r>
                            </m:sup>
                          </m:sSubSup>
                          <m:sSub>
                            <m:sSubPr>
                              <m:ctrlPr>
                                <a:rPr lang="en-US" altLang="ko-KR" i="1">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0</m:t>
                              </m:r>
                            </m:sub>
                          </m:sSub>
                          <m:r>
                            <a:rPr lang="en-US" altLang="ko-KR" i="1">
                              <a:latin typeface="Cambria Math" panose="02040503050406030204" pitchFamily="18" charset="0"/>
                            </a:rPr>
                            <m:t>+2/</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r>
                            <m:rPr>
                              <m:nor/>
                            </m:rPr>
                            <a:rPr lang="ko-KR" altLang="en-US" dirty="0"/>
                            <m:t> </m:t>
                          </m:r>
                        </m:e>
                      </m:nary>
                    </m:oMath>
                  </m:oMathPara>
                </a14:m>
                <a:endParaRPr lang="ko-KR" altLang="en-US" dirty="0"/>
              </a:p>
            </p:txBody>
          </p:sp>
        </mc:Choice>
        <mc:Fallback xmlns="">
          <p:sp>
            <p:nvSpPr>
              <p:cNvPr id="71" name="직사각형 70"/>
              <p:cNvSpPr>
                <a:spLocks noRot="1" noChangeAspect="1" noMove="1" noResize="1" noEditPoints="1" noAdjustHandles="1" noChangeArrowheads="1" noChangeShapeType="1" noTextEdit="1"/>
              </p:cNvSpPr>
              <p:nvPr/>
            </p:nvSpPr>
            <p:spPr>
              <a:xfrm>
                <a:off x="4969922" y="6057128"/>
                <a:ext cx="2869503" cy="763094"/>
              </a:xfrm>
              <a:prstGeom prst="rect">
                <a:avLst/>
              </a:prstGeom>
              <a:blipFill rotWithShape="0">
                <a:blip r:embed="rId22"/>
                <a:stretch>
                  <a:fillRect/>
                </a:stretch>
              </a:blipFill>
            </p:spPr>
            <p:txBody>
              <a:bodyPr/>
              <a:lstStyle/>
              <a:p>
                <a:r>
                  <a:rPr lang="ko-KR" altLang="en-US">
                    <a:noFill/>
                  </a:rPr>
                  <a:t> </a:t>
                </a:r>
              </a:p>
            </p:txBody>
          </p:sp>
        </mc:Fallback>
      </mc:AlternateContent>
      <p:sp>
        <p:nvSpPr>
          <p:cNvPr id="72" name="직사각형 71"/>
          <p:cNvSpPr/>
          <p:nvPr/>
        </p:nvSpPr>
        <p:spPr>
          <a:xfrm>
            <a:off x="7953978" y="4223743"/>
            <a:ext cx="922111" cy="767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화살표 연결선 73"/>
          <p:cNvCxnSpPr>
            <a:stCxn id="72" idx="3"/>
            <a:endCxn id="75" idx="1"/>
          </p:cNvCxnSpPr>
          <p:nvPr/>
        </p:nvCxnSpPr>
        <p:spPr>
          <a:xfrm>
            <a:off x="8876089" y="4607271"/>
            <a:ext cx="1042611" cy="32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9918700" y="4178284"/>
                <a:ext cx="1435100" cy="923330"/>
              </a:xfrm>
              <a:prstGeom prst="rect">
                <a:avLst/>
              </a:prstGeom>
              <a:noFill/>
            </p:spPr>
            <p:txBody>
              <a:bodyPr wrap="square" rtlCol="0">
                <a:spAutoFit/>
              </a:bodyPr>
              <a:lstStyle/>
              <a:p>
                <a:r>
                  <a:rPr lang="en-US" altLang="ko-KR" dirty="0"/>
                  <a:t>This is the same as existing </a:t>
                </a:r>
                <a14:m>
                  <m:oMath xmlns:m="http://schemas.openxmlformats.org/officeDocument/2006/math">
                    <m:r>
                      <a:rPr lang="ko-KR" altLang="en-US" i="1" smtClean="0">
                        <a:latin typeface="Cambria Math" panose="02040503050406030204" pitchFamily="18" charset="0"/>
                      </a:rPr>
                      <m:t>𝛿</m:t>
                    </m:r>
                  </m:oMath>
                </a14:m>
                <a:endParaRPr lang="ko-KR" alt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9918700" y="4178284"/>
                <a:ext cx="1435100" cy="923330"/>
              </a:xfrm>
              <a:prstGeom prst="rect">
                <a:avLst/>
              </a:prstGeom>
              <a:blipFill rotWithShape="0">
                <a:blip r:embed="rId23"/>
                <a:stretch>
                  <a:fillRect l="-3390" t="-3289" b="-9211"/>
                </a:stretch>
              </a:blipFill>
            </p:spPr>
            <p:txBody>
              <a:bodyPr/>
              <a:lstStyle/>
              <a:p>
                <a:r>
                  <a:rPr lang="ko-KR" altLang="en-US">
                    <a:noFill/>
                  </a:rPr>
                  <a:t> </a:t>
                </a:r>
              </a:p>
            </p:txBody>
          </p:sp>
        </mc:Fallback>
      </mc:AlternateContent>
      <p:sp>
        <p:nvSpPr>
          <p:cNvPr id="76" name="직사각형 75"/>
          <p:cNvSpPr/>
          <p:nvPr/>
        </p:nvSpPr>
        <p:spPr>
          <a:xfrm>
            <a:off x="7903311" y="5239515"/>
            <a:ext cx="845536" cy="767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8" name="직선 화살표 연결선 77"/>
          <p:cNvCxnSpPr>
            <a:stCxn id="76" idx="3"/>
            <a:endCxn id="75" idx="1"/>
          </p:cNvCxnSpPr>
          <p:nvPr/>
        </p:nvCxnSpPr>
        <p:spPr>
          <a:xfrm flipV="1">
            <a:off x="8748847" y="4639949"/>
            <a:ext cx="1169853" cy="983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060558" y="446567"/>
            <a:ext cx="4104168" cy="369332"/>
          </a:xfrm>
          <a:prstGeom prst="rect">
            <a:avLst/>
          </a:prstGeom>
          <a:noFill/>
        </p:spPr>
        <p:txBody>
          <a:bodyPr wrap="square" rtlCol="0">
            <a:spAutoFit/>
          </a:bodyPr>
          <a:lstStyle/>
          <a:p>
            <a:r>
              <a:rPr lang="en-US" altLang="ko-KR" dirty="0"/>
              <a:t>This is not stable enough</a:t>
            </a:r>
            <a:endParaRPr lang="ko-KR" altLang="en-US" dirty="0"/>
          </a:p>
        </p:txBody>
      </p:sp>
    </p:spTree>
    <p:extLst>
      <p:ext uri="{BB962C8B-B14F-4D97-AF65-F5344CB8AC3E}">
        <p14:creationId xmlns:p14="http://schemas.microsoft.com/office/powerpoint/2010/main" val="10937302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a:xfrm>
            <a:off x="10449244" y="6356352"/>
            <a:ext cx="805161" cy="365125"/>
          </a:xfrm>
        </p:spPr>
        <p:txBody>
          <a:bodyPr/>
          <a:lstStyle/>
          <a:p>
            <a:fld id="{FCC205DD-E5C4-4EE3-B0EE-276B4039E1DB}" type="slidenum">
              <a:rPr lang="ko-KR" altLang="en-US" smtClean="0"/>
              <a:t>123</a:t>
            </a:fld>
            <a:endParaRPr lang="ko-KR" altLang="en-US" dirty="0"/>
          </a:p>
        </p:txBody>
      </p:sp>
      <p:cxnSp>
        <p:nvCxnSpPr>
          <p:cNvPr id="6" name="직선 화살표 연결선 5"/>
          <p:cNvCxnSpPr/>
          <p:nvPr/>
        </p:nvCxnSpPr>
        <p:spPr>
          <a:xfrm flipV="1">
            <a:off x="3764223" y="1287525"/>
            <a:ext cx="6137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직사각형 6"/>
              <p:cNvSpPr/>
              <p:nvPr/>
            </p:nvSpPr>
            <p:spPr>
              <a:xfrm>
                <a:off x="4373524" y="836589"/>
                <a:ext cx="1179017"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𝑎</m:t>
                          </m:r>
                        </m:e>
                        <m:sub>
                          <m:r>
                            <a:rPr lang="en-US" altLang="ko-KR" sz="1200" b="0" i="1" smtClean="0">
                              <a:latin typeface="Cambria Math" panose="02040503050406030204" pitchFamily="18" charset="0"/>
                            </a:rPr>
                            <m:t>0</m:t>
                          </m:r>
                        </m:sub>
                      </m:sSub>
                      <m:r>
                        <a:rPr lang="en-US" altLang="ko-KR" sz="1200" b="0" i="1" smtClean="0">
                          <a:latin typeface="Cambria Math" panose="02040503050406030204" pitchFamily="18" charset="0"/>
                        </a:rPr>
                        <m:t>=</m:t>
                      </m:r>
                      <m:f>
                        <m:fPr>
                          <m:ctrlPr>
                            <a:rPr lang="en-US" altLang="ko-KR" sz="1200" b="0" i="1" smtClean="0">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0</m:t>
                                  </m:r>
                                </m:sub>
                              </m:sSub>
                            </m:sup>
                          </m:sSup>
                        </m:num>
                        <m:den>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0</m:t>
                                  </m:r>
                                </m:sub>
                              </m:sSub>
                            </m:sup>
                          </m:sSup>
                          <m:r>
                            <a:rPr lang="en-US" altLang="ko-KR" sz="1200" b="0" i="1" smtClean="0">
                              <a:latin typeface="Cambria Math" panose="02040503050406030204" pitchFamily="18" charset="0"/>
                            </a:rPr>
                            <m:t>+</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1</m:t>
                                  </m:r>
                                </m:sub>
                              </m:sSub>
                            </m:sup>
                          </m:sSup>
                        </m:den>
                      </m:f>
                    </m:oMath>
                  </m:oMathPara>
                </a14:m>
                <a:endParaRPr lang="ko-KR" altLang="en-US" sz="1200" dirty="0"/>
              </a:p>
            </p:txBody>
          </p:sp>
        </mc:Choice>
        <mc:Fallback xmlns="">
          <p:sp>
            <p:nvSpPr>
              <p:cNvPr id="7" name="직사각형 6"/>
              <p:cNvSpPr>
                <a:spLocks noRot="1" noChangeAspect="1" noMove="1" noResize="1" noEditPoints="1" noAdjustHandles="1" noChangeArrowheads="1" noChangeShapeType="1" noTextEdit="1"/>
              </p:cNvSpPr>
              <p:nvPr/>
            </p:nvSpPr>
            <p:spPr>
              <a:xfrm>
                <a:off x="4373524" y="836589"/>
                <a:ext cx="1179017" cy="612893"/>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9" name="직선 화살표 연결선 8"/>
          <p:cNvCxnSpPr/>
          <p:nvPr/>
        </p:nvCxnSpPr>
        <p:spPr>
          <a:xfrm flipV="1">
            <a:off x="3764223" y="1818915"/>
            <a:ext cx="6093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73524" y="574269"/>
            <a:ext cx="1394863" cy="276999"/>
          </a:xfrm>
          <a:prstGeom prst="rect">
            <a:avLst/>
          </a:prstGeom>
          <a:noFill/>
        </p:spPr>
        <p:txBody>
          <a:bodyPr wrap="square" rtlCol="0">
            <a:spAutoFit/>
          </a:bodyPr>
          <a:lstStyle/>
          <a:p>
            <a:r>
              <a:rPr lang="en-US" altLang="ko-KR" sz="1200" dirty="0" err="1"/>
              <a:t>Softmax</a:t>
            </a:r>
            <a:endParaRPr lang="ko-KR" altLang="en-US" sz="1200" dirty="0"/>
          </a:p>
        </p:txBody>
      </p:sp>
      <p:cxnSp>
        <p:nvCxnSpPr>
          <p:cNvPr id="11" name="직선 화살표 연결선 10"/>
          <p:cNvCxnSpPr>
            <a:stCxn id="20" idx="3"/>
            <a:endCxn id="35" idx="1"/>
          </p:cNvCxnSpPr>
          <p:nvPr/>
        </p:nvCxnSpPr>
        <p:spPr>
          <a:xfrm>
            <a:off x="4080456" y="2566213"/>
            <a:ext cx="332443" cy="46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3705" y="3361713"/>
            <a:ext cx="1851360" cy="276999"/>
          </a:xfrm>
          <a:prstGeom prst="rect">
            <a:avLst/>
          </a:prstGeom>
          <a:noFill/>
        </p:spPr>
        <p:txBody>
          <a:bodyPr wrap="square" rtlCol="0">
            <a:spAutoFit/>
          </a:bodyPr>
          <a:lstStyle/>
          <a:p>
            <a:r>
              <a:rPr lang="en-US" altLang="ko-KR" sz="1200" dirty="0"/>
              <a:t>ground truth</a:t>
            </a:r>
            <a:endParaRPr lang="ko-KR" altLang="en-US" sz="1200" dirty="0"/>
          </a:p>
        </p:txBody>
      </p:sp>
      <p:sp>
        <p:nvSpPr>
          <p:cNvPr id="15" name="TextBox 14"/>
          <p:cNvSpPr txBox="1"/>
          <p:nvPr/>
        </p:nvSpPr>
        <p:spPr>
          <a:xfrm>
            <a:off x="702082" y="1796557"/>
            <a:ext cx="1955800" cy="276999"/>
          </a:xfrm>
          <a:prstGeom prst="rect">
            <a:avLst/>
          </a:prstGeom>
          <a:noFill/>
        </p:spPr>
        <p:txBody>
          <a:bodyPr wrap="square" rtlCol="0">
            <a:spAutoFit/>
          </a:bodyPr>
          <a:lstStyle/>
          <a:p>
            <a:r>
              <a:rPr lang="en-US" altLang="ko-KR" sz="1200" dirty="0"/>
              <a:t>prediction</a:t>
            </a:r>
            <a:endParaRPr lang="ko-KR" altLang="en-US" sz="1200" dirty="0"/>
          </a:p>
        </p:txBody>
      </p:sp>
      <p:sp>
        <p:nvSpPr>
          <p:cNvPr id="16" name="직사각형 15"/>
          <p:cNvSpPr/>
          <p:nvPr/>
        </p:nvSpPr>
        <p:spPr>
          <a:xfrm>
            <a:off x="754519" y="895837"/>
            <a:ext cx="964504" cy="638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Anchor 1</a:t>
            </a:r>
            <a:r>
              <a:rPr lang="ko-KR" altLang="en-US" sz="1200" dirty="0"/>
              <a:t>개</a:t>
            </a:r>
          </a:p>
        </p:txBody>
      </p:sp>
      <p:cxnSp>
        <p:nvCxnSpPr>
          <p:cNvPr id="17" name="직선 연결선 16"/>
          <p:cNvCxnSpPr>
            <a:stCxn id="16" idx="3"/>
            <a:endCxn id="18" idx="1"/>
          </p:cNvCxnSpPr>
          <p:nvPr/>
        </p:nvCxnSpPr>
        <p:spPr>
          <a:xfrm>
            <a:off x="1719023" y="1215251"/>
            <a:ext cx="1472085" cy="1878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직사각형 17"/>
              <p:cNvSpPr/>
              <p:nvPr/>
            </p:nvSpPr>
            <p:spPr>
              <a:xfrm>
                <a:off x="3191108" y="1039884"/>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0</m:t>
                          </m:r>
                        </m:sub>
                      </m:sSub>
                    </m:oMath>
                  </m:oMathPara>
                </a14:m>
                <a:endParaRPr lang="ko-KR" altLang="en-US" sz="1200" dirty="0"/>
              </a:p>
            </p:txBody>
          </p:sp>
        </mc:Choice>
        <mc:Fallback xmlns="">
          <p:sp>
            <p:nvSpPr>
              <p:cNvPr id="18" name="직사각형 17"/>
              <p:cNvSpPr>
                <a:spLocks noRot="1" noChangeAspect="1" noMove="1" noResize="1" noEditPoints="1" noAdjustHandles="1" noChangeArrowheads="1" noChangeShapeType="1" noTextEdit="1"/>
              </p:cNvSpPr>
              <p:nvPr/>
            </p:nvSpPr>
            <p:spPr>
              <a:xfrm>
                <a:off x="3191108" y="1039884"/>
                <a:ext cx="889348" cy="38830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직사각형 18"/>
              <p:cNvSpPr/>
              <p:nvPr/>
            </p:nvSpPr>
            <p:spPr>
              <a:xfrm>
                <a:off x="3191108" y="1571274"/>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𝑧</m:t>
                          </m:r>
                        </m:e>
                        <m:sub>
                          <m:r>
                            <a:rPr lang="en-US" altLang="ko-KR" sz="1200" b="0" i="1" smtClean="0">
                              <a:latin typeface="Cambria Math" panose="02040503050406030204" pitchFamily="18" charset="0"/>
                            </a:rPr>
                            <m:t>1</m:t>
                          </m:r>
                        </m:sub>
                      </m:sSub>
                    </m:oMath>
                  </m:oMathPara>
                </a14:m>
                <a:endParaRPr lang="ko-KR" altLang="en-US" sz="1200" dirty="0"/>
              </a:p>
            </p:txBody>
          </p:sp>
        </mc:Choice>
        <mc:Fallback xmlns="">
          <p:sp>
            <p:nvSpPr>
              <p:cNvPr id="19" name="직사각형 18"/>
              <p:cNvSpPr>
                <a:spLocks noRot="1" noChangeAspect="1" noMove="1" noResize="1" noEditPoints="1" noAdjustHandles="1" noChangeArrowheads="1" noChangeShapeType="1" noTextEdit="1"/>
              </p:cNvSpPr>
              <p:nvPr/>
            </p:nvSpPr>
            <p:spPr>
              <a:xfrm>
                <a:off x="3191108" y="1571274"/>
                <a:ext cx="889348" cy="388307"/>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p:cNvSpPr/>
              <p:nvPr/>
            </p:nvSpPr>
            <p:spPr>
              <a:xfrm>
                <a:off x="3191108" y="2372059"/>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dirty="0" smtClean="0">
                              <a:latin typeface="Cambria Math" panose="02040503050406030204" pitchFamily="18" charset="0"/>
                            </a:rPr>
                          </m:ctrlPr>
                        </m:sSubPr>
                        <m:e>
                          <m:r>
                            <a:rPr lang="en-US" altLang="ko-KR" sz="1200" b="0" i="1" dirty="0" smtClean="0">
                              <a:latin typeface="Cambria Math" panose="02040503050406030204" pitchFamily="18" charset="0"/>
                            </a:rPr>
                            <m:t>𝑧</m:t>
                          </m:r>
                        </m:e>
                        <m:sub>
                          <m:r>
                            <a:rPr lang="en-US" altLang="ko-KR" sz="1200" b="0" i="1" dirty="0" smtClean="0">
                              <a:latin typeface="Cambria Math" panose="02040503050406030204" pitchFamily="18" charset="0"/>
                            </a:rPr>
                            <m:t>𝑥</m:t>
                          </m:r>
                        </m:sub>
                      </m:sSub>
                    </m:oMath>
                  </m:oMathPara>
                </a14:m>
                <a:endParaRPr lang="en-US" altLang="ko-KR" sz="1200" b="0" dirty="0"/>
              </a:p>
            </p:txBody>
          </p:sp>
        </mc:Choice>
        <mc:Fallback xmlns="">
          <p:sp>
            <p:nvSpPr>
              <p:cNvPr id="20" name="직사각형 19"/>
              <p:cNvSpPr>
                <a:spLocks noRot="1" noChangeAspect="1" noMove="1" noResize="1" noEditPoints="1" noAdjustHandles="1" noChangeArrowheads="1" noChangeShapeType="1" noTextEdit="1"/>
              </p:cNvSpPr>
              <p:nvPr/>
            </p:nvSpPr>
            <p:spPr>
              <a:xfrm>
                <a:off x="3191108" y="2372059"/>
                <a:ext cx="889348" cy="388307"/>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p:cNvSpPr/>
              <p:nvPr/>
            </p:nvSpPr>
            <p:spPr>
              <a:xfrm>
                <a:off x="3191108" y="2954603"/>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dirty="0" smtClean="0">
                              <a:latin typeface="Cambria Math" panose="02040503050406030204" pitchFamily="18" charset="0"/>
                            </a:rPr>
                          </m:ctrlPr>
                        </m:sSubPr>
                        <m:e>
                          <m:r>
                            <a:rPr lang="en-US" altLang="ko-KR" sz="1200" b="0" i="1" dirty="0" smtClean="0">
                              <a:latin typeface="Cambria Math" panose="02040503050406030204" pitchFamily="18" charset="0"/>
                            </a:rPr>
                            <m:t>𝑧</m:t>
                          </m:r>
                        </m:e>
                        <m:sub>
                          <m:r>
                            <a:rPr lang="en-US" altLang="ko-KR" sz="1200" b="0" i="1" dirty="0" smtClean="0">
                              <a:latin typeface="Cambria Math" panose="02040503050406030204" pitchFamily="18" charset="0"/>
                            </a:rPr>
                            <m:t>𝑦</m:t>
                          </m:r>
                        </m:sub>
                      </m:sSub>
                    </m:oMath>
                  </m:oMathPara>
                </a14:m>
                <a:endParaRPr lang="ko-KR" altLang="en-US" sz="1200" dirty="0"/>
              </a:p>
            </p:txBody>
          </p:sp>
        </mc:Choice>
        <mc:Fallback xmlns="">
          <p:sp>
            <p:nvSpPr>
              <p:cNvPr id="21" name="직사각형 20"/>
              <p:cNvSpPr>
                <a:spLocks noRot="1" noChangeAspect="1" noMove="1" noResize="1" noEditPoints="1" noAdjustHandles="1" noChangeArrowheads="1" noChangeShapeType="1" noTextEdit="1"/>
              </p:cNvSpPr>
              <p:nvPr/>
            </p:nvSpPr>
            <p:spPr>
              <a:xfrm>
                <a:off x="3191108" y="2954603"/>
                <a:ext cx="889348" cy="388307"/>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p:cNvSpPr/>
              <p:nvPr/>
            </p:nvSpPr>
            <p:spPr>
              <a:xfrm>
                <a:off x="3191108" y="3567883"/>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dirty="0" smtClean="0">
                              <a:latin typeface="Cambria Math" panose="02040503050406030204" pitchFamily="18" charset="0"/>
                            </a:rPr>
                          </m:ctrlPr>
                        </m:sSubPr>
                        <m:e>
                          <m:r>
                            <a:rPr lang="en-US" altLang="ko-KR" sz="1200" b="0" i="1" dirty="0" smtClean="0">
                              <a:latin typeface="Cambria Math" panose="02040503050406030204" pitchFamily="18" charset="0"/>
                            </a:rPr>
                            <m:t>𝑧</m:t>
                          </m:r>
                        </m:e>
                        <m:sub>
                          <m:r>
                            <a:rPr lang="en-US" altLang="ko-KR" sz="1200" b="0" i="1" dirty="0" smtClean="0">
                              <a:latin typeface="Cambria Math" panose="02040503050406030204" pitchFamily="18" charset="0"/>
                            </a:rPr>
                            <m:t>𝑤</m:t>
                          </m:r>
                        </m:sub>
                      </m:sSub>
                    </m:oMath>
                  </m:oMathPara>
                </a14:m>
                <a:endParaRPr lang="en-US" altLang="ko-KR" sz="1200" b="0" dirty="0"/>
              </a:p>
            </p:txBody>
          </p:sp>
        </mc:Choice>
        <mc:Fallback xmlns="">
          <p:sp>
            <p:nvSpPr>
              <p:cNvPr id="22" name="직사각형 21"/>
              <p:cNvSpPr>
                <a:spLocks noRot="1" noChangeAspect="1" noMove="1" noResize="1" noEditPoints="1" noAdjustHandles="1" noChangeArrowheads="1" noChangeShapeType="1" noTextEdit="1"/>
              </p:cNvSpPr>
              <p:nvPr/>
            </p:nvSpPr>
            <p:spPr>
              <a:xfrm>
                <a:off x="3191108" y="3567883"/>
                <a:ext cx="889348" cy="388307"/>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p:cNvSpPr/>
              <p:nvPr/>
            </p:nvSpPr>
            <p:spPr>
              <a:xfrm>
                <a:off x="3191108" y="4152507"/>
                <a:ext cx="889348" cy="388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dirty="0" smtClean="0">
                              <a:latin typeface="Cambria Math" panose="02040503050406030204" pitchFamily="18" charset="0"/>
                            </a:rPr>
                          </m:ctrlPr>
                        </m:sSubPr>
                        <m:e>
                          <m:r>
                            <a:rPr lang="en-US" altLang="ko-KR" sz="1200" b="0" i="1" dirty="0" smtClean="0">
                              <a:latin typeface="Cambria Math" panose="02040503050406030204" pitchFamily="18" charset="0"/>
                            </a:rPr>
                            <m:t>𝑧</m:t>
                          </m:r>
                        </m:e>
                        <m:sub>
                          <m:r>
                            <a:rPr lang="en-US" altLang="ko-KR" sz="1200" b="0" i="1" dirty="0" smtClean="0">
                              <a:latin typeface="Cambria Math" panose="02040503050406030204" pitchFamily="18" charset="0"/>
                            </a:rPr>
                            <m:t>h</m:t>
                          </m:r>
                        </m:sub>
                      </m:sSub>
                    </m:oMath>
                  </m:oMathPara>
                </a14:m>
                <a:endParaRPr lang="ko-KR" altLang="en-US" sz="1200" dirty="0"/>
              </a:p>
            </p:txBody>
          </p:sp>
        </mc:Choice>
        <mc:Fallback xmlns="">
          <p:sp>
            <p:nvSpPr>
              <p:cNvPr id="23" name="직사각형 22"/>
              <p:cNvSpPr>
                <a:spLocks noRot="1" noChangeAspect="1" noMove="1" noResize="1" noEditPoints="1" noAdjustHandles="1" noChangeArrowheads="1" noChangeShapeType="1" noTextEdit="1"/>
              </p:cNvSpPr>
              <p:nvPr/>
            </p:nvSpPr>
            <p:spPr>
              <a:xfrm>
                <a:off x="3191108" y="4152507"/>
                <a:ext cx="889348" cy="388307"/>
              </a:xfrm>
              <a:prstGeom prst="rect">
                <a:avLst/>
              </a:prstGeom>
              <a:blipFill rotWithShape="0">
                <a:blip r:embed="rId9"/>
                <a:stretch>
                  <a:fillRect/>
                </a:stretch>
              </a:blipFill>
            </p:spPr>
            <p:txBody>
              <a:bodyPr/>
              <a:lstStyle/>
              <a:p>
                <a:r>
                  <a:rPr lang="ko-KR" altLang="en-US">
                    <a:noFill/>
                  </a:rPr>
                  <a:t> </a:t>
                </a:r>
              </a:p>
            </p:txBody>
          </p:sp>
        </mc:Fallback>
      </mc:AlternateContent>
      <p:cxnSp>
        <p:nvCxnSpPr>
          <p:cNvPr id="24" name="꺾인 연결선 23"/>
          <p:cNvCxnSpPr>
            <a:endCxn id="19" idx="1"/>
          </p:cNvCxnSpPr>
          <p:nvPr/>
        </p:nvCxnSpPr>
        <p:spPr>
          <a:xfrm>
            <a:off x="2201552" y="1234037"/>
            <a:ext cx="989556" cy="5313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꺾인 연결선 24"/>
          <p:cNvCxnSpPr>
            <a:endCxn id="20" idx="1"/>
          </p:cNvCxnSpPr>
          <p:nvPr/>
        </p:nvCxnSpPr>
        <p:spPr>
          <a:xfrm rot="16200000" flipH="1">
            <a:off x="2030242" y="1405347"/>
            <a:ext cx="1332176" cy="9895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꺾인 연결선 25"/>
          <p:cNvCxnSpPr>
            <a:endCxn id="23" idx="1"/>
          </p:cNvCxnSpPr>
          <p:nvPr/>
        </p:nvCxnSpPr>
        <p:spPr>
          <a:xfrm rot="16200000" flipH="1">
            <a:off x="2017830" y="3173383"/>
            <a:ext cx="1747098" cy="5994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직선 연결선 26"/>
          <p:cNvCxnSpPr>
            <a:stCxn id="21" idx="1"/>
          </p:cNvCxnSpPr>
          <p:nvPr/>
        </p:nvCxnSpPr>
        <p:spPr>
          <a:xfrm flipH="1" flipV="1">
            <a:off x="2591651" y="3145473"/>
            <a:ext cx="599457" cy="3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22" idx="1"/>
          </p:cNvCxnSpPr>
          <p:nvPr/>
        </p:nvCxnSpPr>
        <p:spPr>
          <a:xfrm flipH="1" flipV="1">
            <a:off x="2591650" y="3752549"/>
            <a:ext cx="599458" cy="94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직사각형 32"/>
              <p:cNvSpPr/>
              <p:nvPr/>
            </p:nvSpPr>
            <p:spPr>
              <a:xfrm>
                <a:off x="4373524" y="1521956"/>
                <a:ext cx="1179018"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𝑎</m:t>
                          </m:r>
                        </m:e>
                        <m:sub>
                          <m:r>
                            <a:rPr lang="en-US" altLang="ko-KR" sz="1200" b="0" i="1" smtClean="0">
                              <a:latin typeface="Cambria Math" panose="02040503050406030204" pitchFamily="18" charset="0"/>
                            </a:rPr>
                            <m:t>1</m:t>
                          </m:r>
                        </m:sub>
                      </m:sSub>
                      <m:r>
                        <a:rPr lang="en-US" altLang="ko-KR" sz="1200" b="0" i="1" smtClean="0">
                          <a:latin typeface="Cambria Math" panose="02040503050406030204" pitchFamily="18" charset="0"/>
                        </a:rPr>
                        <m:t>=</m:t>
                      </m:r>
                      <m:f>
                        <m:fPr>
                          <m:ctrlPr>
                            <a:rPr lang="en-US" altLang="ko-KR" sz="1200" b="0" i="1" smtClean="0">
                              <a:latin typeface="Cambria Math" panose="02040503050406030204" pitchFamily="18" charset="0"/>
                            </a:rPr>
                          </m:ctrlPr>
                        </m:fPr>
                        <m:num>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1</m:t>
                                  </m:r>
                                </m:sub>
                              </m:sSub>
                            </m:sup>
                          </m:sSup>
                        </m:num>
                        <m:den>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0</m:t>
                                  </m:r>
                                </m:sub>
                              </m:sSub>
                            </m:sup>
                          </m:sSup>
                          <m:r>
                            <a:rPr lang="en-US" altLang="ko-KR" sz="1200" b="0" i="1" smtClean="0">
                              <a:latin typeface="Cambria Math" panose="02040503050406030204" pitchFamily="18" charset="0"/>
                            </a:rPr>
                            <m:t>+</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1</m:t>
                                  </m:r>
                                </m:sub>
                              </m:sSub>
                            </m:sup>
                          </m:sSup>
                        </m:den>
                      </m:f>
                    </m:oMath>
                  </m:oMathPara>
                </a14:m>
                <a:endParaRPr lang="ko-KR" altLang="en-US" sz="1200" dirty="0"/>
              </a:p>
            </p:txBody>
          </p:sp>
        </mc:Choice>
        <mc:Fallback xmlns="">
          <p:sp>
            <p:nvSpPr>
              <p:cNvPr id="33" name="직사각형 32"/>
              <p:cNvSpPr>
                <a:spLocks noRot="1" noChangeAspect="1" noMove="1" noResize="1" noEditPoints="1" noAdjustHandles="1" noChangeArrowheads="1" noChangeShapeType="1" noTextEdit="1"/>
              </p:cNvSpPr>
              <p:nvPr/>
            </p:nvSpPr>
            <p:spPr>
              <a:xfrm>
                <a:off x="4373524" y="1521956"/>
                <a:ext cx="1179018" cy="612893"/>
              </a:xfrm>
              <a:prstGeom prst="rect">
                <a:avLst/>
              </a:prstGeom>
              <a:blipFill rotWithShape="0">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직사각형 34"/>
              <p:cNvSpPr/>
              <p:nvPr/>
            </p:nvSpPr>
            <p:spPr>
              <a:xfrm>
                <a:off x="4412899" y="2729630"/>
                <a:ext cx="1195646"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𝑎</m:t>
                          </m:r>
                        </m:e>
                        <m:sub>
                          <m:r>
                            <a:rPr lang="en-US" altLang="ko-KR" sz="1200" b="0" i="1" smtClean="0">
                              <a:latin typeface="Cambria Math" panose="02040503050406030204" pitchFamily="18" charset="0"/>
                            </a:rPr>
                            <m:t>𝑥</m:t>
                          </m:r>
                        </m:sub>
                      </m:sSub>
                      <m:r>
                        <a:rPr lang="en-US" altLang="ko-KR" sz="1200" b="0" i="1" smtClean="0">
                          <a:latin typeface="Cambria Math" panose="02040503050406030204" pitchFamily="18" charset="0"/>
                        </a:rPr>
                        <m:t>=</m:t>
                      </m:r>
                      <m:r>
                        <a:rPr lang="ko-KR" altLang="en-US" sz="1200" b="0" i="1" smtClean="0">
                          <a:latin typeface="Cambria Math" panose="02040503050406030204" pitchFamily="18" charset="0"/>
                        </a:rPr>
                        <m:t>𝜎</m:t>
                      </m:r>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𝑧</m:t>
                          </m:r>
                        </m:e>
                        <m:sub>
                          <m:r>
                            <a:rPr lang="en-US" altLang="ko-KR" sz="1200" b="0" i="1" smtClean="0">
                              <a:latin typeface="Cambria Math" panose="02040503050406030204" pitchFamily="18" charset="0"/>
                            </a:rPr>
                            <m:t>𝑥</m:t>
                          </m:r>
                        </m:sub>
                      </m:sSub>
                      <m:r>
                        <a:rPr lang="en-US" altLang="ko-KR" sz="1200" b="0" i="1" smtClean="0">
                          <a:latin typeface="Cambria Math" panose="02040503050406030204" pitchFamily="18" charset="0"/>
                        </a:rPr>
                        <m:t>)</m:t>
                      </m:r>
                    </m:oMath>
                  </m:oMathPara>
                </a14:m>
                <a:endParaRPr lang="ko-KR" altLang="en-US" sz="1200" dirty="0"/>
              </a:p>
            </p:txBody>
          </p:sp>
        </mc:Choice>
        <mc:Fallback xmlns="">
          <p:sp>
            <p:nvSpPr>
              <p:cNvPr id="35" name="직사각형 34"/>
              <p:cNvSpPr>
                <a:spLocks noRot="1" noChangeAspect="1" noMove="1" noResize="1" noEditPoints="1" noAdjustHandles="1" noChangeArrowheads="1" noChangeShapeType="1" noTextEdit="1"/>
              </p:cNvSpPr>
              <p:nvPr/>
            </p:nvSpPr>
            <p:spPr>
              <a:xfrm>
                <a:off x="4412899" y="2729630"/>
                <a:ext cx="1195646" cy="612893"/>
              </a:xfrm>
              <a:prstGeom prst="rect">
                <a:avLst/>
              </a:prstGeom>
              <a:blipFill rotWithShape="0">
                <a:blip r:embed="rId13"/>
                <a:stretch>
                  <a:fillRect/>
                </a:stretch>
              </a:blipFill>
            </p:spPr>
            <p:txBody>
              <a:bodyPr/>
              <a:lstStyle/>
              <a:p>
                <a:r>
                  <a:rPr lang="ko-KR" altLang="en-US">
                    <a:noFill/>
                  </a:rPr>
                  <a:t> </a:t>
                </a:r>
              </a:p>
            </p:txBody>
          </p:sp>
        </mc:Fallback>
      </mc:AlternateContent>
      <p:sp>
        <p:nvSpPr>
          <p:cNvPr id="38" name="TextBox 37"/>
          <p:cNvSpPr txBox="1"/>
          <p:nvPr/>
        </p:nvSpPr>
        <p:spPr>
          <a:xfrm>
            <a:off x="4415436" y="2464482"/>
            <a:ext cx="1394863" cy="276999"/>
          </a:xfrm>
          <a:prstGeom prst="rect">
            <a:avLst/>
          </a:prstGeom>
          <a:noFill/>
        </p:spPr>
        <p:txBody>
          <a:bodyPr wrap="square" rtlCol="0">
            <a:spAutoFit/>
          </a:bodyPr>
          <a:lstStyle/>
          <a:p>
            <a:r>
              <a:rPr lang="en-US" altLang="ko-KR" sz="1200" dirty="0"/>
              <a:t>Sigmoid</a:t>
            </a:r>
            <a:endParaRPr lang="ko-KR" altLang="en-US" sz="1200" dirty="0"/>
          </a:p>
        </p:txBody>
      </p:sp>
      <p:cxnSp>
        <p:nvCxnSpPr>
          <p:cNvPr id="40" name="직선 화살표 연결선 39"/>
          <p:cNvCxnSpPr>
            <a:stCxn id="7" idx="3"/>
            <a:endCxn id="41" idx="1"/>
          </p:cNvCxnSpPr>
          <p:nvPr/>
        </p:nvCxnSpPr>
        <p:spPr>
          <a:xfrm>
            <a:off x="5552541" y="1143036"/>
            <a:ext cx="282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직사각형 40"/>
              <p:cNvSpPr/>
              <p:nvPr/>
            </p:nvSpPr>
            <p:spPr>
              <a:xfrm>
                <a:off x="5834690" y="836589"/>
                <a:ext cx="1361203"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𝐿</m:t>
                          </m:r>
                        </m:e>
                        <m:sub>
                          <m:r>
                            <a:rPr lang="en-US" altLang="ko-KR" sz="1200" b="0" i="1" smtClean="0">
                              <a:latin typeface="Cambria Math" panose="02040503050406030204" pitchFamily="18" charset="0"/>
                            </a:rPr>
                            <m:t>0</m:t>
                          </m:r>
                        </m:sub>
                      </m:sSub>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𝑦</m:t>
                          </m:r>
                        </m:e>
                        <m:sub>
                          <m:r>
                            <a:rPr lang="en-US" altLang="ko-KR" sz="1200" b="0" i="1" smtClean="0">
                              <a:latin typeface="Cambria Math" panose="02040503050406030204" pitchFamily="18" charset="0"/>
                            </a:rPr>
                            <m:t>0</m:t>
                          </m:r>
                        </m:sub>
                      </m:sSub>
                      <m:func>
                        <m:funcPr>
                          <m:ctrlPr>
                            <a:rPr lang="en-US" altLang="ko-KR" sz="1200" b="0" i="1" smtClean="0">
                              <a:latin typeface="Cambria Math" panose="02040503050406030204" pitchFamily="18" charset="0"/>
                            </a:rPr>
                          </m:ctrlPr>
                        </m:funcPr>
                        <m:fName>
                          <m:r>
                            <m:rPr>
                              <m:sty m:val="p"/>
                            </m:rPr>
                            <a:rPr lang="en-US" altLang="ko-KR" sz="1200" b="0" i="0" smtClean="0">
                              <a:latin typeface="Cambria Math" panose="02040503050406030204" pitchFamily="18" charset="0"/>
                            </a:rPr>
                            <m:t>log</m:t>
                          </m:r>
                        </m:fName>
                        <m:e>
                          <m:d>
                            <m:dPr>
                              <m:ctrlPr>
                                <a:rPr lang="en-US" altLang="ko-KR" sz="1200" b="0" i="1" smtClean="0">
                                  <a:latin typeface="Cambria Math" panose="02040503050406030204" pitchFamily="18" charset="0"/>
                                </a:rPr>
                              </m:ctrlPr>
                            </m:dPr>
                            <m:e>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𝑎</m:t>
                                  </m:r>
                                </m:e>
                                <m:sub>
                                  <m:r>
                                    <a:rPr lang="en-US" altLang="ko-KR" sz="1200" b="0" i="1" smtClean="0">
                                      <a:latin typeface="Cambria Math" panose="02040503050406030204" pitchFamily="18" charset="0"/>
                                    </a:rPr>
                                    <m:t>0</m:t>
                                  </m:r>
                                </m:sub>
                              </m:sSub>
                            </m:e>
                          </m:d>
                        </m:e>
                      </m:func>
                    </m:oMath>
                  </m:oMathPara>
                </a14:m>
                <a:endParaRPr lang="ko-KR" altLang="en-US" sz="1200" dirty="0"/>
              </a:p>
            </p:txBody>
          </p:sp>
        </mc:Choice>
        <mc:Fallback xmlns="">
          <p:sp>
            <p:nvSpPr>
              <p:cNvPr id="41" name="직사각형 40"/>
              <p:cNvSpPr>
                <a:spLocks noRot="1" noChangeAspect="1" noMove="1" noResize="1" noEditPoints="1" noAdjustHandles="1" noChangeArrowheads="1" noChangeShapeType="1" noTextEdit="1"/>
              </p:cNvSpPr>
              <p:nvPr/>
            </p:nvSpPr>
            <p:spPr>
              <a:xfrm>
                <a:off x="5834690" y="836589"/>
                <a:ext cx="1361203" cy="612893"/>
              </a:xfrm>
              <a:prstGeom prst="rect">
                <a:avLst/>
              </a:prstGeom>
              <a:blipFill rotWithShape="0">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p:cNvSpPr/>
              <p:nvPr/>
            </p:nvSpPr>
            <p:spPr>
              <a:xfrm>
                <a:off x="5892748" y="2721422"/>
                <a:ext cx="2634171" cy="61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𝐿</m:t>
                          </m:r>
                        </m:e>
                        <m:sub>
                          <m:r>
                            <a:rPr lang="en-US" altLang="ko-KR" sz="1050" b="0" i="1" smtClean="0">
                              <a:latin typeface="Cambria Math" panose="02040503050406030204" pitchFamily="18" charset="0"/>
                            </a:rPr>
                            <m:t>𝑥</m:t>
                          </m:r>
                        </m:sub>
                      </m:sSub>
                      <m:r>
                        <a:rPr lang="en-US" altLang="ko-KR" sz="1050" b="0" i="1" smtClean="0">
                          <a:latin typeface="Cambria Math" panose="02040503050406030204" pitchFamily="18" charset="0"/>
                        </a:rPr>
                        <m:t>=−[</m:t>
                      </m:r>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𝑦</m:t>
                          </m:r>
                        </m:e>
                        <m:sub>
                          <m:r>
                            <a:rPr lang="en-US" altLang="ko-KR" sz="1050" b="0" i="1" smtClean="0">
                              <a:latin typeface="Cambria Math" panose="02040503050406030204" pitchFamily="18" charset="0"/>
                            </a:rPr>
                            <m:t>𝑥</m:t>
                          </m:r>
                        </m:sub>
                      </m:sSub>
                      <m:func>
                        <m:funcPr>
                          <m:ctrlPr>
                            <a:rPr lang="en-US" altLang="ko-KR" sz="1050" b="0" i="1" smtClean="0">
                              <a:latin typeface="Cambria Math" panose="02040503050406030204" pitchFamily="18" charset="0"/>
                            </a:rPr>
                          </m:ctrlPr>
                        </m:funcPr>
                        <m:fName>
                          <m:r>
                            <m:rPr>
                              <m:sty m:val="p"/>
                            </m:rPr>
                            <a:rPr lang="en-US" altLang="ko-KR" sz="1050" b="0" i="0" smtClean="0">
                              <a:latin typeface="Cambria Math" panose="02040503050406030204" pitchFamily="18" charset="0"/>
                            </a:rPr>
                            <m:t>log</m:t>
                          </m:r>
                        </m:fName>
                        <m:e>
                          <m:d>
                            <m:dPr>
                              <m:ctrlPr>
                                <a:rPr lang="en-US" altLang="ko-KR" sz="1050" b="0" i="1" smtClean="0">
                                  <a:latin typeface="Cambria Math" panose="02040503050406030204" pitchFamily="18" charset="0"/>
                                </a:rPr>
                              </m:ctrlPr>
                            </m:dPr>
                            <m:e>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𝑎</m:t>
                                  </m:r>
                                </m:e>
                                <m:sub>
                                  <m:r>
                                    <a:rPr lang="en-US" altLang="ko-KR" sz="1050" b="0" i="1" smtClean="0">
                                      <a:latin typeface="Cambria Math" panose="02040503050406030204" pitchFamily="18" charset="0"/>
                                    </a:rPr>
                                    <m:t>𝑥</m:t>
                                  </m:r>
                                </m:sub>
                              </m:sSub>
                            </m:e>
                          </m:d>
                        </m:e>
                      </m:func>
                      <m:r>
                        <a:rPr lang="en-US" altLang="ko-KR" sz="1050" b="0" i="1" smtClean="0">
                          <a:latin typeface="Cambria Math" panose="02040503050406030204" pitchFamily="18" charset="0"/>
                        </a:rPr>
                        <m:t>+</m:t>
                      </m:r>
                      <m:d>
                        <m:dPr>
                          <m:ctrlPr>
                            <a:rPr lang="en-US" altLang="ko-KR" sz="1050" b="0" i="1" smtClean="0">
                              <a:latin typeface="Cambria Math" panose="02040503050406030204" pitchFamily="18" charset="0"/>
                            </a:rPr>
                          </m:ctrlPr>
                        </m:dPr>
                        <m:e>
                          <m:r>
                            <a:rPr lang="en-US" altLang="ko-KR" sz="1050" b="0" i="1" smtClean="0">
                              <a:latin typeface="Cambria Math" panose="02040503050406030204" pitchFamily="18" charset="0"/>
                            </a:rPr>
                            <m:t>1−</m:t>
                          </m:r>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𝑦</m:t>
                              </m:r>
                            </m:e>
                            <m:sub>
                              <m:r>
                                <a:rPr lang="en-US" altLang="ko-KR" sz="1050" b="0" i="1" smtClean="0">
                                  <a:latin typeface="Cambria Math" panose="02040503050406030204" pitchFamily="18" charset="0"/>
                                </a:rPr>
                                <m:t>𝑥</m:t>
                              </m:r>
                            </m:sub>
                          </m:sSub>
                        </m:e>
                      </m:d>
                      <m:func>
                        <m:funcPr>
                          <m:ctrlPr>
                            <a:rPr lang="en-US" altLang="ko-KR" sz="1050" b="0" i="1" smtClean="0">
                              <a:latin typeface="Cambria Math" panose="02040503050406030204" pitchFamily="18" charset="0"/>
                            </a:rPr>
                          </m:ctrlPr>
                        </m:funcPr>
                        <m:fName>
                          <m:r>
                            <m:rPr>
                              <m:sty m:val="p"/>
                            </m:rPr>
                            <a:rPr lang="en-US" altLang="ko-KR" sz="1050" b="0" i="0" smtClean="0">
                              <a:latin typeface="Cambria Math" panose="02040503050406030204" pitchFamily="18" charset="0"/>
                            </a:rPr>
                            <m:t>log</m:t>
                          </m:r>
                        </m:fName>
                        <m:e>
                          <m:d>
                            <m:dPr>
                              <m:ctrlPr>
                                <a:rPr lang="en-US" altLang="ko-KR" sz="1050" b="0" i="1" smtClean="0">
                                  <a:latin typeface="Cambria Math" panose="02040503050406030204" pitchFamily="18" charset="0"/>
                                </a:rPr>
                              </m:ctrlPr>
                            </m:dPr>
                            <m:e>
                              <m:r>
                                <a:rPr lang="en-US" altLang="ko-KR" sz="1050" b="0" i="1" smtClean="0">
                                  <a:latin typeface="Cambria Math" panose="02040503050406030204" pitchFamily="18" charset="0"/>
                                </a:rPr>
                                <m:t>1−</m:t>
                              </m:r>
                              <m:sSub>
                                <m:sSubPr>
                                  <m:ctrlPr>
                                    <a:rPr lang="en-US" altLang="ko-KR" sz="1050" b="0" i="1" smtClean="0">
                                      <a:latin typeface="Cambria Math" panose="02040503050406030204" pitchFamily="18" charset="0"/>
                                    </a:rPr>
                                  </m:ctrlPr>
                                </m:sSubPr>
                                <m:e>
                                  <m:r>
                                    <a:rPr lang="en-US" altLang="ko-KR" sz="1050" b="0" i="1" smtClean="0">
                                      <a:latin typeface="Cambria Math" panose="02040503050406030204" pitchFamily="18" charset="0"/>
                                    </a:rPr>
                                    <m:t>𝑎</m:t>
                                  </m:r>
                                </m:e>
                                <m:sub>
                                  <m:r>
                                    <a:rPr lang="en-US" altLang="ko-KR" sz="1050" b="0" i="1" smtClean="0">
                                      <a:latin typeface="Cambria Math" panose="02040503050406030204" pitchFamily="18" charset="0"/>
                                    </a:rPr>
                                    <m:t>𝑥</m:t>
                                  </m:r>
                                </m:sub>
                              </m:sSub>
                            </m:e>
                          </m:d>
                        </m:e>
                      </m:func>
                      <m:r>
                        <a:rPr lang="en-US" altLang="ko-KR" sz="1050" b="0" i="1" smtClean="0">
                          <a:latin typeface="Cambria Math" panose="02040503050406030204" pitchFamily="18" charset="0"/>
                        </a:rPr>
                        <m:t>]</m:t>
                      </m:r>
                    </m:oMath>
                  </m:oMathPara>
                </a14:m>
                <a:endParaRPr lang="ko-KR" altLang="en-US" sz="1050" dirty="0"/>
              </a:p>
            </p:txBody>
          </p:sp>
        </mc:Choice>
        <mc:Fallback xmlns="">
          <p:sp>
            <p:nvSpPr>
              <p:cNvPr id="42" name="직사각형 41"/>
              <p:cNvSpPr>
                <a:spLocks noRot="1" noChangeAspect="1" noMove="1" noResize="1" noEditPoints="1" noAdjustHandles="1" noChangeArrowheads="1" noChangeShapeType="1" noTextEdit="1"/>
              </p:cNvSpPr>
              <p:nvPr/>
            </p:nvSpPr>
            <p:spPr>
              <a:xfrm>
                <a:off x="5892748" y="2721422"/>
                <a:ext cx="2634171" cy="612893"/>
              </a:xfrm>
              <a:prstGeom prst="rect">
                <a:avLst/>
              </a:prstGeom>
              <a:blipFill rotWithShape="0">
                <a:blip r:embed="rId15"/>
                <a:stretch>
                  <a:fillRect/>
                </a:stretch>
              </a:blipFill>
            </p:spPr>
            <p:txBody>
              <a:bodyPr/>
              <a:lstStyle/>
              <a:p>
                <a:r>
                  <a:rPr lang="ko-KR" altLang="en-US">
                    <a:noFill/>
                  </a:rPr>
                  <a:t> </a:t>
                </a:r>
              </a:p>
            </p:txBody>
          </p:sp>
        </mc:Fallback>
      </mc:AlternateContent>
      <p:cxnSp>
        <p:nvCxnSpPr>
          <p:cNvPr id="43" name="직선 화살표 연결선 42"/>
          <p:cNvCxnSpPr>
            <a:stCxn id="35" idx="3"/>
            <a:endCxn id="42" idx="1"/>
          </p:cNvCxnSpPr>
          <p:nvPr/>
        </p:nvCxnSpPr>
        <p:spPr>
          <a:xfrm flipV="1">
            <a:off x="5608545" y="3027869"/>
            <a:ext cx="284203" cy="8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787657" y="574314"/>
            <a:ext cx="2150098" cy="276999"/>
          </a:xfrm>
          <a:prstGeom prst="rect">
            <a:avLst/>
          </a:prstGeom>
          <a:noFill/>
        </p:spPr>
        <p:txBody>
          <a:bodyPr wrap="square" rtlCol="0">
            <a:spAutoFit/>
          </a:bodyPr>
          <a:lstStyle/>
          <a:p>
            <a:r>
              <a:rPr lang="en-US" altLang="ko-KR" sz="1200" dirty="0" err="1"/>
              <a:t>Loglikelihood</a:t>
            </a:r>
            <a:endParaRPr lang="ko-KR" altLang="en-US" sz="1200" dirty="0"/>
          </a:p>
        </p:txBody>
      </p:sp>
      <p:sp>
        <p:nvSpPr>
          <p:cNvPr id="45" name="TextBox 44"/>
          <p:cNvSpPr txBox="1"/>
          <p:nvPr/>
        </p:nvSpPr>
        <p:spPr>
          <a:xfrm>
            <a:off x="5892070" y="2414976"/>
            <a:ext cx="2150098" cy="276999"/>
          </a:xfrm>
          <a:prstGeom prst="rect">
            <a:avLst/>
          </a:prstGeom>
          <a:noFill/>
        </p:spPr>
        <p:txBody>
          <a:bodyPr wrap="square" rtlCol="0">
            <a:spAutoFit/>
          </a:bodyPr>
          <a:lstStyle/>
          <a:p>
            <a:r>
              <a:rPr lang="en-US" altLang="ko-KR" sz="1200" dirty="0"/>
              <a:t>Cross entropy</a:t>
            </a:r>
            <a:endParaRPr lang="ko-KR" altLang="en-US" sz="1200" dirty="0"/>
          </a:p>
        </p:txBody>
      </p:sp>
      <p:cxnSp>
        <p:nvCxnSpPr>
          <p:cNvPr id="60" name="직선 화살표 연결선 59"/>
          <p:cNvCxnSpPr/>
          <p:nvPr/>
        </p:nvCxnSpPr>
        <p:spPr>
          <a:xfrm>
            <a:off x="7195893" y="1135098"/>
            <a:ext cx="846275" cy="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7478042" y="873398"/>
                <a:ext cx="3459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7478042" y="873398"/>
                <a:ext cx="345992" cy="276999"/>
              </a:xfrm>
              <a:prstGeom prst="rect">
                <a:avLst/>
              </a:prstGeom>
              <a:blipFill rotWithShape="0">
                <a:blip r:embed="rId16"/>
                <a:stretch>
                  <a:fillRect l="-5357" r="-3571" b="-19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8205720" y="851268"/>
                <a:ext cx="1773498" cy="536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𝐿</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1</m:t>
                                  </m:r>
                                </m:sub>
                              </m:sSub>
                            </m:sup>
                          </m:sSup>
                        </m:num>
                        <m:den>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1</m:t>
                                  </m:r>
                                </m:sub>
                              </m:sSub>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2</m:t>
                                  </m:r>
                                </m:sub>
                              </m:sSub>
                            </m:sup>
                          </m:sSup>
                        </m:den>
                      </m:f>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0</m:t>
                          </m:r>
                        </m:sub>
                      </m:sSub>
                    </m:oMath>
                  </m:oMathPara>
                </a14:m>
                <a:endParaRPr lang="ko-KR" alt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8205720" y="851268"/>
                <a:ext cx="1773498" cy="536109"/>
              </a:xfrm>
              <a:prstGeom prst="rect">
                <a:avLst/>
              </a:prstGeom>
              <a:blipFill rotWithShape="0">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9523773" y="2790348"/>
                <a:ext cx="1779590" cy="536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𝐿</m:t>
                      </m:r>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2</m:t>
                                  </m:r>
                                </m:sub>
                              </m:sSub>
                            </m:sup>
                          </m:sSup>
                        </m:num>
                        <m:den>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2</m:t>
                                  </m:r>
                                </m:sub>
                              </m:sSub>
                            </m:sup>
                          </m:sSup>
                        </m:den>
                      </m:f>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𝑥</m:t>
                          </m:r>
                        </m:sub>
                      </m:sSub>
                    </m:oMath>
                  </m:oMathPara>
                </a14:m>
                <a:endParaRPr lang="ko-KR" alt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9523773" y="2790348"/>
                <a:ext cx="1779590" cy="536109"/>
              </a:xfrm>
              <a:prstGeom prst="rect">
                <a:avLst/>
              </a:prstGeom>
              <a:blipFill rotWithShape="0">
                <a:blip r:embed="rId18"/>
                <a:stretch>
                  <a:fillRect/>
                </a:stretch>
              </a:blipFill>
            </p:spPr>
            <p:txBody>
              <a:bodyPr/>
              <a:lstStyle/>
              <a:p>
                <a:r>
                  <a:rPr lang="ko-KR" altLang="en-US">
                    <a:noFill/>
                  </a:rPr>
                  <a:t> </a:t>
                </a:r>
              </a:p>
            </p:txBody>
          </p:sp>
        </mc:Fallback>
      </mc:AlternateContent>
      <p:cxnSp>
        <p:nvCxnSpPr>
          <p:cNvPr id="66" name="직선 화살표 연결선 65"/>
          <p:cNvCxnSpPr/>
          <p:nvPr/>
        </p:nvCxnSpPr>
        <p:spPr>
          <a:xfrm>
            <a:off x="8475512" y="3045627"/>
            <a:ext cx="846275" cy="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8725653" y="2718273"/>
                <a:ext cx="3513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2</m:t>
                          </m:r>
                        </m:sub>
                      </m:sSub>
                    </m:oMath>
                  </m:oMathPara>
                </a14:m>
                <a:endParaRPr lang="ko-KR" alt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8725653" y="2718273"/>
                <a:ext cx="351315" cy="276999"/>
              </a:xfrm>
              <a:prstGeom prst="rect">
                <a:avLst/>
              </a:prstGeom>
              <a:blipFill rotWithShape="0">
                <a:blip r:embed="rId19"/>
                <a:stretch>
                  <a:fillRect l="-5172" r="-3448"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5507053" y="3787336"/>
                <a:ext cx="4183581"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a:rPr lang="en-US" altLang="ko-KR" b="0" i="1" smtClean="0">
                              <a:latin typeface="Cambria Math" panose="02040503050406030204" pitchFamily="18" charset="0"/>
                            </a:rPr>
                            <m:t>𝐿</m:t>
                          </m:r>
                        </m:num>
                        <m:den>
                          <m:r>
                            <a:rPr lang="ko-KR" alt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𝑥</m:t>
                              </m:r>
                            </m:sub>
                          </m:sSub>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r>
                            <a:rPr lang="en-US" altLang="ko-KR" b="0" i="1" smtClean="0">
                              <a:latin typeface="Cambria Math" panose="02040503050406030204" pitchFamily="18" charset="0"/>
                            </a:rPr>
                            <m:t>𝐿</m:t>
                          </m:r>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𝑥</m:t>
                              </m:r>
                            </m:sub>
                          </m:sSub>
                        </m:den>
                      </m:f>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𝑥</m:t>
                              </m:r>
                            </m:sub>
                          </m:sSub>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𝑥</m:t>
                              </m:r>
                            </m:sub>
                          </m:sSub>
                        </m:den>
                      </m:f>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𝑥</m:t>
                              </m:r>
                            </m:sub>
                          </m:sSub>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𝑥</m:t>
                              </m:r>
                            </m:sub>
                          </m:sSub>
                        </m:den>
                      </m:f>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2</m:t>
                                  </m:r>
                                </m:sub>
                              </m:sSub>
                            </m:sup>
                          </m:sSup>
                        </m:num>
                        <m:den>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2</m:t>
                                  </m:r>
                                </m:sub>
                              </m:sSub>
                            </m:sup>
                          </m:sSup>
                        </m:den>
                      </m:f>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𝑥</m:t>
                              </m:r>
                            </m:sub>
                          </m:sSub>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𝑥</m:t>
                              </m:r>
                            </m:sub>
                          </m:sSub>
                        </m:den>
                      </m:f>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𝑥</m:t>
                              </m:r>
                            </m:sub>
                          </m:sSub>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𝑥</m:t>
                              </m:r>
                            </m:sub>
                          </m:sSub>
                        </m:den>
                      </m:f>
                    </m:oMath>
                  </m:oMathPara>
                </a14:m>
                <a:endParaRPr lang="ko-KR" alt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5507053" y="3787336"/>
                <a:ext cx="4183581" cy="578300"/>
              </a:xfrm>
              <a:prstGeom prst="rect">
                <a:avLst/>
              </a:prstGeom>
              <a:blipFill rotWithShape="0">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5507053" y="4739218"/>
                <a:ext cx="3944413" cy="578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a:rPr lang="en-US" altLang="ko-KR" b="0" i="1" smtClean="0">
                              <a:latin typeface="Cambria Math" panose="02040503050406030204" pitchFamily="18" charset="0"/>
                            </a:rPr>
                            <m:t>𝐿</m:t>
                          </m:r>
                        </m:num>
                        <m:den>
                          <m:r>
                            <a:rPr lang="ko-KR" altLang="en-US"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r>
                            <a:rPr lang="en-US" altLang="ko-KR" b="0" i="1" smtClean="0">
                              <a:latin typeface="Cambria Math" panose="02040503050406030204" pitchFamily="18" charset="0"/>
                            </a:rPr>
                            <m:t>𝐿</m:t>
                          </m:r>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𝑖</m:t>
                              </m:r>
                            </m:sub>
                          </m:sSub>
                        </m:den>
                      </m:f>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𝑖</m:t>
                              </m:r>
                            </m:sub>
                          </m:sSub>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den>
                      </m:f>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num>
                        <m:den>
                          <m:r>
                            <a:rPr lang="ko-KR" altLang="en-US" i="1">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sup>
                          </m:sSup>
                        </m:num>
                        <m:den>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2</m:t>
                                  </m:r>
                                </m:sub>
                              </m:sSub>
                            </m:sup>
                          </m:sSup>
                        </m:den>
                      </m:f>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𝑖</m:t>
                              </m:r>
                            </m:sub>
                          </m:sSub>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den>
                      </m:f>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den>
                      </m:f>
                    </m:oMath>
                  </m:oMathPara>
                </a14:m>
                <a:endParaRPr lang="ko-KR" alt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5507053" y="4739218"/>
                <a:ext cx="3944413" cy="578363"/>
              </a:xfrm>
              <a:prstGeom prst="rect">
                <a:avLst/>
              </a:prstGeom>
              <a:blipFill rotWithShape="0">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직사각형 70"/>
              <p:cNvSpPr/>
              <p:nvPr/>
            </p:nvSpPr>
            <p:spPr>
              <a:xfrm>
                <a:off x="5370586" y="5493602"/>
                <a:ext cx="3831049"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𝐿</m:t>
                          </m:r>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i="1">
                                  <a:latin typeface="Cambria Math" panose="02040503050406030204" pitchFamily="18" charset="0"/>
                                </a:rPr>
                                <m:t>1</m:t>
                              </m:r>
                            </m:sub>
                          </m:sSub>
                        </m:den>
                      </m:f>
                      <m:r>
                        <a:rPr lang="en-US" altLang="ko-KR" i="1">
                          <a:latin typeface="Cambria Math" panose="02040503050406030204" pitchFamily="18" charset="0"/>
                        </a:rPr>
                        <m:t>=</m:t>
                      </m:r>
                      <m:nary>
                        <m:naryPr>
                          <m:chr m:val="∑"/>
                          <m:subHide m:val="on"/>
                          <m:supHide m:val="on"/>
                          <m:ctrlPr>
                            <a:rPr lang="en-US" altLang="ko-KR" i="1" smtClean="0">
                              <a:latin typeface="Cambria Math" panose="02040503050406030204" pitchFamily="18" charset="0"/>
                            </a:rPr>
                          </m:ctrlPr>
                        </m:naryPr>
                        <m:sub/>
                        <m:sup/>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1</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1</m:t>
                                  </m:r>
                                </m:sub>
                              </m:sSub>
                            </m:e>
                          </m:d>
                          <m:sSub>
                            <m:sSubPr>
                              <m:ctrlPr>
                                <a:rPr lang="en-US" altLang="ko-KR" i="1">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0</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1</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2</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𝑥</m:t>
                              </m:r>
                            </m:sub>
                          </m:sSub>
                          <m:r>
                            <m:rPr>
                              <m:nor/>
                            </m:rPr>
                            <a:rPr lang="ko-KR" altLang="en-US" dirty="0"/>
                            <m:t> </m:t>
                          </m:r>
                        </m:e>
                      </m:nary>
                    </m:oMath>
                  </m:oMathPara>
                </a14:m>
                <a:endParaRPr lang="ko-KR" altLang="en-US" dirty="0"/>
              </a:p>
            </p:txBody>
          </p:sp>
        </mc:Choice>
        <mc:Fallback xmlns="">
          <p:sp>
            <p:nvSpPr>
              <p:cNvPr id="71" name="직사각형 70"/>
              <p:cNvSpPr>
                <a:spLocks noRot="1" noChangeAspect="1" noMove="1" noResize="1" noEditPoints="1" noAdjustHandles="1" noChangeArrowheads="1" noChangeShapeType="1" noTextEdit="1"/>
              </p:cNvSpPr>
              <p:nvPr/>
            </p:nvSpPr>
            <p:spPr>
              <a:xfrm>
                <a:off x="5370586" y="5493602"/>
                <a:ext cx="3831049" cy="763094"/>
              </a:xfrm>
              <a:prstGeom prst="rect">
                <a:avLst/>
              </a:prstGeom>
              <a:blipFill rotWithShape="0">
                <a:blip r:embed="rId22"/>
                <a:stretch>
                  <a:fillRect/>
                </a:stretch>
              </a:blipFill>
            </p:spPr>
            <p:txBody>
              <a:bodyPr/>
              <a:lstStyle/>
              <a:p>
                <a:r>
                  <a:rPr lang="ko-KR" altLang="en-US">
                    <a:noFill/>
                  </a:rPr>
                  <a:t> </a:t>
                </a:r>
              </a:p>
            </p:txBody>
          </p:sp>
        </mc:Fallback>
      </mc:AlternateContent>
      <p:sp>
        <p:nvSpPr>
          <p:cNvPr id="72" name="직사각형 71"/>
          <p:cNvSpPr/>
          <p:nvPr/>
        </p:nvSpPr>
        <p:spPr>
          <a:xfrm>
            <a:off x="8688718" y="3705382"/>
            <a:ext cx="922111" cy="767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화살표 연결선 73"/>
          <p:cNvCxnSpPr>
            <a:stCxn id="72" idx="3"/>
            <a:endCxn id="75" idx="1"/>
          </p:cNvCxnSpPr>
          <p:nvPr/>
        </p:nvCxnSpPr>
        <p:spPr>
          <a:xfrm>
            <a:off x="9610829" y="4088910"/>
            <a:ext cx="838415" cy="290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10449244" y="3918074"/>
                <a:ext cx="1435100" cy="923330"/>
              </a:xfrm>
              <a:prstGeom prst="rect">
                <a:avLst/>
              </a:prstGeom>
              <a:noFill/>
            </p:spPr>
            <p:txBody>
              <a:bodyPr wrap="square" rtlCol="0">
                <a:spAutoFit/>
              </a:bodyPr>
              <a:lstStyle/>
              <a:p>
                <a:r>
                  <a:rPr lang="en-US" altLang="ko-KR" dirty="0"/>
                  <a:t>This is the same as existing </a:t>
                </a:r>
                <a14:m>
                  <m:oMath xmlns:m="http://schemas.openxmlformats.org/officeDocument/2006/math">
                    <m:r>
                      <a:rPr lang="ko-KR" altLang="en-US" i="1" smtClean="0">
                        <a:latin typeface="Cambria Math" panose="02040503050406030204" pitchFamily="18" charset="0"/>
                      </a:rPr>
                      <m:t>𝛿</m:t>
                    </m:r>
                  </m:oMath>
                </a14:m>
                <a:endParaRPr lang="ko-KR" alt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10449244" y="3918074"/>
                <a:ext cx="1435100" cy="923330"/>
              </a:xfrm>
              <a:prstGeom prst="rect">
                <a:avLst/>
              </a:prstGeom>
              <a:blipFill rotWithShape="0">
                <a:blip r:embed="rId23"/>
                <a:stretch>
                  <a:fillRect l="-3390" t="-3974" b="-9934"/>
                </a:stretch>
              </a:blipFill>
            </p:spPr>
            <p:txBody>
              <a:bodyPr/>
              <a:lstStyle/>
              <a:p>
                <a:r>
                  <a:rPr lang="ko-KR" altLang="en-US">
                    <a:noFill/>
                  </a:rPr>
                  <a:t> </a:t>
                </a:r>
              </a:p>
            </p:txBody>
          </p:sp>
        </mc:Fallback>
      </mc:AlternateContent>
      <p:sp>
        <p:nvSpPr>
          <p:cNvPr id="76" name="직사각형 75"/>
          <p:cNvSpPr/>
          <p:nvPr/>
        </p:nvSpPr>
        <p:spPr>
          <a:xfrm>
            <a:off x="8605930" y="4632126"/>
            <a:ext cx="845536" cy="767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8" name="직선 화살표 연결선 77"/>
          <p:cNvCxnSpPr>
            <a:stCxn id="76" idx="3"/>
            <a:endCxn id="75" idx="1"/>
          </p:cNvCxnSpPr>
          <p:nvPr/>
        </p:nvCxnSpPr>
        <p:spPr>
          <a:xfrm flipV="1">
            <a:off x="9451466" y="4379739"/>
            <a:ext cx="997778" cy="63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8589190" y="791985"/>
            <a:ext cx="1121166" cy="786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31" name="TextBox 30"/>
              <p:cNvSpPr txBox="1"/>
              <p:nvPr/>
            </p:nvSpPr>
            <p:spPr>
              <a:xfrm>
                <a:off x="8992659" y="441024"/>
                <a:ext cx="3291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8992659" y="441024"/>
                <a:ext cx="329128" cy="276999"/>
              </a:xfrm>
              <a:prstGeom prst="rect">
                <a:avLst/>
              </a:prstGeom>
              <a:blipFill rotWithShape="0">
                <a:blip r:embed="rId24"/>
                <a:stretch>
                  <a:fillRect l="-11111" r="-3704" b="-19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0162513" y="2272923"/>
                <a:ext cx="33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2</m:t>
                          </m:r>
                        </m:sub>
                      </m:sSub>
                    </m:oMath>
                  </m:oMathPara>
                </a14:m>
                <a:endParaRPr lang="ko-KR" alt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10162513" y="2272923"/>
                <a:ext cx="334451" cy="276999"/>
              </a:xfrm>
              <a:prstGeom prst="rect">
                <a:avLst/>
              </a:prstGeom>
              <a:blipFill rotWithShape="0">
                <a:blip r:embed="rId25"/>
                <a:stretch>
                  <a:fillRect l="-10909" r="-3636" b="-20000"/>
                </a:stretch>
              </a:blipFill>
            </p:spPr>
            <p:txBody>
              <a:bodyPr/>
              <a:lstStyle/>
              <a:p>
                <a:r>
                  <a:rPr lang="ko-KR" altLang="en-US">
                    <a:noFill/>
                  </a:rPr>
                  <a:t> </a:t>
                </a:r>
              </a:p>
            </p:txBody>
          </p:sp>
        </mc:Fallback>
      </mc:AlternateContent>
      <p:sp>
        <p:nvSpPr>
          <p:cNvPr id="56" name="직사각형 55"/>
          <p:cNvSpPr/>
          <p:nvPr/>
        </p:nvSpPr>
        <p:spPr>
          <a:xfrm>
            <a:off x="9931058" y="2599562"/>
            <a:ext cx="1121166" cy="786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59" name="직사각형 58"/>
              <p:cNvSpPr/>
              <p:nvPr/>
            </p:nvSpPr>
            <p:spPr>
              <a:xfrm>
                <a:off x="5370585" y="6256696"/>
                <a:ext cx="3910558"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𝐿</m:t>
                          </m:r>
                        </m:num>
                        <m:den>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𝑤</m:t>
                              </m:r>
                            </m:e>
                            <m:sub>
                              <m:r>
                                <a:rPr lang="en-US" altLang="ko-KR" b="0" i="1" smtClean="0">
                                  <a:latin typeface="Cambria Math" panose="02040503050406030204" pitchFamily="18" charset="0"/>
                                </a:rPr>
                                <m:t>2</m:t>
                              </m:r>
                            </m:sub>
                          </m:sSub>
                        </m:den>
                      </m:f>
                      <m:r>
                        <a:rPr lang="en-US" altLang="ko-KR" i="1">
                          <a:latin typeface="Cambria Math" panose="02040503050406030204" pitchFamily="18" charset="0"/>
                        </a:rPr>
                        <m:t>=</m:t>
                      </m:r>
                      <m:nary>
                        <m:naryPr>
                          <m:chr m:val="∑"/>
                          <m:subHide m:val="on"/>
                          <m:supHide m:val="on"/>
                          <m:ctrlPr>
                            <a:rPr lang="en-US" altLang="ko-KR" i="1" smtClean="0">
                              <a:latin typeface="Cambria Math" panose="02040503050406030204" pitchFamily="18" charset="0"/>
                            </a:rPr>
                          </m:ctrlPr>
                        </m:naryPr>
                        <m:sub/>
                        <m:sup/>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m:t>
                              </m:r>
                              <m:r>
                                <a:rPr lang="en-US" altLang="ko-KR" b="0" i="1" smtClean="0">
                                  <a:latin typeface="Cambria Math" panose="02040503050406030204" pitchFamily="18" charset="0"/>
                                </a:rPr>
                                <m:t>𝑂</m:t>
                              </m:r>
                            </m:e>
                            <m:sub>
                              <m:r>
                                <a:rPr lang="en-US" altLang="ko-KR" b="0" i="1" smtClean="0">
                                  <a:latin typeface="Cambria Math" panose="02040503050406030204" pitchFamily="18" charset="0"/>
                                </a:rPr>
                                <m:t>1</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2</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𝐿</m:t>
                              </m:r>
                            </m:e>
                            <m:sub>
                              <m:r>
                                <a:rPr lang="en-US" altLang="ko-KR" i="1">
                                  <a:latin typeface="Cambria Math" panose="02040503050406030204" pitchFamily="18" charset="0"/>
                                </a:rPr>
                                <m:t>0</m:t>
                              </m:r>
                            </m:sub>
                          </m:sSub>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e>
                            <m:sub>
                              <m:r>
                                <a:rPr lang="en-US" altLang="ko-KR" b="0" i="1" smtClean="0">
                                  <a:latin typeface="Cambria Math" panose="02040503050406030204" pitchFamily="18" charset="0"/>
                                </a:rPr>
                                <m:t>2</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𝑥</m:t>
                              </m:r>
                            </m:sub>
                          </m:sSub>
                          <m:r>
                            <m:rPr>
                              <m:nor/>
                            </m:rPr>
                            <a:rPr lang="ko-KR" altLang="en-US" dirty="0"/>
                            <m:t> </m:t>
                          </m:r>
                        </m:e>
                      </m:nary>
                    </m:oMath>
                  </m:oMathPara>
                </a14:m>
                <a:endParaRPr lang="ko-KR" altLang="en-US" dirty="0"/>
              </a:p>
            </p:txBody>
          </p:sp>
        </mc:Choice>
        <mc:Fallback xmlns="">
          <p:sp>
            <p:nvSpPr>
              <p:cNvPr id="59" name="직사각형 58"/>
              <p:cNvSpPr>
                <a:spLocks noRot="1" noChangeAspect="1" noMove="1" noResize="1" noEditPoints="1" noAdjustHandles="1" noChangeArrowheads="1" noChangeShapeType="1" noTextEdit="1"/>
              </p:cNvSpPr>
              <p:nvPr/>
            </p:nvSpPr>
            <p:spPr>
              <a:xfrm>
                <a:off x="5370585" y="6256696"/>
                <a:ext cx="3910558" cy="763094"/>
              </a:xfrm>
              <a:prstGeom prst="rect">
                <a:avLst/>
              </a:prstGeom>
              <a:blipFill rotWithShape="0">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548306" y="2067541"/>
                <a:ext cx="1348406" cy="926664"/>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𝑥</m:t>
                          </m:r>
                        </m:sub>
                      </m:sSub>
                      <m:r>
                        <a:rPr lang="en-US" altLang="ko-KR" sz="1000" i="1">
                          <a:latin typeface="Cambria Math" panose="02040503050406030204" pitchFamily="18" charset="0"/>
                        </a:rPr>
                        <m:t>=</m:t>
                      </m:r>
                      <m:r>
                        <a:rPr lang="ko-KR" altLang="en-US" sz="1000" b="0" i="1" smtClean="0">
                          <a:latin typeface="Cambria Math" panose="02040503050406030204" pitchFamily="18" charset="0"/>
                        </a:rPr>
                        <m:t>𝛼</m:t>
                      </m:r>
                      <m:r>
                        <a:rPr lang="ko-KR" altLang="en-US" sz="1000" b="0" i="1" smtClean="0">
                          <a:latin typeface="Cambria Math" panose="02040503050406030204" pitchFamily="18" charset="0"/>
                        </a:rPr>
                        <m:t>∙</m:t>
                      </m:r>
                      <m:d>
                        <m:dPr>
                          <m:ctrlPr>
                            <a:rPr lang="en-US" altLang="ko-KR" sz="1000" i="1" smtClean="0">
                              <a:latin typeface="Cambria Math" panose="02040503050406030204" pitchFamily="18" charset="0"/>
                            </a:rPr>
                          </m:ctrlPr>
                        </m:dPr>
                        <m:e>
                          <m:r>
                            <a:rPr lang="en-US" altLang="ko-KR" sz="1000" i="1">
                              <a:latin typeface="Cambria Math" panose="02040503050406030204" pitchFamily="18" charset="0"/>
                            </a:rPr>
                            <m:t>𝑥</m:t>
                          </m:r>
                          <m:r>
                            <a:rPr lang="en-US" altLang="ko-KR" sz="1000" i="1">
                              <a:latin typeface="Cambria Math" panose="02040503050406030204" pitchFamily="18" charset="0"/>
                            </a:rPr>
                            <m:t>−</m:t>
                          </m:r>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𝑥</m:t>
                              </m:r>
                            </m:e>
                            <m:sub>
                              <m:r>
                                <a:rPr lang="en-US" altLang="ko-KR" sz="1000" i="1">
                                  <a:latin typeface="Cambria Math" panose="02040503050406030204" pitchFamily="18" charset="0"/>
                                </a:rPr>
                                <m:t>𝑎</m:t>
                              </m:r>
                            </m:sub>
                          </m:sSub>
                        </m:e>
                      </m:d>
                      <m:r>
                        <a:rPr lang="en-US" altLang="ko-KR" sz="1000" b="0" i="1" smtClean="0">
                          <a:latin typeface="Cambria Math" panose="02040503050406030204" pitchFamily="18" charset="0"/>
                        </a:rPr>
                        <m:t>/</m:t>
                      </m:r>
                      <m:sSub>
                        <m:sSubPr>
                          <m:ctrlPr>
                            <a:rPr lang="en-US" altLang="ko-KR" sz="1000" b="0" i="1" smtClean="0">
                              <a:latin typeface="Cambria Math" panose="02040503050406030204" pitchFamily="18" charset="0"/>
                            </a:rPr>
                          </m:ctrlPr>
                        </m:sSubPr>
                        <m:e>
                          <m:r>
                            <a:rPr lang="en-US" altLang="ko-KR" sz="1000" b="0" i="1" smtClean="0">
                              <a:latin typeface="Cambria Math" panose="02040503050406030204" pitchFamily="18" charset="0"/>
                            </a:rPr>
                            <m:t>𝑤</m:t>
                          </m:r>
                        </m:e>
                        <m:sub>
                          <m:r>
                            <a:rPr lang="en-US" altLang="ko-KR" sz="1000" b="0" i="1" smtClean="0">
                              <a:latin typeface="Cambria Math" panose="02040503050406030204" pitchFamily="18" charset="0"/>
                            </a:rPr>
                            <m:t>𝑎</m:t>
                          </m:r>
                        </m:sub>
                      </m:sSub>
                    </m:oMath>
                  </m:oMathPara>
                </a14:m>
                <a:endParaRPr lang="en-US" altLang="ko-KR" sz="1000" dirty="0"/>
              </a:p>
              <a:p>
                <a14:m>
                  <m:oMath xmlns:m="http://schemas.openxmlformats.org/officeDocument/2006/math">
                    <m:sSub>
                      <m:sSubPr>
                        <m:ctrlPr>
                          <a:rPr lang="en-US" altLang="ko-KR" sz="1000" i="1">
                            <a:latin typeface="Cambria Math" panose="02040503050406030204" pitchFamily="18" charset="0"/>
                          </a:rPr>
                        </m:ctrlPr>
                      </m:sSub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𝑦</m:t>
                        </m:r>
                      </m:sub>
                    </m:sSub>
                    <m:r>
                      <a:rPr lang="en-US" altLang="ko-KR" sz="1000" i="1">
                        <a:latin typeface="Cambria Math" panose="02040503050406030204" pitchFamily="18" charset="0"/>
                      </a:rPr>
                      <m:t>=</m:t>
                    </m:r>
                  </m:oMath>
                </a14:m>
                <a:r>
                  <a:rPr lang="ko-KR" altLang="en-US" sz="1000" dirty="0"/>
                  <a:t> </a:t>
                </a:r>
                <a14:m>
                  <m:oMath xmlns:m="http://schemas.openxmlformats.org/officeDocument/2006/math">
                    <m:r>
                      <a:rPr lang="ko-KR" altLang="en-US" sz="1000" i="1">
                        <a:latin typeface="Cambria Math" panose="02040503050406030204" pitchFamily="18" charset="0"/>
                      </a:rPr>
                      <m:t>𝛼</m:t>
                    </m:r>
                    <m:r>
                      <a:rPr lang="ko-KR" altLang="en-US" sz="1000" i="1">
                        <a:latin typeface="Cambria Math" panose="02040503050406030204" pitchFamily="18" charset="0"/>
                      </a:rPr>
                      <m:t>∙(</m:t>
                    </m:r>
                    <m:r>
                      <a:rPr lang="en-US" altLang="ko-KR" sz="1000" i="1">
                        <a:latin typeface="Cambria Math" panose="02040503050406030204" pitchFamily="18" charset="0"/>
                      </a:rPr>
                      <m:t>𝑦</m:t>
                    </m:r>
                    <m:r>
                      <a:rPr lang="en-US" altLang="ko-KR" sz="1000" i="1">
                        <a:latin typeface="Cambria Math" panose="02040503050406030204" pitchFamily="18" charset="0"/>
                      </a:rPr>
                      <m:t>−</m:t>
                    </m:r>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𝑦</m:t>
                        </m:r>
                      </m:e>
                      <m:sub>
                        <m:r>
                          <a:rPr lang="en-US" altLang="ko-KR" sz="1000" i="1">
                            <a:latin typeface="Cambria Math" panose="02040503050406030204" pitchFamily="18" charset="0"/>
                          </a:rPr>
                          <m:t>𝑎</m:t>
                        </m:r>
                      </m:sub>
                    </m:sSub>
                    <m:r>
                      <a:rPr lang="en-US" altLang="ko-KR" sz="1000" i="1">
                        <a:latin typeface="Cambria Math" panose="02040503050406030204" pitchFamily="18" charset="0"/>
                      </a:rPr>
                      <m:t>)</m:t>
                    </m:r>
                    <m:r>
                      <a:rPr lang="en-US" altLang="ko-KR" sz="1000" b="0" i="1" smtClean="0">
                        <a:latin typeface="Cambria Math" panose="02040503050406030204" pitchFamily="18" charset="0"/>
                      </a:rPr>
                      <m:t>/</m:t>
                    </m:r>
                    <m:sSub>
                      <m:sSubPr>
                        <m:ctrlPr>
                          <a:rPr lang="en-US" altLang="ko-KR" sz="1000" b="0" i="1" smtClean="0">
                            <a:latin typeface="Cambria Math" panose="02040503050406030204" pitchFamily="18" charset="0"/>
                          </a:rPr>
                        </m:ctrlPr>
                      </m:sSubPr>
                      <m:e>
                        <m:r>
                          <a:rPr lang="en-US" altLang="ko-KR" sz="1000" b="0" i="1" smtClean="0">
                            <a:latin typeface="Cambria Math" panose="02040503050406030204" pitchFamily="18" charset="0"/>
                          </a:rPr>
                          <m:t>h</m:t>
                        </m:r>
                      </m:e>
                      <m:sub>
                        <m:r>
                          <a:rPr lang="en-US" altLang="ko-KR" sz="1000" b="0" i="1" smtClean="0">
                            <a:latin typeface="Cambria Math" panose="02040503050406030204" pitchFamily="18" charset="0"/>
                          </a:rPr>
                          <m:t>𝑎</m:t>
                        </m:r>
                      </m:sub>
                    </m:sSub>
                  </m:oMath>
                </a14:m>
                <a:endParaRPr lang="en-US" altLang="ko-KR" sz="1000" dirty="0"/>
              </a:p>
              <a:p>
                <a:pPr/>
                <a14:m>
                  <m:oMathPara xmlns:m="http://schemas.openxmlformats.org/officeDocument/2006/math">
                    <m:oMathParaPr>
                      <m:jc m:val="left"/>
                    </m:oMathParaPr>
                    <m:oMath xmlns:m="http://schemas.openxmlformats.org/officeDocument/2006/math">
                      <m:sSub>
                        <m:sSubPr>
                          <m:ctrlPr>
                            <a:rPr lang="en-US" altLang="ko-KR" sz="1000" i="1">
                              <a:latin typeface="Cambria Math" panose="02040503050406030204" pitchFamily="18" charset="0"/>
                            </a:rPr>
                          </m:ctrlPr>
                        </m:sSub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𝑤</m:t>
                          </m:r>
                        </m:sub>
                      </m:sSub>
                      <m:r>
                        <a:rPr lang="en-US" altLang="ko-KR" sz="1000" i="1">
                          <a:latin typeface="Cambria Math" panose="02040503050406030204" pitchFamily="18" charset="0"/>
                        </a:rPr>
                        <m:t>=</m:t>
                      </m:r>
                      <m:func>
                        <m:funcPr>
                          <m:ctrlPr>
                            <a:rPr lang="en-US" altLang="ko-KR" sz="1000" i="1" smtClean="0">
                              <a:latin typeface="Cambria Math" panose="02040503050406030204" pitchFamily="18" charset="0"/>
                            </a:rPr>
                          </m:ctrlPr>
                        </m:funcPr>
                        <m:fName>
                          <m:r>
                            <a:rPr lang="ko-KR" altLang="en-US" sz="1000" i="1" smtClean="0">
                              <a:latin typeface="Cambria Math" panose="02040503050406030204" pitchFamily="18" charset="0"/>
                            </a:rPr>
                            <m:t>𝛽</m:t>
                          </m:r>
                          <m:r>
                            <a:rPr lang="ko-KR" altLang="en-US" sz="1000" i="1" smtClean="0">
                              <a:latin typeface="Cambria Math" panose="02040503050406030204" pitchFamily="18" charset="0"/>
                            </a:rPr>
                            <m:t>∙</m:t>
                          </m:r>
                          <m:r>
                            <m:rPr>
                              <m:sty m:val="p"/>
                            </m:rPr>
                            <a:rPr lang="en-US" altLang="ko-KR" sz="1000">
                              <a:latin typeface="Cambria Math" panose="02040503050406030204" pitchFamily="18" charset="0"/>
                            </a:rPr>
                            <m:t>log</m:t>
                          </m:r>
                        </m:fName>
                        <m:e>
                          <m:r>
                            <a:rPr lang="en-US" altLang="ko-KR" sz="1000" i="1">
                              <a:latin typeface="Cambria Math" panose="02040503050406030204" pitchFamily="18" charset="0"/>
                            </a:rPr>
                            <m:t>(</m:t>
                          </m:r>
                          <m:f>
                            <m:fPr>
                              <m:ctrlPr>
                                <a:rPr lang="en-US" altLang="ko-KR" sz="1000" b="0" i="1" smtClean="0">
                                  <a:latin typeface="Cambria Math" panose="02040503050406030204" pitchFamily="18" charset="0"/>
                                </a:rPr>
                              </m:ctrlPr>
                            </m:fPr>
                            <m:num>
                              <m:r>
                                <a:rPr lang="en-US" altLang="ko-KR" sz="1000" i="1">
                                  <a:latin typeface="Cambria Math" panose="02040503050406030204" pitchFamily="18" charset="0"/>
                                </a:rPr>
                                <m:t>𝑤</m:t>
                              </m:r>
                            </m:num>
                            <m:den>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𝑤</m:t>
                                  </m:r>
                                </m:e>
                                <m:sub>
                                  <m:r>
                                    <a:rPr lang="en-US" altLang="ko-KR" sz="1000" i="1">
                                      <a:latin typeface="Cambria Math" panose="02040503050406030204" pitchFamily="18" charset="0"/>
                                    </a:rPr>
                                    <m:t>𝑎</m:t>
                                  </m:r>
                                </m:sub>
                              </m:sSub>
                            </m:den>
                          </m:f>
                        </m:e>
                      </m:func>
                      <m:r>
                        <a:rPr lang="en-US" altLang="ko-KR" sz="1000" i="1">
                          <a:latin typeface="Cambria Math" panose="02040503050406030204" pitchFamily="18" charset="0"/>
                        </a:rPr>
                        <m:t>)</m:t>
                      </m:r>
                    </m:oMath>
                  </m:oMathPara>
                </a14:m>
                <a:endParaRPr lang="en-US" altLang="ko-KR" sz="1000" dirty="0"/>
              </a:p>
              <a:p>
                <a:pPr/>
                <a14:m>
                  <m:oMathPara xmlns:m="http://schemas.openxmlformats.org/officeDocument/2006/math">
                    <m:oMathParaPr>
                      <m:jc m:val="left"/>
                    </m:oMathParaPr>
                    <m:oMath xmlns:m="http://schemas.openxmlformats.org/officeDocument/2006/math">
                      <m:sSub>
                        <m:sSubPr>
                          <m:ctrlPr>
                            <a:rPr lang="en-US" altLang="ko-KR" sz="1000" i="1">
                              <a:latin typeface="Cambria Math" panose="02040503050406030204" pitchFamily="18" charset="0"/>
                            </a:rPr>
                          </m:ctrlPr>
                        </m:sSub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h</m:t>
                          </m:r>
                        </m:sub>
                      </m:sSub>
                      <m:r>
                        <a:rPr lang="en-US" altLang="ko-KR" sz="1000" b="0" i="1" smtClean="0">
                          <a:latin typeface="Cambria Math" panose="02040503050406030204" pitchFamily="18" charset="0"/>
                        </a:rPr>
                        <m:t>=</m:t>
                      </m:r>
                      <m:func>
                        <m:funcPr>
                          <m:ctrlPr>
                            <a:rPr lang="en-US" altLang="ko-KR" sz="1000" i="1">
                              <a:latin typeface="Cambria Math" panose="02040503050406030204" pitchFamily="18" charset="0"/>
                            </a:rPr>
                          </m:ctrlPr>
                        </m:funcPr>
                        <m:fName>
                          <m:r>
                            <a:rPr lang="ko-KR" altLang="en-US" sz="1000" i="1" smtClean="0">
                              <a:latin typeface="Cambria Math" panose="02040503050406030204" pitchFamily="18" charset="0"/>
                            </a:rPr>
                            <m:t>𝛽</m:t>
                          </m:r>
                          <m:r>
                            <a:rPr lang="ko-KR" altLang="en-US" sz="1000" i="1" smtClean="0">
                              <a:latin typeface="Cambria Math" panose="02040503050406030204" pitchFamily="18" charset="0"/>
                            </a:rPr>
                            <m:t>∙</m:t>
                          </m:r>
                          <m:r>
                            <m:rPr>
                              <m:sty m:val="p"/>
                            </m:rPr>
                            <a:rPr lang="en-US" altLang="ko-KR" sz="1000">
                              <a:latin typeface="Cambria Math" panose="02040503050406030204" pitchFamily="18" charset="0"/>
                            </a:rPr>
                            <m:t>log</m:t>
                          </m:r>
                          <m:r>
                            <a:rPr lang="en-US" altLang="ko-KR" sz="1000" i="1">
                              <a:latin typeface="Cambria Math" panose="02040503050406030204" pitchFamily="18" charset="0"/>
                            </a:rPr>
                            <m:t>⁡(</m:t>
                          </m:r>
                        </m:fName>
                        <m:e>
                          <m:f>
                            <m:fPr>
                              <m:ctrlPr>
                                <a:rPr lang="en-US" altLang="ko-KR" sz="1000" i="1">
                                  <a:latin typeface="Cambria Math" panose="02040503050406030204" pitchFamily="18" charset="0"/>
                                </a:rPr>
                              </m:ctrlPr>
                            </m:fPr>
                            <m:num>
                              <m:r>
                                <a:rPr lang="en-US" altLang="ko-KR" sz="1000" i="1">
                                  <a:latin typeface="Cambria Math" panose="02040503050406030204" pitchFamily="18" charset="0"/>
                                </a:rPr>
                                <m:t>h</m:t>
                              </m:r>
                            </m:num>
                            <m:den>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h</m:t>
                                  </m:r>
                                </m:e>
                                <m:sub>
                                  <m:r>
                                    <a:rPr lang="en-US" altLang="ko-KR" sz="1000" i="1">
                                      <a:latin typeface="Cambria Math" panose="02040503050406030204" pitchFamily="18" charset="0"/>
                                    </a:rPr>
                                    <m:t>𝑎</m:t>
                                  </m:r>
                                </m:sub>
                              </m:sSub>
                            </m:den>
                          </m:f>
                        </m:e>
                      </m:func>
                      <m:r>
                        <a:rPr lang="en-US" altLang="ko-KR" sz="1000" i="1">
                          <a:latin typeface="Cambria Math" panose="02040503050406030204" pitchFamily="18" charset="0"/>
                        </a:rPr>
                        <m:t>)</m:t>
                      </m:r>
                    </m:oMath>
                  </m:oMathPara>
                </a14:m>
                <a:endParaRPr lang="en-US" altLang="ko-KR" sz="1000" dirty="0"/>
              </a:p>
            </p:txBody>
          </p:sp>
        </mc:Choice>
        <mc:Fallback xmlns="">
          <p:sp>
            <p:nvSpPr>
              <p:cNvPr id="54" name="TextBox 53"/>
              <p:cNvSpPr txBox="1">
                <a:spLocks noRot="1" noChangeAspect="1" noMove="1" noResize="1" noEditPoints="1" noAdjustHandles="1" noChangeArrowheads="1" noChangeShapeType="1" noTextEdit="1"/>
              </p:cNvSpPr>
              <p:nvPr/>
            </p:nvSpPr>
            <p:spPr>
              <a:xfrm>
                <a:off x="548306" y="2067541"/>
                <a:ext cx="1348406" cy="926664"/>
              </a:xfrm>
              <a:prstGeom prst="rect">
                <a:avLst/>
              </a:prstGeom>
              <a:blipFill rotWithShape="0">
                <a:blip r:embed="rId27"/>
                <a:stretch>
                  <a:fillRect l="-2242" b="-649"/>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479110" y="3679296"/>
                <a:ext cx="1348406" cy="959237"/>
              </a:xfrm>
              <a:prstGeom prst="rect">
                <a:avLst/>
              </a:prstGeom>
              <a:solidFill>
                <a:srgbClr val="FFC000"/>
              </a:solidFill>
              <a:ln>
                <a:solidFill>
                  <a:schemeClr val="tx1"/>
                </a:solid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ko-KR" sz="1000" b="0" i="1" smtClean="0">
                              <a:latin typeface="Cambria Math" panose="02040503050406030204" pitchFamily="18" charset="0"/>
                            </a:rPr>
                          </m:ctrlPr>
                        </m:sSubSup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𝑥</m:t>
                          </m:r>
                        </m:sub>
                        <m:sup>
                          <m:r>
                            <a:rPr lang="en-US" altLang="ko-KR" sz="1000" b="0" i="1" smtClean="0">
                              <a:latin typeface="Cambria Math" panose="02040503050406030204" pitchFamily="18" charset="0"/>
                            </a:rPr>
                            <m:t>∗</m:t>
                          </m:r>
                        </m:sup>
                      </m:sSubSup>
                      <m:r>
                        <a:rPr lang="en-US" altLang="ko-KR" sz="1000" i="1">
                          <a:latin typeface="Cambria Math" panose="02040503050406030204" pitchFamily="18" charset="0"/>
                        </a:rPr>
                        <m:t>=</m:t>
                      </m:r>
                      <m:r>
                        <a:rPr lang="ko-KR" altLang="en-US" sz="1000" b="0" i="1" smtClean="0">
                          <a:latin typeface="Cambria Math" panose="02040503050406030204" pitchFamily="18" charset="0"/>
                        </a:rPr>
                        <m:t>𝛼</m:t>
                      </m:r>
                      <m:r>
                        <a:rPr lang="ko-KR" altLang="en-US" sz="1000" b="0" i="1" smtClean="0">
                          <a:latin typeface="Cambria Math" panose="02040503050406030204" pitchFamily="18" charset="0"/>
                        </a:rPr>
                        <m:t>∙</m:t>
                      </m:r>
                      <m:d>
                        <m:dPr>
                          <m:ctrlPr>
                            <a:rPr lang="en-US" altLang="ko-KR" sz="1000" i="1" smtClean="0">
                              <a:latin typeface="Cambria Math" panose="02040503050406030204" pitchFamily="18" charset="0"/>
                            </a:rPr>
                          </m:ctrlPr>
                        </m:dPr>
                        <m:e>
                          <m:sSup>
                            <m:sSupPr>
                              <m:ctrlPr>
                                <a:rPr lang="en-US" altLang="ko-KR" sz="1000" b="0" i="1" smtClean="0">
                                  <a:latin typeface="Cambria Math" panose="02040503050406030204" pitchFamily="18" charset="0"/>
                                </a:rPr>
                              </m:ctrlPr>
                            </m:sSupPr>
                            <m:e>
                              <m:r>
                                <a:rPr lang="en-US" altLang="ko-KR" sz="1000" i="1">
                                  <a:latin typeface="Cambria Math" panose="02040503050406030204" pitchFamily="18" charset="0"/>
                                </a:rPr>
                                <m:t>𝑥</m:t>
                              </m:r>
                            </m:e>
                            <m:sup>
                              <m:r>
                                <a:rPr lang="en-US" altLang="ko-KR" sz="1000" b="0" i="1" smtClean="0">
                                  <a:latin typeface="Cambria Math" panose="02040503050406030204" pitchFamily="18" charset="0"/>
                                </a:rPr>
                                <m:t>∗</m:t>
                              </m:r>
                            </m:sup>
                          </m:sSup>
                          <m:r>
                            <a:rPr lang="en-US" altLang="ko-KR" sz="1000" i="1">
                              <a:latin typeface="Cambria Math" panose="02040503050406030204" pitchFamily="18" charset="0"/>
                            </a:rPr>
                            <m:t>−</m:t>
                          </m:r>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𝑥</m:t>
                              </m:r>
                            </m:e>
                            <m:sub>
                              <m:r>
                                <a:rPr lang="en-US" altLang="ko-KR" sz="1000" i="1">
                                  <a:latin typeface="Cambria Math" panose="02040503050406030204" pitchFamily="18" charset="0"/>
                                </a:rPr>
                                <m:t>𝑎</m:t>
                              </m:r>
                            </m:sub>
                          </m:sSub>
                        </m:e>
                      </m:d>
                      <m:r>
                        <a:rPr lang="en-US" altLang="ko-KR" sz="1000" b="0" i="1" smtClean="0">
                          <a:latin typeface="Cambria Math" panose="02040503050406030204" pitchFamily="18" charset="0"/>
                        </a:rPr>
                        <m:t>/</m:t>
                      </m:r>
                      <m:sSub>
                        <m:sSubPr>
                          <m:ctrlPr>
                            <a:rPr lang="en-US" altLang="ko-KR" sz="1000" b="0" i="1" smtClean="0">
                              <a:latin typeface="Cambria Math" panose="02040503050406030204" pitchFamily="18" charset="0"/>
                            </a:rPr>
                          </m:ctrlPr>
                        </m:sSubPr>
                        <m:e>
                          <m:r>
                            <a:rPr lang="en-US" altLang="ko-KR" sz="1000" b="0" i="1" smtClean="0">
                              <a:latin typeface="Cambria Math" panose="02040503050406030204" pitchFamily="18" charset="0"/>
                            </a:rPr>
                            <m:t>𝑤</m:t>
                          </m:r>
                        </m:e>
                        <m:sub>
                          <m:r>
                            <a:rPr lang="en-US" altLang="ko-KR" sz="1000" b="0" i="1" smtClean="0">
                              <a:latin typeface="Cambria Math" panose="02040503050406030204" pitchFamily="18" charset="0"/>
                            </a:rPr>
                            <m:t>𝑎</m:t>
                          </m:r>
                        </m:sub>
                      </m:sSub>
                    </m:oMath>
                  </m:oMathPara>
                </a14:m>
                <a:endParaRPr lang="en-US" altLang="ko-KR" sz="1000" dirty="0"/>
              </a:p>
              <a:p>
                <a14:m>
                  <m:oMath xmlns:m="http://schemas.openxmlformats.org/officeDocument/2006/math">
                    <m:sSubSup>
                      <m:sSubSupPr>
                        <m:ctrlPr>
                          <a:rPr lang="en-US" altLang="ko-KR" sz="1000" b="0" i="1" smtClean="0">
                            <a:latin typeface="Cambria Math" panose="02040503050406030204" pitchFamily="18" charset="0"/>
                          </a:rPr>
                        </m:ctrlPr>
                      </m:sSubSup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𝑦</m:t>
                        </m:r>
                      </m:sub>
                      <m:sup>
                        <m:r>
                          <a:rPr lang="en-US" altLang="ko-KR" sz="1000" b="0" i="1" smtClean="0">
                            <a:latin typeface="Cambria Math" panose="02040503050406030204" pitchFamily="18" charset="0"/>
                          </a:rPr>
                          <m:t>∗</m:t>
                        </m:r>
                      </m:sup>
                    </m:sSubSup>
                    <m:r>
                      <a:rPr lang="en-US" altLang="ko-KR" sz="1000" i="1">
                        <a:latin typeface="Cambria Math" panose="02040503050406030204" pitchFamily="18" charset="0"/>
                      </a:rPr>
                      <m:t>=</m:t>
                    </m:r>
                  </m:oMath>
                </a14:m>
                <a:r>
                  <a:rPr lang="ko-KR" altLang="en-US" sz="1000" dirty="0"/>
                  <a:t> </a:t>
                </a:r>
                <a14:m>
                  <m:oMath xmlns:m="http://schemas.openxmlformats.org/officeDocument/2006/math">
                    <m:r>
                      <a:rPr lang="ko-KR" altLang="en-US" sz="1000" i="1">
                        <a:latin typeface="Cambria Math" panose="02040503050406030204" pitchFamily="18" charset="0"/>
                      </a:rPr>
                      <m:t>𝛼</m:t>
                    </m:r>
                    <m:r>
                      <a:rPr lang="ko-KR" altLang="en-US" sz="1000" i="1">
                        <a:latin typeface="Cambria Math" panose="02040503050406030204" pitchFamily="18" charset="0"/>
                      </a:rPr>
                      <m:t>∙(</m:t>
                    </m:r>
                    <m:sSup>
                      <m:sSupPr>
                        <m:ctrlPr>
                          <a:rPr lang="en-US" altLang="ko-KR" sz="1000" b="0" i="1" smtClean="0">
                            <a:latin typeface="Cambria Math" panose="02040503050406030204" pitchFamily="18" charset="0"/>
                          </a:rPr>
                        </m:ctrlPr>
                      </m:sSupPr>
                      <m:e>
                        <m:r>
                          <a:rPr lang="en-US" altLang="ko-KR" sz="1000" i="1">
                            <a:latin typeface="Cambria Math" panose="02040503050406030204" pitchFamily="18" charset="0"/>
                          </a:rPr>
                          <m:t>𝑦</m:t>
                        </m:r>
                      </m:e>
                      <m:sup>
                        <m:r>
                          <a:rPr lang="en-US" altLang="ko-KR" sz="1000" b="0" i="1" smtClean="0">
                            <a:latin typeface="Cambria Math" panose="02040503050406030204" pitchFamily="18" charset="0"/>
                          </a:rPr>
                          <m:t>∗</m:t>
                        </m:r>
                      </m:sup>
                    </m:sSup>
                    <m:r>
                      <a:rPr lang="en-US" altLang="ko-KR" sz="1000" i="1">
                        <a:latin typeface="Cambria Math" panose="02040503050406030204" pitchFamily="18" charset="0"/>
                      </a:rPr>
                      <m:t>−</m:t>
                    </m:r>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𝑦</m:t>
                        </m:r>
                      </m:e>
                      <m:sub>
                        <m:r>
                          <a:rPr lang="en-US" altLang="ko-KR" sz="1000" i="1">
                            <a:latin typeface="Cambria Math" panose="02040503050406030204" pitchFamily="18" charset="0"/>
                          </a:rPr>
                          <m:t>𝑎</m:t>
                        </m:r>
                      </m:sub>
                    </m:sSub>
                    <m:r>
                      <a:rPr lang="en-US" altLang="ko-KR" sz="1000" i="1">
                        <a:latin typeface="Cambria Math" panose="02040503050406030204" pitchFamily="18" charset="0"/>
                      </a:rPr>
                      <m:t>)</m:t>
                    </m:r>
                    <m:r>
                      <a:rPr lang="en-US" altLang="ko-KR" sz="1000" b="0" i="1" smtClean="0">
                        <a:latin typeface="Cambria Math" panose="02040503050406030204" pitchFamily="18" charset="0"/>
                      </a:rPr>
                      <m:t>/</m:t>
                    </m:r>
                    <m:sSub>
                      <m:sSubPr>
                        <m:ctrlPr>
                          <a:rPr lang="en-US" altLang="ko-KR" sz="1000" b="0" i="1" smtClean="0">
                            <a:latin typeface="Cambria Math" panose="02040503050406030204" pitchFamily="18" charset="0"/>
                          </a:rPr>
                        </m:ctrlPr>
                      </m:sSubPr>
                      <m:e>
                        <m:r>
                          <a:rPr lang="en-US" altLang="ko-KR" sz="1000" b="0" i="1" smtClean="0">
                            <a:latin typeface="Cambria Math" panose="02040503050406030204" pitchFamily="18" charset="0"/>
                          </a:rPr>
                          <m:t>h</m:t>
                        </m:r>
                      </m:e>
                      <m:sub>
                        <m:r>
                          <a:rPr lang="en-US" altLang="ko-KR" sz="1000" b="0" i="1" smtClean="0">
                            <a:latin typeface="Cambria Math" panose="02040503050406030204" pitchFamily="18" charset="0"/>
                          </a:rPr>
                          <m:t>𝑎</m:t>
                        </m:r>
                      </m:sub>
                    </m:sSub>
                  </m:oMath>
                </a14:m>
                <a:endParaRPr lang="en-US" altLang="ko-KR" sz="1000" dirty="0"/>
              </a:p>
              <a:p>
                <a:pPr/>
                <a14:m>
                  <m:oMathPara xmlns:m="http://schemas.openxmlformats.org/officeDocument/2006/math">
                    <m:oMathParaPr>
                      <m:jc m:val="left"/>
                    </m:oMathParaPr>
                    <m:oMath xmlns:m="http://schemas.openxmlformats.org/officeDocument/2006/math">
                      <m:sSubSup>
                        <m:sSubSupPr>
                          <m:ctrlPr>
                            <a:rPr lang="en-US" altLang="ko-KR" sz="1000" b="0" i="1" smtClean="0">
                              <a:latin typeface="Cambria Math" panose="02040503050406030204" pitchFamily="18" charset="0"/>
                            </a:rPr>
                          </m:ctrlPr>
                        </m:sSubSup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𝑤</m:t>
                          </m:r>
                        </m:sub>
                        <m:sup>
                          <m:r>
                            <a:rPr lang="en-US" altLang="ko-KR" sz="1000" b="0" i="1" smtClean="0">
                              <a:latin typeface="Cambria Math" panose="02040503050406030204" pitchFamily="18" charset="0"/>
                            </a:rPr>
                            <m:t>∗</m:t>
                          </m:r>
                        </m:sup>
                      </m:sSubSup>
                      <m:r>
                        <a:rPr lang="en-US" altLang="ko-KR" sz="1000" i="1">
                          <a:latin typeface="Cambria Math" panose="02040503050406030204" pitchFamily="18" charset="0"/>
                        </a:rPr>
                        <m:t>=</m:t>
                      </m:r>
                      <m:func>
                        <m:funcPr>
                          <m:ctrlPr>
                            <a:rPr lang="en-US" altLang="ko-KR" sz="1000" i="1" smtClean="0">
                              <a:latin typeface="Cambria Math" panose="02040503050406030204" pitchFamily="18" charset="0"/>
                            </a:rPr>
                          </m:ctrlPr>
                        </m:funcPr>
                        <m:fName>
                          <m:r>
                            <a:rPr lang="ko-KR" altLang="en-US" sz="1000" i="1" smtClean="0">
                              <a:latin typeface="Cambria Math" panose="02040503050406030204" pitchFamily="18" charset="0"/>
                            </a:rPr>
                            <m:t>𝛽</m:t>
                          </m:r>
                          <m:r>
                            <a:rPr lang="ko-KR" altLang="en-US" sz="1000" i="1" smtClean="0">
                              <a:latin typeface="Cambria Math" panose="02040503050406030204" pitchFamily="18" charset="0"/>
                            </a:rPr>
                            <m:t>∙</m:t>
                          </m:r>
                          <m:r>
                            <m:rPr>
                              <m:sty m:val="p"/>
                            </m:rPr>
                            <a:rPr lang="en-US" altLang="ko-KR" sz="1000">
                              <a:latin typeface="Cambria Math" panose="02040503050406030204" pitchFamily="18" charset="0"/>
                            </a:rPr>
                            <m:t>log</m:t>
                          </m:r>
                        </m:fName>
                        <m:e>
                          <m:r>
                            <a:rPr lang="en-US" altLang="ko-KR" sz="1000" i="1">
                              <a:latin typeface="Cambria Math" panose="02040503050406030204" pitchFamily="18" charset="0"/>
                            </a:rPr>
                            <m:t>(</m:t>
                          </m:r>
                          <m:f>
                            <m:fPr>
                              <m:ctrlPr>
                                <a:rPr lang="en-US" altLang="ko-KR" sz="1000" b="0" i="1" smtClean="0">
                                  <a:latin typeface="Cambria Math" panose="02040503050406030204" pitchFamily="18" charset="0"/>
                                </a:rPr>
                              </m:ctrlPr>
                            </m:fPr>
                            <m:num>
                              <m:sSup>
                                <m:sSupPr>
                                  <m:ctrlPr>
                                    <a:rPr lang="en-US" altLang="ko-KR" sz="1000" b="0" i="1" smtClean="0">
                                      <a:latin typeface="Cambria Math" panose="02040503050406030204" pitchFamily="18" charset="0"/>
                                    </a:rPr>
                                  </m:ctrlPr>
                                </m:sSupPr>
                                <m:e>
                                  <m:r>
                                    <a:rPr lang="en-US" altLang="ko-KR" sz="1000" i="1">
                                      <a:latin typeface="Cambria Math" panose="02040503050406030204" pitchFamily="18" charset="0"/>
                                    </a:rPr>
                                    <m:t>𝑤</m:t>
                                  </m:r>
                                </m:e>
                                <m:sup>
                                  <m:r>
                                    <a:rPr lang="en-US" altLang="ko-KR" sz="1000" b="0" i="1" smtClean="0">
                                      <a:latin typeface="Cambria Math" panose="02040503050406030204" pitchFamily="18" charset="0"/>
                                    </a:rPr>
                                    <m:t>∗</m:t>
                                  </m:r>
                                </m:sup>
                              </m:sSup>
                            </m:num>
                            <m:den>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𝑤</m:t>
                                  </m:r>
                                </m:e>
                                <m:sub>
                                  <m:r>
                                    <a:rPr lang="en-US" altLang="ko-KR" sz="1000" i="1">
                                      <a:latin typeface="Cambria Math" panose="02040503050406030204" pitchFamily="18" charset="0"/>
                                    </a:rPr>
                                    <m:t>𝑎</m:t>
                                  </m:r>
                                </m:sub>
                              </m:sSub>
                            </m:den>
                          </m:f>
                        </m:e>
                      </m:func>
                      <m:r>
                        <a:rPr lang="en-US" altLang="ko-KR" sz="1000" i="1">
                          <a:latin typeface="Cambria Math" panose="02040503050406030204" pitchFamily="18" charset="0"/>
                        </a:rPr>
                        <m:t>)</m:t>
                      </m:r>
                    </m:oMath>
                  </m:oMathPara>
                </a14:m>
                <a:endParaRPr lang="en-US" altLang="ko-KR" sz="1000" dirty="0"/>
              </a:p>
              <a:p>
                <a:pPr/>
                <a14:m>
                  <m:oMathPara xmlns:m="http://schemas.openxmlformats.org/officeDocument/2006/math">
                    <m:oMathParaPr>
                      <m:jc m:val="left"/>
                    </m:oMathParaPr>
                    <m:oMath xmlns:m="http://schemas.openxmlformats.org/officeDocument/2006/math">
                      <m:sSubSup>
                        <m:sSubSupPr>
                          <m:ctrlPr>
                            <a:rPr lang="en-US" altLang="ko-KR" sz="1000" b="0" i="1" smtClean="0">
                              <a:latin typeface="Cambria Math" panose="02040503050406030204" pitchFamily="18" charset="0"/>
                            </a:rPr>
                          </m:ctrlPr>
                        </m:sSubSupPr>
                        <m:e>
                          <m:r>
                            <a:rPr lang="en-US" altLang="ko-KR" sz="1000" b="0" i="1" smtClean="0">
                              <a:latin typeface="Cambria Math" panose="02040503050406030204" pitchFamily="18" charset="0"/>
                            </a:rPr>
                            <m:t>𝑧</m:t>
                          </m:r>
                        </m:e>
                        <m:sub>
                          <m:r>
                            <a:rPr lang="en-US" altLang="ko-KR" sz="1000" i="1">
                              <a:latin typeface="Cambria Math" panose="02040503050406030204" pitchFamily="18" charset="0"/>
                            </a:rPr>
                            <m:t>h</m:t>
                          </m:r>
                        </m:sub>
                        <m:sup>
                          <m:r>
                            <a:rPr lang="en-US" altLang="ko-KR" sz="1000" b="0" i="1" smtClean="0">
                              <a:latin typeface="Cambria Math" panose="02040503050406030204" pitchFamily="18" charset="0"/>
                            </a:rPr>
                            <m:t>∗</m:t>
                          </m:r>
                        </m:sup>
                      </m:sSubSup>
                      <m:r>
                        <a:rPr lang="en-US" altLang="ko-KR" sz="1000" b="0" i="1" smtClean="0">
                          <a:latin typeface="Cambria Math" panose="02040503050406030204" pitchFamily="18" charset="0"/>
                        </a:rPr>
                        <m:t>=</m:t>
                      </m:r>
                      <m:func>
                        <m:funcPr>
                          <m:ctrlPr>
                            <a:rPr lang="en-US" altLang="ko-KR" sz="1000" i="1">
                              <a:latin typeface="Cambria Math" panose="02040503050406030204" pitchFamily="18" charset="0"/>
                            </a:rPr>
                          </m:ctrlPr>
                        </m:funcPr>
                        <m:fName>
                          <m:r>
                            <a:rPr lang="ko-KR" altLang="en-US" sz="1000" i="1" smtClean="0">
                              <a:latin typeface="Cambria Math" panose="02040503050406030204" pitchFamily="18" charset="0"/>
                            </a:rPr>
                            <m:t>𝛽</m:t>
                          </m:r>
                          <m:r>
                            <a:rPr lang="ko-KR" altLang="en-US" sz="1000" i="1" smtClean="0">
                              <a:latin typeface="Cambria Math" panose="02040503050406030204" pitchFamily="18" charset="0"/>
                            </a:rPr>
                            <m:t>∙</m:t>
                          </m:r>
                          <m:r>
                            <m:rPr>
                              <m:sty m:val="p"/>
                            </m:rPr>
                            <a:rPr lang="en-US" altLang="ko-KR" sz="1000">
                              <a:latin typeface="Cambria Math" panose="02040503050406030204" pitchFamily="18" charset="0"/>
                            </a:rPr>
                            <m:t>log</m:t>
                          </m:r>
                          <m:r>
                            <a:rPr lang="en-US" altLang="ko-KR" sz="1000" i="1">
                              <a:latin typeface="Cambria Math" panose="02040503050406030204" pitchFamily="18" charset="0"/>
                            </a:rPr>
                            <m:t>⁡(</m:t>
                          </m:r>
                        </m:fName>
                        <m:e>
                          <m:f>
                            <m:fPr>
                              <m:ctrlPr>
                                <a:rPr lang="en-US" altLang="ko-KR" sz="1000" i="1">
                                  <a:latin typeface="Cambria Math" panose="02040503050406030204" pitchFamily="18" charset="0"/>
                                </a:rPr>
                              </m:ctrlPr>
                            </m:fPr>
                            <m:num>
                              <m:sSup>
                                <m:sSupPr>
                                  <m:ctrlPr>
                                    <a:rPr lang="en-US" altLang="ko-KR" sz="1000" b="0" i="1" smtClean="0">
                                      <a:latin typeface="Cambria Math" panose="02040503050406030204" pitchFamily="18" charset="0"/>
                                    </a:rPr>
                                  </m:ctrlPr>
                                </m:sSupPr>
                                <m:e>
                                  <m:r>
                                    <a:rPr lang="en-US" altLang="ko-KR" sz="1000" i="1">
                                      <a:latin typeface="Cambria Math" panose="02040503050406030204" pitchFamily="18" charset="0"/>
                                    </a:rPr>
                                    <m:t>h</m:t>
                                  </m:r>
                                </m:e>
                                <m:sup>
                                  <m:r>
                                    <a:rPr lang="en-US" altLang="ko-KR" sz="1000" b="0" i="1" smtClean="0">
                                      <a:latin typeface="Cambria Math" panose="02040503050406030204" pitchFamily="18" charset="0"/>
                                    </a:rPr>
                                    <m:t>∗</m:t>
                                  </m:r>
                                </m:sup>
                              </m:sSup>
                            </m:num>
                            <m:den>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h</m:t>
                                  </m:r>
                                </m:e>
                                <m:sub>
                                  <m:r>
                                    <a:rPr lang="en-US" altLang="ko-KR" sz="1000" i="1">
                                      <a:latin typeface="Cambria Math" panose="02040503050406030204" pitchFamily="18" charset="0"/>
                                    </a:rPr>
                                    <m:t>𝑎</m:t>
                                  </m:r>
                                </m:sub>
                              </m:sSub>
                            </m:den>
                          </m:f>
                        </m:e>
                      </m:func>
                      <m:r>
                        <a:rPr lang="en-US" altLang="ko-KR" sz="1000" i="1">
                          <a:latin typeface="Cambria Math" panose="02040503050406030204" pitchFamily="18" charset="0"/>
                        </a:rPr>
                        <m:t>)</m:t>
                      </m:r>
                    </m:oMath>
                  </m:oMathPara>
                </a14:m>
                <a:endParaRPr lang="en-US" altLang="ko-KR" sz="1000" dirty="0"/>
              </a:p>
            </p:txBody>
          </p:sp>
        </mc:Choice>
        <mc:Fallback xmlns="">
          <p:sp>
            <p:nvSpPr>
              <p:cNvPr id="57" name="TextBox 56"/>
              <p:cNvSpPr txBox="1">
                <a:spLocks noRot="1" noChangeAspect="1" noMove="1" noResize="1" noEditPoints="1" noAdjustHandles="1" noChangeArrowheads="1" noChangeShapeType="1" noTextEdit="1"/>
              </p:cNvSpPr>
              <p:nvPr/>
            </p:nvSpPr>
            <p:spPr>
              <a:xfrm>
                <a:off x="479110" y="3679296"/>
                <a:ext cx="1348406" cy="959237"/>
              </a:xfrm>
              <a:prstGeom prst="rect">
                <a:avLst/>
              </a:prstGeom>
              <a:blipFill rotWithShape="0">
                <a:blip r:embed="rId28"/>
                <a:stretch>
                  <a:fillRect l="-2242" b="-1258"/>
                </a:stretch>
              </a:blipFill>
              <a:ln>
                <a:solidFill>
                  <a:schemeClr val="tx1"/>
                </a:solidFill>
              </a:ln>
            </p:spPr>
            <p:txBody>
              <a:bodyPr/>
              <a:lstStyle/>
              <a:p>
                <a:r>
                  <a:rPr lang="ko-KR" altLang="en-US">
                    <a:noFill/>
                  </a:rPr>
                  <a:t> </a:t>
                </a:r>
              </a:p>
            </p:txBody>
          </p:sp>
        </mc:Fallback>
      </mc:AlternateContent>
    </p:spTree>
    <p:extLst>
      <p:ext uri="{BB962C8B-B14F-4D97-AF65-F5344CB8AC3E}">
        <p14:creationId xmlns:p14="http://schemas.microsoft.com/office/powerpoint/2010/main" val="24850313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124</a:t>
            </a:fld>
            <a:endParaRPr lang="ko-KR" altLang="en-US"/>
          </a:p>
        </p:txBody>
      </p:sp>
      <p:sp>
        <p:nvSpPr>
          <p:cNvPr id="2" name="TextBox 1"/>
          <p:cNvSpPr txBox="1"/>
          <p:nvPr/>
        </p:nvSpPr>
        <p:spPr>
          <a:xfrm>
            <a:off x="2573890" y="2717800"/>
            <a:ext cx="7408310" cy="369332"/>
          </a:xfrm>
          <a:prstGeom prst="rect">
            <a:avLst/>
          </a:prstGeom>
          <a:noFill/>
        </p:spPr>
        <p:txBody>
          <a:bodyPr wrap="none" rtlCol="0">
            <a:spAutoFit/>
          </a:bodyPr>
          <a:lstStyle/>
          <a:p>
            <a:r>
              <a:rPr lang="en-US" altLang="ko-KR" dirty="0"/>
              <a:t>From now on, for whatsoever multi-task learning use this framework!</a:t>
            </a:r>
            <a:endParaRPr lang="ko-KR" altLang="en-US" dirty="0"/>
          </a:p>
        </p:txBody>
      </p:sp>
    </p:spTree>
    <p:extLst>
      <p:ext uri="{BB962C8B-B14F-4D97-AF65-F5344CB8AC3E}">
        <p14:creationId xmlns:p14="http://schemas.microsoft.com/office/powerpoint/2010/main" val="22335478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Fast R-CNN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125</a:t>
            </a:fld>
            <a:endParaRPr lang="ko-KR" altLang="en-US"/>
          </a:p>
        </p:txBody>
      </p:sp>
      <p:grpSp>
        <p:nvGrpSpPr>
          <p:cNvPr id="6" name="그룹 5"/>
          <p:cNvGrpSpPr/>
          <p:nvPr/>
        </p:nvGrpSpPr>
        <p:grpSpPr>
          <a:xfrm>
            <a:off x="1736288" y="278886"/>
            <a:ext cx="10253457" cy="6579114"/>
            <a:chOff x="1736288" y="278886"/>
            <a:chExt cx="10253457" cy="6579114"/>
          </a:xfrm>
        </p:grpSpPr>
        <p:sp>
          <p:nvSpPr>
            <p:cNvPr id="7" name="TextBox 6"/>
            <p:cNvSpPr txBox="1"/>
            <p:nvPr/>
          </p:nvSpPr>
          <p:spPr>
            <a:xfrm>
              <a:off x="2022724" y="3610563"/>
              <a:ext cx="2438400" cy="369332"/>
            </a:xfrm>
            <a:prstGeom prst="rect">
              <a:avLst/>
            </a:prstGeom>
            <a:noFill/>
          </p:spPr>
          <p:txBody>
            <a:bodyPr wrap="square" rtlCol="0">
              <a:spAutoFit/>
            </a:bodyPr>
            <a:lstStyle/>
            <a:p>
              <a:r>
                <a:rPr lang="en-US" altLang="ko-KR" dirty="0"/>
                <a:t>ROI and Feature map</a:t>
              </a:r>
              <a:endParaRPr lang="ko-KR" altLang="en-US" dirty="0"/>
            </a:p>
          </p:txBody>
        </p:sp>
        <p:pic>
          <p:nvPicPr>
            <p:cNvPr id="8" name="Picture 2" descr="images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88" y="3929011"/>
              <a:ext cx="3487909" cy="1682763"/>
            </a:xfrm>
            <a:prstGeom prst="rect">
              <a:avLst/>
            </a:prstGeom>
            <a:noFill/>
            <a:ln>
              <a:noFill/>
            </a:ln>
            <a:effectLst/>
            <a:scene3d>
              <a:camera prst="orthographicFront">
                <a:rot lat="0" lon="0" rev="0"/>
              </a:camera>
              <a:lightRig rig="chilly" dir="t">
                <a:rot lat="0" lon="0" rev="18480000"/>
              </a:lightRig>
            </a:scene3d>
            <a:sp3d prstMaterial="clear">
              <a:bevelT h="63500"/>
            </a:sp3d>
            <a:extLst>
              <a:ext uri="{909E8E84-426E-40DD-AFC4-6F175D3DCCD1}">
                <a14:hiddenFill xmlns:a14="http://schemas.microsoft.com/office/drawing/2010/main">
                  <a:solidFill>
                    <a:srgbClr val="FFFFFF"/>
                  </a:solidFill>
                </a14:hiddenFill>
              </a:ext>
            </a:extLst>
          </p:spPr>
        </p:pic>
        <p:sp>
          <p:nvSpPr>
            <p:cNvPr id="12" name="직사각형 11"/>
            <p:cNvSpPr/>
            <p:nvPr/>
          </p:nvSpPr>
          <p:spPr>
            <a:xfrm>
              <a:off x="5911458" y="4405874"/>
              <a:ext cx="1170457" cy="82237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ln w="0"/>
                  <a:solidFill>
                    <a:schemeClr val="tx1"/>
                  </a:solidFill>
                  <a:effectLst>
                    <a:outerShdw blurRad="38100" dist="19050" dir="2700000" algn="tl" rotWithShape="0">
                      <a:schemeClr val="dk1">
                        <a:alpha val="40000"/>
                      </a:schemeClr>
                    </a:outerShdw>
                  </a:effectLst>
                </a:rPr>
                <a:t>NNRoiLayer</a:t>
              </a:r>
              <a:endParaRPr lang="ko-KR" altLang="en-US" sz="1400" dirty="0">
                <a:ln w="0"/>
                <a:solidFill>
                  <a:schemeClr val="tx1"/>
                </a:solidFill>
                <a:effectLst>
                  <a:outerShdw blurRad="38100" dist="19050" dir="2700000" algn="tl" rotWithShape="0">
                    <a:schemeClr val="dk1">
                      <a:alpha val="40000"/>
                    </a:schemeClr>
                  </a:outerShdw>
                </a:effectLst>
              </a:endParaRPr>
            </a:p>
          </p:txBody>
        </p:sp>
        <p:sp>
          <p:nvSpPr>
            <p:cNvPr id="13" name="오른쪽 화살표 12"/>
            <p:cNvSpPr/>
            <p:nvPr/>
          </p:nvSpPr>
          <p:spPr>
            <a:xfrm>
              <a:off x="5337424" y="4658036"/>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5786467" y="5774779"/>
              <a:ext cx="1896939" cy="738664"/>
            </a:xfrm>
            <a:prstGeom prst="rect">
              <a:avLst/>
            </a:prstGeom>
            <a:noFill/>
          </p:spPr>
          <p:txBody>
            <a:bodyPr wrap="square" rtlCol="0">
              <a:spAutoFit/>
            </a:bodyPr>
            <a:lstStyle/>
            <a:p>
              <a:r>
                <a:rPr lang="en-US" altLang="ko-KR" sz="1400" dirty="0"/>
                <a:t>7x7(</a:t>
              </a:r>
              <a:r>
                <a:rPr lang="en-US" altLang="ko-KR" sz="1400" dirty="0" err="1"/>
                <a:t>WxH</a:t>
              </a:r>
              <a:r>
                <a:rPr lang="en-US" altLang="ko-KR" sz="1400" dirty="0"/>
                <a:t>) sub region</a:t>
              </a:r>
            </a:p>
            <a:p>
              <a:r>
                <a:rPr lang="ko-KR" altLang="en-US" sz="1400" dirty="0"/>
                <a:t>에</a:t>
              </a:r>
              <a:r>
                <a:rPr lang="en-US" altLang="ko-KR" sz="1400" dirty="0"/>
                <a:t> </a:t>
              </a:r>
              <a:r>
                <a:rPr lang="ko-KR" altLang="en-US" sz="1400"/>
                <a:t>대한 </a:t>
              </a:r>
              <a:r>
                <a:rPr lang="en-US" altLang="ko-KR" sz="1400" dirty="0"/>
                <a:t>bilinear interpolation</a:t>
              </a:r>
              <a:endParaRPr lang="ko-KR" altLang="en-US" sz="1400" dirty="0"/>
            </a:p>
          </p:txBody>
        </p:sp>
        <p:grpSp>
          <p:nvGrpSpPr>
            <p:cNvPr id="86" name="그룹 85"/>
            <p:cNvGrpSpPr/>
            <p:nvPr/>
          </p:nvGrpSpPr>
          <p:grpSpPr>
            <a:xfrm>
              <a:off x="3257575" y="4034369"/>
              <a:ext cx="1463064" cy="1323311"/>
              <a:chOff x="2178050" y="2318026"/>
              <a:chExt cx="1479550" cy="1323311"/>
            </a:xfrm>
          </p:grpSpPr>
          <p:sp>
            <p:nvSpPr>
              <p:cNvPr id="9" name="직사각형 8"/>
              <p:cNvSpPr/>
              <p:nvPr/>
            </p:nvSpPr>
            <p:spPr>
              <a:xfrm>
                <a:off x="2178050" y="2331760"/>
                <a:ext cx="1479550" cy="13095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p:cNvCxnSpPr/>
              <p:nvPr/>
            </p:nvCxnSpPr>
            <p:spPr>
              <a:xfrm>
                <a:off x="2362200" y="2318028"/>
                <a:ext cx="25400" cy="1323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2552700" y="2318027"/>
                <a:ext cx="25400" cy="13233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2781300" y="2318026"/>
                <a:ext cx="0" cy="1323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2968394" y="2331760"/>
                <a:ext cx="12700" cy="13095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3167595" y="2331760"/>
                <a:ext cx="8646" cy="13095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3355590" y="2331760"/>
                <a:ext cx="23218" cy="13095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2178050" y="2501900"/>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flipV="1">
                <a:off x="2178050" y="2654300"/>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flipV="1">
                <a:off x="2178050" y="2857500"/>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V="1">
                <a:off x="2178050" y="3033518"/>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V="1">
                <a:off x="2178050" y="3185918"/>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flipV="1">
                <a:off x="2178050" y="3389118"/>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오른쪽 화살표 37"/>
            <p:cNvSpPr/>
            <p:nvPr/>
          </p:nvSpPr>
          <p:spPr>
            <a:xfrm>
              <a:off x="7081915" y="4658036"/>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7590452" y="4518335"/>
              <a:ext cx="185909" cy="6477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p:cNvSpPr/>
            <p:nvPr/>
          </p:nvSpPr>
          <p:spPr>
            <a:xfrm>
              <a:off x="7802296" y="4518335"/>
              <a:ext cx="185909" cy="6477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7564516" y="5228251"/>
              <a:ext cx="668509" cy="369332"/>
            </a:xfrm>
            <a:prstGeom prst="rect">
              <a:avLst/>
            </a:prstGeom>
            <a:noFill/>
          </p:spPr>
          <p:txBody>
            <a:bodyPr wrap="square" rtlCol="0">
              <a:spAutoFit/>
            </a:bodyPr>
            <a:lstStyle/>
            <a:p>
              <a:r>
                <a:rPr lang="en-US" altLang="ko-KR" dirty="0"/>
                <a:t>FCs</a:t>
              </a:r>
              <a:endParaRPr lang="ko-KR" altLang="en-US" dirty="0"/>
            </a:p>
          </p:txBody>
        </p:sp>
        <p:sp>
          <p:nvSpPr>
            <p:cNvPr id="42" name="오른쪽 화살표 41"/>
            <p:cNvSpPr/>
            <p:nvPr/>
          </p:nvSpPr>
          <p:spPr>
            <a:xfrm>
              <a:off x="8068996" y="4681654"/>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8658616" y="594735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p:cNvSpPr txBox="1"/>
            <p:nvPr/>
          </p:nvSpPr>
          <p:spPr>
            <a:xfrm>
              <a:off x="8379075" y="6211669"/>
              <a:ext cx="1244600" cy="646331"/>
            </a:xfrm>
            <a:prstGeom prst="rect">
              <a:avLst/>
            </a:prstGeom>
            <a:noFill/>
          </p:spPr>
          <p:txBody>
            <a:bodyPr wrap="square" rtlCol="0">
              <a:spAutoFit/>
            </a:bodyPr>
            <a:lstStyle/>
            <a:p>
              <a:r>
                <a:rPr lang="en-US" altLang="ko-KR" dirty="0"/>
                <a:t>Feature vector</a:t>
              </a:r>
              <a:endParaRPr lang="ko-KR" altLang="en-US" dirty="0"/>
            </a:p>
          </p:txBody>
        </p:sp>
        <p:sp>
          <p:nvSpPr>
            <p:cNvPr id="45" name="직사각형 44"/>
            <p:cNvSpPr/>
            <p:nvPr/>
          </p:nvSpPr>
          <p:spPr>
            <a:xfrm>
              <a:off x="8658616" y="5726154"/>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8658616" y="5510671"/>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8658616" y="528947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8658616" y="5071215"/>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8658616" y="4850016"/>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p:cNvSpPr/>
            <p:nvPr/>
          </p:nvSpPr>
          <p:spPr>
            <a:xfrm>
              <a:off x="8658616" y="462707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8658616" y="4405874"/>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8658616" y="4190391"/>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p:cNvSpPr/>
            <p:nvPr/>
          </p:nvSpPr>
          <p:spPr>
            <a:xfrm>
              <a:off x="8658616" y="396919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8658616" y="3750935"/>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p:cNvSpPr/>
            <p:nvPr/>
          </p:nvSpPr>
          <p:spPr>
            <a:xfrm>
              <a:off x="8658616" y="3529736"/>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오른쪽 화살표 57"/>
            <p:cNvSpPr/>
            <p:nvPr/>
          </p:nvSpPr>
          <p:spPr>
            <a:xfrm rot="16200000">
              <a:off x="9171930" y="4273167"/>
              <a:ext cx="689437"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오른쪽 화살표 59"/>
            <p:cNvSpPr/>
            <p:nvPr/>
          </p:nvSpPr>
          <p:spPr>
            <a:xfrm rot="16200000">
              <a:off x="10444210" y="4273632"/>
              <a:ext cx="690367"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2" name="그룹 81"/>
            <p:cNvGrpSpPr/>
            <p:nvPr/>
          </p:nvGrpSpPr>
          <p:grpSpPr>
            <a:xfrm>
              <a:off x="9183073" y="3775120"/>
              <a:ext cx="744708" cy="307777"/>
              <a:chOff x="8303348" y="1822187"/>
              <a:chExt cx="744708" cy="307778"/>
            </a:xfrm>
          </p:grpSpPr>
          <p:sp>
            <p:nvSpPr>
              <p:cNvPr id="64" name="직사각형 63"/>
              <p:cNvSpPr/>
              <p:nvPr/>
            </p:nvSpPr>
            <p:spPr>
              <a:xfrm rot="16200000">
                <a:off x="8534243" y="1645320"/>
                <a:ext cx="185909" cy="6477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71" name="TextBox 70"/>
              <p:cNvSpPr txBox="1"/>
              <p:nvPr/>
            </p:nvSpPr>
            <p:spPr>
              <a:xfrm>
                <a:off x="8379547" y="1822187"/>
                <a:ext cx="668509" cy="307778"/>
              </a:xfrm>
              <a:prstGeom prst="rect">
                <a:avLst/>
              </a:prstGeom>
              <a:noFill/>
            </p:spPr>
            <p:txBody>
              <a:bodyPr wrap="square" rtlCol="0">
                <a:spAutoFit/>
              </a:bodyPr>
              <a:lstStyle/>
              <a:p>
                <a:r>
                  <a:rPr lang="en-US" altLang="ko-KR" sz="1400" dirty="0"/>
                  <a:t>FCs</a:t>
                </a:r>
                <a:endParaRPr lang="ko-KR" altLang="en-US" sz="1400" dirty="0"/>
              </a:p>
            </p:txBody>
          </p:sp>
        </p:grpSp>
        <p:sp>
          <p:nvSpPr>
            <p:cNvPr id="74" name="오른쪽 화살표 73"/>
            <p:cNvSpPr/>
            <p:nvPr/>
          </p:nvSpPr>
          <p:spPr>
            <a:xfrm rot="16200000">
              <a:off x="9275348" y="3352154"/>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p:cNvSpPr/>
            <p:nvPr/>
          </p:nvSpPr>
          <p:spPr>
            <a:xfrm>
              <a:off x="9001374" y="2980842"/>
              <a:ext cx="1111535" cy="25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softmax</a:t>
              </a:r>
              <a:endParaRPr lang="ko-KR" altLang="en-US" sz="1400" dirty="0"/>
            </a:p>
          </p:txBody>
        </p:sp>
        <p:sp>
          <p:nvSpPr>
            <p:cNvPr id="76" name="직사각형 75"/>
            <p:cNvSpPr/>
            <p:nvPr/>
          </p:nvSpPr>
          <p:spPr>
            <a:xfrm>
              <a:off x="10233625" y="2980842"/>
              <a:ext cx="1111535" cy="25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Box </a:t>
              </a:r>
              <a:r>
                <a:rPr lang="en-US" altLang="ko-KR" sz="1100" dirty="0" err="1"/>
                <a:t>regressor</a:t>
              </a:r>
              <a:endParaRPr lang="ko-KR" altLang="en-US" sz="1100" dirty="0"/>
            </a:p>
          </p:txBody>
        </p:sp>
        <p:sp>
          <p:nvSpPr>
            <p:cNvPr id="77" name="오른쪽 화살표 76"/>
            <p:cNvSpPr/>
            <p:nvPr/>
          </p:nvSpPr>
          <p:spPr>
            <a:xfrm rot="16200000">
              <a:off x="10538365" y="3376880"/>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p:cNvSpPr/>
            <p:nvPr/>
          </p:nvSpPr>
          <p:spPr>
            <a:xfrm>
              <a:off x="8804525" y="4771882"/>
              <a:ext cx="2066092" cy="10844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TextBox 78"/>
            <p:cNvSpPr txBox="1"/>
            <p:nvPr/>
          </p:nvSpPr>
          <p:spPr>
            <a:xfrm>
              <a:off x="8823645" y="2549293"/>
              <a:ext cx="1600059" cy="415755"/>
            </a:xfrm>
            <a:prstGeom prst="rect">
              <a:avLst/>
            </a:prstGeom>
            <a:noFill/>
          </p:spPr>
          <p:txBody>
            <a:bodyPr wrap="square" rtlCol="0">
              <a:spAutoFit/>
            </a:bodyPr>
            <a:lstStyle/>
            <a:p>
              <a:r>
                <a:rPr lang="en-US" altLang="ko-KR" sz="1051" dirty="0"/>
                <a:t>K+1 objects probability distribution</a:t>
              </a:r>
              <a:endParaRPr lang="ko-KR" altLang="en-US" sz="1051" dirty="0"/>
            </a:p>
          </p:txBody>
        </p:sp>
        <p:sp>
          <p:nvSpPr>
            <p:cNvPr id="80" name="TextBox 79"/>
            <p:cNvSpPr txBox="1"/>
            <p:nvPr/>
          </p:nvSpPr>
          <p:spPr>
            <a:xfrm>
              <a:off x="2273325" y="5630526"/>
              <a:ext cx="2387600" cy="369332"/>
            </a:xfrm>
            <a:prstGeom prst="rect">
              <a:avLst/>
            </a:prstGeom>
            <a:noFill/>
          </p:spPr>
          <p:txBody>
            <a:bodyPr wrap="square" rtlCol="0">
              <a:spAutoFit/>
            </a:bodyPr>
            <a:lstStyle/>
            <a:p>
              <a:r>
                <a:rPr lang="en-US" altLang="ko-KR" dirty="0"/>
                <a:t>ROI</a:t>
              </a:r>
              <a:r>
                <a:rPr lang="ko-KR" altLang="en-US" dirty="0"/>
                <a:t>는 </a:t>
              </a:r>
              <a:r>
                <a:rPr lang="en-US" altLang="ko-KR" dirty="0"/>
                <a:t>RPN</a:t>
              </a:r>
              <a:r>
                <a:rPr lang="ko-KR" altLang="en-US" dirty="0"/>
                <a:t>으로 부터 </a:t>
              </a:r>
            </a:p>
          </p:txBody>
        </p:sp>
        <p:sp>
          <p:nvSpPr>
            <p:cNvPr id="81" name="TextBox 80"/>
            <p:cNvSpPr txBox="1"/>
            <p:nvPr/>
          </p:nvSpPr>
          <p:spPr>
            <a:xfrm>
              <a:off x="10387388" y="2549293"/>
              <a:ext cx="1600059" cy="415755"/>
            </a:xfrm>
            <a:prstGeom prst="rect">
              <a:avLst/>
            </a:prstGeom>
            <a:noFill/>
          </p:spPr>
          <p:txBody>
            <a:bodyPr wrap="square" rtlCol="0">
              <a:spAutoFit/>
            </a:bodyPr>
            <a:lstStyle/>
            <a:p>
              <a:r>
                <a:rPr lang="en-US" altLang="ko-KR" sz="1051" dirty="0"/>
                <a:t>K objects</a:t>
              </a:r>
              <a:r>
                <a:rPr lang="ko-KR" altLang="en-US" sz="1051" dirty="0"/>
                <a:t>에 대한 </a:t>
              </a:r>
              <a:r>
                <a:rPr lang="en-US" altLang="ko-KR" sz="1051" dirty="0"/>
                <a:t>box </a:t>
              </a:r>
              <a:r>
                <a:rPr lang="en-US" altLang="ko-KR" sz="1051" dirty="0" err="1"/>
                <a:t>regressor</a:t>
              </a:r>
              <a:r>
                <a:rPr lang="en-US" altLang="ko-KR" sz="1051" dirty="0"/>
                <a:t>, </a:t>
              </a:r>
              <a:r>
                <a:rPr lang="ko-KR" altLang="en-US" sz="1051" dirty="0"/>
                <a:t>즉 </a:t>
              </a:r>
              <a:r>
                <a:rPr lang="en-US" altLang="ko-KR" sz="1051" dirty="0"/>
                <a:t>K</a:t>
              </a:r>
              <a:r>
                <a:rPr lang="ko-KR" altLang="en-US" sz="1051" dirty="0"/>
                <a:t>개</a:t>
              </a:r>
            </a:p>
          </p:txBody>
        </p:sp>
        <p:grpSp>
          <p:nvGrpSpPr>
            <p:cNvPr id="83" name="그룹 82"/>
            <p:cNvGrpSpPr/>
            <p:nvPr/>
          </p:nvGrpSpPr>
          <p:grpSpPr>
            <a:xfrm>
              <a:off x="10442710" y="3785152"/>
              <a:ext cx="744708" cy="307777"/>
              <a:chOff x="8303348" y="1822187"/>
              <a:chExt cx="744708" cy="307778"/>
            </a:xfrm>
          </p:grpSpPr>
          <p:sp>
            <p:nvSpPr>
              <p:cNvPr id="84" name="직사각형 83"/>
              <p:cNvSpPr/>
              <p:nvPr/>
            </p:nvSpPr>
            <p:spPr>
              <a:xfrm rot="16200000">
                <a:off x="8534243" y="1645320"/>
                <a:ext cx="185909" cy="6477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85" name="TextBox 84"/>
              <p:cNvSpPr txBox="1"/>
              <p:nvPr/>
            </p:nvSpPr>
            <p:spPr>
              <a:xfrm>
                <a:off x="8379547" y="1822187"/>
                <a:ext cx="668509" cy="307778"/>
              </a:xfrm>
              <a:prstGeom prst="rect">
                <a:avLst/>
              </a:prstGeom>
              <a:noFill/>
            </p:spPr>
            <p:txBody>
              <a:bodyPr wrap="square" rtlCol="0">
                <a:spAutoFit/>
              </a:bodyPr>
              <a:lstStyle/>
              <a:p>
                <a:r>
                  <a:rPr lang="en-US" altLang="ko-KR" sz="1400" dirty="0"/>
                  <a:t>FCs</a:t>
                </a:r>
                <a:endParaRPr lang="ko-KR" altLang="en-US" sz="1400" dirty="0"/>
              </a:p>
            </p:txBody>
          </p:sp>
        </p:grpSp>
        <mc:AlternateContent xmlns:mc="http://schemas.openxmlformats.org/markup-compatibility/2006" xmlns:a14="http://schemas.microsoft.com/office/drawing/2010/main">
          <mc:Choice Requires="a14">
            <p:sp>
              <p:nvSpPr>
                <p:cNvPr id="3" name="TextBox 2"/>
                <p:cNvSpPr txBox="1"/>
                <p:nvPr/>
              </p:nvSpPr>
              <p:spPr>
                <a:xfrm>
                  <a:off x="5197854" y="1812445"/>
                  <a:ext cx="2850927" cy="830997"/>
                </a:xfrm>
                <a:prstGeom prst="rect">
                  <a:avLst/>
                </a:prstGeom>
                <a:noFill/>
              </p:spPr>
              <p:txBody>
                <a:bodyPr wrap="square" rtlCol="0">
                  <a:spAutoFit/>
                </a:bodyPr>
                <a:lstStyle/>
                <a:p>
                  <a14:m>
                    <m:oMath xmlns:m="http://schemas.openxmlformats.org/officeDocument/2006/math">
                      <m:r>
                        <a:rPr lang="en-US" altLang="ko-KR" sz="1200" i="1">
                          <a:latin typeface="Cambria Math" panose="02040503050406030204" pitchFamily="18" charset="0"/>
                        </a:rPr>
                        <m:t>𝐾</m:t>
                      </m:r>
                      <m:r>
                        <a:rPr lang="en-US" altLang="ko-KR" sz="1200" i="1">
                          <a:latin typeface="Cambria Math" panose="02040503050406030204" pitchFamily="18" charset="0"/>
                        </a:rPr>
                        <m:t> </m:t>
                      </m:r>
                    </m:oMath>
                  </a14:m>
                  <a:r>
                    <a:rPr lang="ko-KR" altLang="en-US" sz="1200" dirty="0"/>
                    <a:t>개의 </a:t>
                  </a:r>
                  <a:r>
                    <a:rPr lang="en-US" altLang="ko-KR" sz="1200" dirty="0"/>
                    <a:t>object recognition</a:t>
                  </a:r>
                </a:p>
                <a:p>
                  <a14:m>
                    <m:oMath xmlns:m="http://schemas.openxmlformats.org/officeDocument/2006/math">
                      <m:r>
                        <a:rPr lang="en-US" altLang="ko-KR" sz="1200" i="1">
                          <a:latin typeface="Cambria Math" panose="02040503050406030204" pitchFamily="18" charset="0"/>
                        </a:rPr>
                        <m:t>𝑝</m:t>
                      </m:r>
                      <m:r>
                        <a:rPr lang="en-US" altLang="ko-KR" sz="1200" i="1">
                          <a:latin typeface="Cambria Math" panose="02040503050406030204" pitchFamily="18" charset="0"/>
                        </a:rPr>
                        <m:t>=</m:t>
                      </m:r>
                      <m:d>
                        <m:dPr>
                          <m:ctrlPr>
                            <a:rPr lang="en-US" altLang="ko-KR" sz="1200" i="1">
                              <a:latin typeface="Cambria Math" panose="02040503050406030204" pitchFamily="18" charset="0"/>
                            </a:rPr>
                          </m:ctrlPr>
                        </m:dPr>
                        <m:e>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𝑝</m:t>
                              </m:r>
                            </m:e>
                            <m:sub>
                              <m:r>
                                <a:rPr lang="en-US" altLang="ko-KR" sz="1200" i="1">
                                  <a:latin typeface="Cambria Math" panose="02040503050406030204" pitchFamily="18" charset="0"/>
                                </a:rPr>
                                <m:t>0</m:t>
                              </m:r>
                            </m:sub>
                          </m:sSub>
                          <m:r>
                            <a:rPr lang="en-US" altLang="ko-KR" sz="1200" i="1">
                              <a:latin typeface="Cambria Math" panose="02040503050406030204" pitchFamily="18" charset="0"/>
                            </a:rPr>
                            <m:t>, …, </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𝑝</m:t>
                              </m:r>
                            </m:e>
                            <m:sub>
                              <m:r>
                                <a:rPr lang="en-US" altLang="ko-KR" sz="1200" i="1">
                                  <a:latin typeface="Cambria Math" panose="02040503050406030204" pitchFamily="18" charset="0"/>
                                </a:rPr>
                                <m:t>𝐾</m:t>
                              </m:r>
                            </m:sub>
                          </m:sSub>
                        </m:e>
                      </m:d>
                      <m:r>
                        <a:rPr lang="en-US" altLang="ko-KR" sz="1200" i="1">
                          <a:latin typeface="Cambria Math" panose="02040503050406030204" pitchFamily="18" charset="0"/>
                        </a:rPr>
                        <m:t>, </m:t>
                      </m:r>
                      <m:r>
                        <a:rPr lang="en-US" altLang="ko-KR" sz="1200" i="1">
                          <a:latin typeface="Cambria Math" panose="02040503050406030204" pitchFamily="18" charset="0"/>
                        </a:rPr>
                        <m:t>𝑜𝑣𝑒𝑟</m:t>
                      </m:r>
                      <m:r>
                        <a:rPr lang="en-US" altLang="ko-KR" sz="1200" i="1">
                          <a:latin typeface="Cambria Math" panose="02040503050406030204" pitchFamily="18" charset="0"/>
                        </a:rPr>
                        <m:t> </m:t>
                      </m:r>
                      <m:r>
                        <a:rPr lang="en-US" altLang="ko-KR" sz="1200" i="1">
                          <a:latin typeface="Cambria Math" panose="02040503050406030204" pitchFamily="18" charset="0"/>
                        </a:rPr>
                        <m:t>𝐾</m:t>
                      </m:r>
                      <m:r>
                        <a:rPr lang="en-US" altLang="ko-KR" sz="1200" i="1">
                          <a:latin typeface="Cambria Math" panose="02040503050406030204" pitchFamily="18" charset="0"/>
                        </a:rPr>
                        <m:t>+1</m:t>
                      </m:r>
                    </m:oMath>
                  </a14:m>
                  <a:r>
                    <a:rPr lang="ko-KR" altLang="en-US" sz="1200" dirty="0"/>
                    <a:t> </a:t>
                  </a:r>
                  <a:r>
                    <a:rPr lang="en-US" altLang="ko-KR" sz="1200" dirty="0"/>
                    <a:t>categories. Computed by </a:t>
                  </a:r>
                  <a:r>
                    <a:rPr lang="en-US" altLang="ko-KR" sz="1200" dirty="0" err="1"/>
                    <a:t>softmax</a:t>
                  </a:r>
                  <a:r>
                    <a:rPr lang="en-US" altLang="ko-KR" sz="1200" dirty="0"/>
                    <a:t> neuron. </a:t>
                  </a:r>
                </a:p>
                <a:p>
                  <a:r>
                    <a:rPr lang="en-US" altLang="ko-KR" sz="1200" dirty="0"/>
                    <a:t>Non-maximum suppression needed.</a:t>
                  </a:r>
                  <a:endParaRPr lang="ko-KR" altLang="en-US" sz="1200" dirty="0"/>
                </a:p>
              </p:txBody>
            </p:sp>
          </mc:Choice>
          <mc:Fallback xmlns="">
            <p:sp>
              <p:nvSpPr>
                <p:cNvPr id="3" name="TextBox 2"/>
                <p:cNvSpPr txBox="1">
                  <a:spLocks noRot="1" noChangeAspect="1" noMove="1" noResize="1" noEditPoints="1" noAdjustHandles="1" noChangeArrowheads="1" noChangeShapeType="1" noTextEdit="1"/>
                </p:cNvSpPr>
                <p:nvPr/>
              </p:nvSpPr>
              <p:spPr>
                <a:xfrm>
                  <a:off x="5197853" y="1812443"/>
                  <a:ext cx="2850926" cy="830997"/>
                </a:xfrm>
                <a:prstGeom prst="rect">
                  <a:avLst/>
                </a:prstGeom>
                <a:blipFill rotWithShape="0">
                  <a:blip r:embed="rId3"/>
                  <a:stretch>
                    <a:fillRect l="-214" t="-730" b="-4380"/>
                  </a:stretch>
                </a:blipFill>
              </p:spPr>
              <p:txBody>
                <a:bodyPr/>
                <a:lstStyle/>
                <a:p>
                  <a:r>
                    <a:rPr lang="ko-KR" altLang="en-US">
                      <a:noFill/>
                    </a:rPr>
                    <a:t> </a:t>
                  </a:r>
                </a:p>
              </p:txBody>
            </p:sp>
          </mc:Fallback>
        </mc:AlternateContent>
        <p:cxnSp>
          <p:nvCxnSpPr>
            <p:cNvPr id="10" name="직선 화살표 연결선 9"/>
            <p:cNvCxnSpPr>
              <a:stCxn id="79" idx="1"/>
              <a:endCxn id="3" idx="3"/>
            </p:cNvCxnSpPr>
            <p:nvPr/>
          </p:nvCxnSpPr>
          <p:spPr>
            <a:xfrm flipH="1" flipV="1">
              <a:off x="8048781" y="2227944"/>
              <a:ext cx="774864" cy="52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a:stCxn id="81" idx="0"/>
              <a:endCxn id="67" idx="2"/>
            </p:cNvCxnSpPr>
            <p:nvPr/>
          </p:nvCxnSpPr>
          <p:spPr>
            <a:xfrm flipH="1" flipV="1">
              <a:off x="10564282" y="1888664"/>
              <a:ext cx="623136" cy="660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9138818" y="1214825"/>
                  <a:ext cx="2850927" cy="673839"/>
                </a:xfrm>
                <a:prstGeom prst="rect">
                  <a:avLst/>
                </a:prstGeom>
                <a:noFill/>
              </p:spPr>
              <p:txBody>
                <a:bodyPr wrap="square" rtlCol="0">
                  <a:spAutoFit/>
                </a:bodyPr>
                <a:lstStyle/>
                <a:p>
                  <a14:m>
                    <m:oMath xmlns:m="http://schemas.openxmlformats.org/officeDocument/2006/math">
                      <m:r>
                        <a:rPr lang="en-US" altLang="ko-KR" sz="1200" i="1">
                          <a:latin typeface="Cambria Math" panose="02040503050406030204" pitchFamily="18" charset="0"/>
                        </a:rPr>
                        <m:t>𝐾</m:t>
                      </m:r>
                      <m:r>
                        <a:rPr lang="en-US" altLang="ko-KR" sz="1200" i="1">
                          <a:latin typeface="Cambria Math" panose="02040503050406030204" pitchFamily="18" charset="0"/>
                        </a:rPr>
                        <m:t> </m:t>
                      </m:r>
                    </m:oMath>
                  </a14:m>
                  <a:r>
                    <a:rPr lang="ko-KR" altLang="en-US" sz="1200" dirty="0"/>
                    <a:t>개의 </a:t>
                  </a:r>
                  <a:r>
                    <a:rPr lang="en-US" altLang="ko-KR" sz="1200" dirty="0"/>
                    <a:t>object class</a:t>
                  </a:r>
                  <a:r>
                    <a:rPr lang="ko-KR" altLang="en-US" sz="1200" dirty="0"/>
                    <a:t>에 대하여 </a:t>
                  </a:r>
                  <a:r>
                    <a:rPr lang="en-US" altLang="ko-KR" sz="1200" dirty="0"/>
                    <a:t>input ROI</a:t>
                  </a:r>
                  <a:r>
                    <a:rPr lang="ko-KR" altLang="en-US" sz="1200" dirty="0"/>
                    <a:t>에 대하여 얼마나 </a:t>
                  </a:r>
                  <a:r>
                    <a:rPr lang="en-US" altLang="ko-KR" sz="1200" dirty="0"/>
                    <a:t>offset</a:t>
                  </a:r>
                  <a:r>
                    <a:rPr lang="ko-KR" altLang="en-US" sz="1200" dirty="0"/>
                    <a:t>되는지</a:t>
                  </a:r>
                  <a:endParaRPr lang="en-US" altLang="ko-KR" sz="1200" dirty="0"/>
                </a:p>
                <a:p>
                  <a:pPr/>
                  <a14:m>
                    <m:oMathPara xmlns:m="http://schemas.openxmlformats.org/officeDocument/2006/math">
                      <m:oMathParaPr>
                        <m:jc m:val="centerGroup"/>
                      </m:oMathParaPr>
                      <m:oMath xmlns:m="http://schemas.openxmlformats.org/officeDocument/2006/math">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𝑡</m:t>
                            </m:r>
                          </m:e>
                          <m:sup>
                            <m:r>
                              <a:rPr lang="en-US" altLang="ko-KR" sz="1200" i="1">
                                <a:latin typeface="Cambria Math" panose="02040503050406030204" pitchFamily="18" charset="0"/>
                              </a:rPr>
                              <m:t>𝑘</m:t>
                            </m:r>
                          </m:sup>
                        </m:sSup>
                        <m:r>
                          <a:rPr lang="en-US" altLang="ko-KR" sz="1200" i="1">
                            <a:latin typeface="Cambria Math" panose="02040503050406030204" pitchFamily="18" charset="0"/>
                          </a:rPr>
                          <m:t>=(</m:t>
                        </m:r>
                        <m:sSubSup>
                          <m:sSubSupPr>
                            <m:ctrlPr>
                              <a:rPr lang="en-US" altLang="ko-KR" sz="1200" i="1">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𝑥</m:t>
                            </m:r>
                          </m:sub>
                          <m:sup>
                            <m:r>
                              <a:rPr lang="en-US" altLang="ko-KR" sz="1200" i="1">
                                <a:latin typeface="Cambria Math" panose="02040503050406030204" pitchFamily="18" charset="0"/>
                              </a:rPr>
                              <m:t>𝑘</m:t>
                            </m:r>
                          </m:sup>
                        </m:sSubSup>
                        <m:r>
                          <a:rPr lang="en-US" altLang="ko-KR" sz="1200" i="1">
                            <a:latin typeface="Cambria Math" panose="02040503050406030204" pitchFamily="18" charset="0"/>
                          </a:rPr>
                          <m:t>, </m:t>
                        </m:r>
                        <m:sSubSup>
                          <m:sSubSupPr>
                            <m:ctrlPr>
                              <a:rPr lang="en-US" altLang="ko-KR" sz="1200" i="1">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𝑦</m:t>
                            </m:r>
                          </m:sub>
                          <m:sup>
                            <m:r>
                              <a:rPr lang="en-US" altLang="ko-KR" sz="1200" i="1">
                                <a:latin typeface="Cambria Math" panose="02040503050406030204" pitchFamily="18" charset="0"/>
                              </a:rPr>
                              <m:t>𝑘</m:t>
                            </m:r>
                          </m:sup>
                        </m:sSubSup>
                        <m:r>
                          <a:rPr lang="en-US" altLang="ko-KR" sz="1200" i="1">
                            <a:latin typeface="Cambria Math" panose="02040503050406030204" pitchFamily="18" charset="0"/>
                          </a:rPr>
                          <m:t>, </m:t>
                        </m:r>
                        <m:sSubSup>
                          <m:sSubSupPr>
                            <m:ctrlPr>
                              <a:rPr lang="en-US" altLang="ko-KR" sz="1200" i="1">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𝑤</m:t>
                            </m:r>
                          </m:sub>
                          <m:sup>
                            <m:r>
                              <a:rPr lang="en-US" altLang="ko-KR" sz="1200" i="1">
                                <a:latin typeface="Cambria Math" panose="02040503050406030204" pitchFamily="18" charset="0"/>
                              </a:rPr>
                              <m:t>𝑘</m:t>
                            </m:r>
                          </m:sup>
                        </m:sSubSup>
                        <m:r>
                          <a:rPr lang="en-US" altLang="ko-KR" sz="1200" i="1">
                            <a:latin typeface="Cambria Math" panose="02040503050406030204" pitchFamily="18" charset="0"/>
                          </a:rPr>
                          <m:t>,</m:t>
                        </m:r>
                        <m:sSubSup>
                          <m:sSubSupPr>
                            <m:ctrlPr>
                              <a:rPr lang="en-US" altLang="ko-KR" sz="1200" i="1">
                                <a:latin typeface="Cambria Math" panose="02040503050406030204" pitchFamily="18" charset="0"/>
                              </a:rPr>
                            </m:ctrlPr>
                          </m:sSubSupPr>
                          <m:e>
                            <m:r>
                              <a:rPr lang="en-US" altLang="ko-KR" sz="1200" i="1">
                                <a:latin typeface="Cambria Math" panose="02040503050406030204" pitchFamily="18" charset="0"/>
                              </a:rPr>
                              <m:t>𝑡</m:t>
                            </m:r>
                          </m:e>
                          <m:sub>
                            <m:r>
                              <a:rPr lang="en-US" altLang="ko-KR" sz="1200" i="1">
                                <a:latin typeface="Cambria Math" panose="02040503050406030204" pitchFamily="18" charset="0"/>
                              </a:rPr>
                              <m:t>h</m:t>
                            </m:r>
                          </m:sub>
                          <m:sup>
                            <m:r>
                              <a:rPr lang="en-US" altLang="ko-KR" sz="1200" i="1">
                                <a:latin typeface="Cambria Math" panose="02040503050406030204" pitchFamily="18" charset="0"/>
                              </a:rPr>
                              <m:t>𝑘</m:t>
                            </m:r>
                          </m:sup>
                        </m:sSubSup>
                        <m:r>
                          <a:rPr lang="en-US" altLang="ko-KR" sz="1200" i="1">
                            <a:latin typeface="Cambria Math" panose="02040503050406030204" pitchFamily="18" charset="0"/>
                          </a:rPr>
                          <m:t>)</m:t>
                        </m:r>
                      </m:oMath>
                    </m:oMathPara>
                  </a14:m>
                  <a:endParaRPr lang="ko-KR" altLang="en-US" sz="1200" dirty="0"/>
                </a:p>
              </p:txBody>
            </p:sp>
          </mc:Choice>
          <mc:Fallback xmlns="">
            <p:sp>
              <p:nvSpPr>
                <p:cNvPr id="67" name="TextBox 66"/>
                <p:cNvSpPr txBox="1">
                  <a:spLocks noRot="1" noChangeAspect="1" noMove="1" noResize="1" noEditPoints="1" noAdjustHandles="1" noChangeArrowheads="1" noChangeShapeType="1" noTextEdit="1"/>
                </p:cNvSpPr>
                <p:nvPr/>
              </p:nvSpPr>
              <p:spPr>
                <a:xfrm>
                  <a:off x="9138817" y="1214824"/>
                  <a:ext cx="2850926" cy="668516"/>
                </a:xfrm>
                <a:prstGeom prst="rect">
                  <a:avLst/>
                </a:prstGeom>
                <a:blipFill rotWithShape="0">
                  <a:blip r:embed="rId4"/>
                  <a:stretch>
                    <a:fillRect t="-909" b="-1818"/>
                  </a:stretch>
                </a:blipFill>
              </p:spPr>
              <p:txBody>
                <a:bodyPr/>
                <a:lstStyle/>
                <a:p>
                  <a:r>
                    <a:rPr lang="ko-KR" altLang="en-US">
                      <a:noFill/>
                    </a:rPr>
                    <a:t> </a:t>
                  </a:r>
                </a:p>
              </p:txBody>
            </p:sp>
          </mc:Fallback>
        </mc:AlternateContent>
        <p:cxnSp>
          <p:nvCxnSpPr>
            <p:cNvPr id="69" name="직선 화살표 연결선 68"/>
            <p:cNvCxnSpPr>
              <a:stCxn id="67" idx="1"/>
              <a:endCxn id="87" idx="2"/>
            </p:cNvCxnSpPr>
            <p:nvPr/>
          </p:nvCxnSpPr>
          <p:spPr>
            <a:xfrm flipH="1" flipV="1">
              <a:off x="8597475" y="1109883"/>
              <a:ext cx="541343" cy="441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a:stCxn id="3" idx="0"/>
              <a:endCxn id="87" idx="2"/>
            </p:cNvCxnSpPr>
            <p:nvPr/>
          </p:nvCxnSpPr>
          <p:spPr>
            <a:xfrm flipV="1">
              <a:off x="6623318" y="1109883"/>
              <a:ext cx="1974157" cy="70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6807560" y="278886"/>
                  <a:ext cx="3579829"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a:latin typeface="Cambria Math" panose="02040503050406030204" pitchFamily="18" charset="0"/>
                          </a:rPr>
                          <m:t>𝐶</m:t>
                        </m:r>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𝐿</m:t>
                            </m:r>
                          </m:e>
                          <m:sub>
                            <m:r>
                              <a:rPr lang="en-US" altLang="ko-KR" sz="1200" i="1">
                                <a:latin typeface="Cambria Math" panose="02040503050406030204" pitchFamily="18" charset="0"/>
                              </a:rPr>
                              <m:t>𝑐𝑙𝑠</m:t>
                            </m:r>
                          </m:sub>
                        </m:sSub>
                        <m:d>
                          <m:dPr>
                            <m:ctrlPr>
                              <a:rPr lang="en-US" altLang="ko-KR" sz="1200" i="1">
                                <a:latin typeface="Cambria Math" panose="02040503050406030204" pitchFamily="18" charset="0"/>
                              </a:rPr>
                            </m:ctrlPr>
                          </m:dPr>
                          <m:e>
                            <m:r>
                              <a:rPr lang="en-US" altLang="ko-KR" sz="1200" i="1">
                                <a:latin typeface="Cambria Math" panose="02040503050406030204" pitchFamily="18" charset="0"/>
                              </a:rPr>
                              <m:t>𝑝</m:t>
                            </m:r>
                            <m:r>
                              <a:rPr lang="en-US" altLang="ko-KR" sz="1200" i="1">
                                <a:latin typeface="Cambria Math" panose="02040503050406030204" pitchFamily="18" charset="0"/>
                              </a:rPr>
                              <m:t>, </m:t>
                            </m:r>
                            <m:r>
                              <a:rPr lang="en-US" altLang="ko-KR" sz="1200" i="1">
                                <a:latin typeface="Cambria Math" panose="02040503050406030204" pitchFamily="18" charset="0"/>
                              </a:rPr>
                              <m:t>𝑢</m:t>
                            </m:r>
                          </m:e>
                        </m:d>
                        <m:r>
                          <a:rPr lang="en-US" altLang="ko-KR" sz="1200" i="1">
                            <a:latin typeface="Cambria Math" panose="02040503050406030204" pitchFamily="18" charset="0"/>
                          </a:rPr>
                          <m:t>+ </m:t>
                        </m:r>
                        <m:r>
                          <a:rPr lang="ko-KR" altLang="en-US" sz="1200" i="1">
                            <a:latin typeface="Cambria Math" panose="02040503050406030204" pitchFamily="18" charset="0"/>
                          </a:rPr>
                          <m:t>𝜆</m:t>
                        </m:r>
                        <m:d>
                          <m:dPr>
                            <m:begChr m:val="["/>
                            <m:endChr m:val="]"/>
                            <m:ctrlPr>
                              <a:rPr lang="en-US" altLang="ko-KR" sz="1200" i="1">
                                <a:latin typeface="Cambria Math" panose="02040503050406030204" pitchFamily="18" charset="0"/>
                              </a:rPr>
                            </m:ctrlPr>
                          </m:dPr>
                          <m:e>
                            <m:r>
                              <a:rPr lang="en-US" altLang="ko-KR" sz="1200" i="1">
                                <a:latin typeface="Cambria Math" panose="02040503050406030204" pitchFamily="18" charset="0"/>
                              </a:rPr>
                              <m:t>𝑢</m:t>
                            </m:r>
                            <m:r>
                              <a:rPr lang="en-US" altLang="ko-KR" sz="1200" i="1">
                                <a:latin typeface="Cambria Math" panose="02040503050406030204" pitchFamily="18" charset="0"/>
                                <a:ea typeface="Cambria Math" panose="02040503050406030204" pitchFamily="18" charset="0"/>
                              </a:rPr>
                              <m:t>≥1</m:t>
                            </m:r>
                          </m:e>
                        </m:d>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𝐿</m:t>
                            </m:r>
                          </m:e>
                          <m:sub>
                            <m:r>
                              <a:rPr lang="en-US" altLang="ko-KR" sz="1200" i="1">
                                <a:latin typeface="Cambria Math" panose="02040503050406030204" pitchFamily="18" charset="0"/>
                                <a:ea typeface="Cambria Math" panose="02040503050406030204" pitchFamily="18" charset="0"/>
                              </a:rPr>
                              <m:t>𝑙𝑜𝑐</m:t>
                            </m:r>
                          </m:sub>
                        </m:sSub>
                        <m:d>
                          <m:dPr>
                            <m:ctrlPr>
                              <a:rPr lang="en-US" altLang="ko-KR" sz="1200" i="1">
                                <a:latin typeface="Cambria Math" panose="02040503050406030204" pitchFamily="18" charset="0"/>
                                <a:ea typeface="Cambria Math" panose="02040503050406030204" pitchFamily="18" charset="0"/>
                              </a:rPr>
                            </m:ctrlPr>
                          </m:dPr>
                          <m:e>
                            <m:sSup>
                              <m:sSupPr>
                                <m:ctrlPr>
                                  <a:rPr lang="en-US" altLang="ko-KR" sz="1200" i="1">
                                    <a:latin typeface="Cambria Math" panose="02040503050406030204" pitchFamily="18" charset="0"/>
                                    <a:ea typeface="Cambria Math" panose="02040503050406030204" pitchFamily="18" charset="0"/>
                                  </a:rPr>
                                </m:ctrlPr>
                              </m:sSupPr>
                              <m:e>
                                <m:r>
                                  <a:rPr lang="en-US" altLang="ko-KR" sz="1200" i="1">
                                    <a:latin typeface="Cambria Math" panose="02040503050406030204" pitchFamily="18" charset="0"/>
                                    <a:ea typeface="Cambria Math" panose="02040503050406030204" pitchFamily="18" charset="0"/>
                                  </a:rPr>
                                  <m:t>𝑡</m:t>
                                </m:r>
                              </m:e>
                              <m:sup>
                                <m:r>
                                  <a:rPr lang="en-US" altLang="ko-KR" sz="1200" i="1">
                                    <a:latin typeface="Cambria Math" panose="02040503050406030204" pitchFamily="18" charset="0"/>
                                    <a:ea typeface="Cambria Math" panose="02040503050406030204" pitchFamily="18" charset="0"/>
                                  </a:rPr>
                                  <m:t>𝑢</m:t>
                                </m:r>
                              </m:sup>
                            </m:sSup>
                            <m:r>
                              <a:rPr lang="en-US" altLang="ko-KR" sz="1200">
                                <a:latin typeface="Cambria Math" panose="02040503050406030204" pitchFamily="18" charset="0"/>
                                <a:ea typeface="Cambria Math" panose="02040503050406030204" pitchFamily="18" charset="0"/>
                              </a:rPr>
                              <m:t>,</m:t>
                            </m:r>
                            <m:r>
                              <m:rPr>
                                <m:sty m:val="p"/>
                              </m:rPr>
                              <a:rPr lang="en-US" altLang="ko-KR" sz="1200">
                                <a:latin typeface="Cambria Math" panose="02040503050406030204" pitchFamily="18" charset="0"/>
                                <a:ea typeface="Cambria Math" panose="02040503050406030204" pitchFamily="18" charset="0"/>
                              </a:rPr>
                              <m:t>v</m:t>
                            </m:r>
                          </m:e>
                        </m:d>
                        <m:r>
                          <a:rPr lang="en-US" altLang="ko-KR" sz="1200">
                            <a:latin typeface="Cambria Math" panose="02040503050406030204" pitchFamily="18" charset="0"/>
                            <a:ea typeface="Cambria Math" panose="02040503050406030204" pitchFamily="18" charset="0"/>
                          </a:rPr>
                          <m:t>,</m:t>
                        </m:r>
                      </m:oMath>
                    </m:oMathPara>
                  </a14:m>
                  <a:endParaRPr lang="en-US" altLang="ko-KR" sz="1200" dirty="0">
                    <a:latin typeface="Cambria Math" panose="02040503050406030204" pitchFamily="18" charset="0"/>
                    <a:ea typeface="Cambria Math" panose="02040503050406030204" pitchFamily="18" charset="0"/>
                  </a:endParaRPr>
                </a:p>
                <a:p>
                  <a14:m>
                    <m:oMath xmlns:m="http://schemas.openxmlformats.org/officeDocument/2006/math">
                      <m:r>
                        <m:rPr>
                          <m:sty m:val="p"/>
                        </m:rPr>
                        <a:rPr lang="en-US" altLang="ko-KR" sz="1200">
                          <a:latin typeface="Cambria Math" panose="02040503050406030204" pitchFamily="18" charset="0"/>
                          <a:ea typeface="Cambria Math" panose="02040503050406030204" pitchFamily="18" charset="0"/>
                        </a:rPr>
                        <m:t>where</m:t>
                      </m:r>
                      <m:r>
                        <a:rPr lang="en-US" altLang="ko-KR" sz="1200">
                          <a:latin typeface="Cambria Math" panose="02040503050406030204" pitchFamily="18" charset="0"/>
                          <a:ea typeface="Cambria Math" panose="02040503050406030204" pitchFamily="18" charset="0"/>
                        </a:rPr>
                        <m:t>   </m:t>
                      </m:r>
                      <m:r>
                        <m:rPr>
                          <m:sty m:val="p"/>
                        </m:rPr>
                        <a:rPr lang="en-US" altLang="ko-KR" sz="1200">
                          <a:latin typeface="Cambria Math" panose="02040503050406030204" pitchFamily="18" charset="0"/>
                          <a:ea typeface="Cambria Math" panose="02040503050406030204" pitchFamily="18" charset="0"/>
                        </a:rPr>
                        <m:t>u</m:t>
                      </m:r>
                      <m:r>
                        <a:rPr lang="en-US" altLang="ko-KR" sz="1200">
                          <a:latin typeface="Cambria Math" panose="02040503050406030204" pitchFamily="18" charset="0"/>
                          <a:ea typeface="Cambria Math" panose="02040503050406030204" pitchFamily="18" charset="0"/>
                        </a:rPr>
                        <m:t> </m:t>
                      </m:r>
                      <m:r>
                        <m:rPr>
                          <m:sty m:val="p"/>
                        </m:rPr>
                        <a:rPr lang="en-US" altLang="ko-KR" sz="1200">
                          <a:latin typeface="Cambria Math" panose="02040503050406030204" pitchFamily="18" charset="0"/>
                          <a:ea typeface="Cambria Math" panose="02040503050406030204" pitchFamily="18" charset="0"/>
                        </a:rPr>
                        <m:t>ground</m:t>
                      </m:r>
                      <m:r>
                        <a:rPr lang="en-US" altLang="ko-KR" sz="1200">
                          <a:latin typeface="Cambria Math" panose="02040503050406030204" pitchFamily="18" charset="0"/>
                          <a:ea typeface="Cambria Math" panose="02040503050406030204" pitchFamily="18" charset="0"/>
                        </a:rPr>
                        <m:t> </m:t>
                      </m:r>
                      <m:r>
                        <m:rPr>
                          <m:sty m:val="p"/>
                        </m:rPr>
                        <a:rPr lang="en-US" altLang="ko-KR" sz="1200">
                          <a:latin typeface="Cambria Math" panose="02040503050406030204" pitchFamily="18" charset="0"/>
                          <a:ea typeface="Cambria Math" panose="02040503050406030204" pitchFamily="18" charset="0"/>
                        </a:rPr>
                        <m:t>truth</m:t>
                      </m:r>
                      <m:r>
                        <a:rPr lang="en-US" altLang="ko-KR" sz="1200">
                          <a:latin typeface="Cambria Math" panose="02040503050406030204" pitchFamily="18" charset="0"/>
                          <a:ea typeface="Cambria Math" panose="02040503050406030204" pitchFamily="18" charset="0"/>
                        </a:rPr>
                        <m:t> </m:t>
                      </m:r>
                      <m:r>
                        <m:rPr>
                          <m:sty m:val="p"/>
                        </m:rPr>
                        <a:rPr lang="en-US" altLang="ko-KR" sz="1200">
                          <a:latin typeface="Cambria Math" panose="02040503050406030204" pitchFamily="18" charset="0"/>
                          <a:ea typeface="Cambria Math" panose="02040503050406030204" pitchFamily="18" charset="0"/>
                        </a:rPr>
                        <m:t>class</m:t>
                      </m:r>
                      <m:r>
                        <a:rPr lang="en-US" altLang="ko-KR" sz="1200">
                          <a:latin typeface="Cambria Math" panose="02040503050406030204" pitchFamily="18" charset="0"/>
                          <a:ea typeface="Cambria Math" panose="02040503050406030204" pitchFamily="18" charset="0"/>
                        </a:rPr>
                        <m:t>, </m:t>
                      </m:r>
                      <m:r>
                        <m:rPr>
                          <m:sty m:val="p"/>
                        </m:rPr>
                        <a:rPr lang="en-US" altLang="ko-KR" sz="1200">
                          <a:latin typeface="Cambria Math" panose="02040503050406030204" pitchFamily="18" charset="0"/>
                          <a:ea typeface="Cambria Math" panose="02040503050406030204" pitchFamily="18" charset="0"/>
                        </a:rPr>
                        <m:t>v</m:t>
                      </m:r>
                      <m:r>
                        <a:rPr lang="en-US" altLang="ko-KR" sz="1200">
                          <a:latin typeface="Cambria Math" panose="02040503050406030204" pitchFamily="18" charset="0"/>
                          <a:ea typeface="Cambria Math" panose="02040503050406030204" pitchFamily="18" charset="0"/>
                        </a:rPr>
                        <m:t> </m:t>
                      </m:r>
                    </m:oMath>
                  </a14:m>
                  <a:r>
                    <a:rPr lang="en-US" altLang="ko-KR" sz="1200" dirty="0"/>
                    <a:t>ground truth </a:t>
                  </a:r>
                  <a:r>
                    <a:rPr lang="en-US" altLang="ko-KR" sz="1200" dirty="0" err="1"/>
                    <a:t>bbox</a:t>
                  </a:r>
                  <a:r>
                    <a:rPr lang="en-US" altLang="ko-KR" sz="1200" dirty="0"/>
                    <a:t>,</a:t>
                  </a:r>
                </a:p>
                <a:p>
                  <a14:m>
                    <m:oMath xmlns:m="http://schemas.openxmlformats.org/officeDocument/2006/math">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𝑡</m:t>
                          </m:r>
                        </m:e>
                        <m:sup>
                          <m:r>
                            <a:rPr lang="en-US" altLang="ko-KR" sz="1200" i="1">
                              <a:latin typeface="Cambria Math" panose="02040503050406030204" pitchFamily="18" charset="0"/>
                            </a:rPr>
                            <m:t>𝑢</m:t>
                          </m:r>
                        </m:sup>
                      </m:sSup>
                    </m:oMath>
                  </a14:m>
                  <a:r>
                    <a:rPr lang="en-US" altLang="ko-KR" sz="1200" dirty="0"/>
                    <a:t>, predicted. </a:t>
                  </a:r>
                  <a:r>
                    <a:rPr lang="ko-KR" altLang="en-US" sz="1200" dirty="0"/>
                    <a:t>계산은 </a:t>
                  </a:r>
                  <a:r>
                    <a:rPr lang="en-US" altLang="ko-KR" sz="1200" dirty="0"/>
                    <a:t>RPN</a:t>
                  </a:r>
                  <a:r>
                    <a:rPr lang="ko-KR" altLang="en-US" sz="1200" dirty="0"/>
                    <a:t>과 동일</a:t>
                  </a:r>
                  <a:endParaRPr lang="en-US" altLang="ko-KR" sz="1200" dirty="0"/>
                </a:p>
                <a:p>
                  <a14:m>
                    <m:oMath xmlns:m="http://schemas.openxmlformats.org/officeDocument/2006/math">
                      <m:d>
                        <m:dPr>
                          <m:begChr m:val="["/>
                          <m:endChr m:val="]"/>
                          <m:ctrlPr>
                            <a:rPr lang="en-US" altLang="ko-KR" sz="1200" i="1">
                              <a:latin typeface="Cambria Math" panose="02040503050406030204" pitchFamily="18" charset="0"/>
                            </a:rPr>
                          </m:ctrlPr>
                        </m:dPr>
                        <m:e>
                          <m:r>
                            <a:rPr lang="en-US" altLang="ko-KR" sz="1200" i="1">
                              <a:latin typeface="Cambria Math" panose="02040503050406030204" pitchFamily="18" charset="0"/>
                            </a:rPr>
                            <m:t>𝑢</m:t>
                          </m:r>
                          <m:r>
                            <a:rPr lang="en-US" altLang="ko-KR" sz="1200" i="1">
                              <a:latin typeface="Cambria Math" panose="02040503050406030204" pitchFamily="18" charset="0"/>
                              <a:ea typeface="Cambria Math" panose="02040503050406030204" pitchFamily="18" charset="0"/>
                            </a:rPr>
                            <m:t>≥1</m:t>
                          </m:r>
                        </m:e>
                      </m:d>
                      <m:r>
                        <a:rPr lang="en-US" altLang="ko-KR" sz="1200" i="1">
                          <a:latin typeface="Cambria Math" panose="02040503050406030204" pitchFamily="18" charset="0"/>
                          <a:ea typeface="Cambria Math" panose="02040503050406030204" pitchFamily="18" charset="0"/>
                        </a:rPr>
                        <m:t> </m:t>
                      </m:r>
                    </m:oMath>
                  </a14:m>
                  <a:r>
                    <a:rPr lang="en-US" altLang="ko-KR" sz="1200" dirty="0"/>
                    <a:t>= 1 if</a:t>
                  </a:r>
                  <a:r>
                    <a:rPr lang="ko-KR" altLang="en-US" sz="1200" dirty="0"/>
                    <a:t> </a:t>
                  </a:r>
                  <a14:m>
                    <m:oMath xmlns:m="http://schemas.openxmlformats.org/officeDocument/2006/math">
                      <m:r>
                        <a:rPr lang="en-US" altLang="ko-KR" sz="1200" i="1">
                          <a:latin typeface="Cambria Math" panose="02040503050406030204" pitchFamily="18" charset="0"/>
                        </a:rPr>
                        <m:t>𝑢</m:t>
                      </m:r>
                      <m:r>
                        <a:rPr lang="en-US" altLang="ko-KR" sz="1200" i="1">
                          <a:latin typeface="Cambria Math" panose="02040503050406030204" pitchFamily="18" charset="0"/>
                          <a:ea typeface="Cambria Math" panose="02040503050406030204" pitchFamily="18" charset="0"/>
                        </a:rPr>
                        <m:t>≥1, 0 </m:t>
                      </m:r>
                      <m:r>
                        <a:rPr lang="en-US" altLang="ko-KR" sz="1200" i="1">
                          <a:latin typeface="Cambria Math" panose="02040503050406030204" pitchFamily="18" charset="0"/>
                          <a:ea typeface="Cambria Math" panose="02040503050406030204" pitchFamily="18" charset="0"/>
                        </a:rPr>
                        <m:t>𝑜𝑡h𝑒𝑟𝑤𝑖𝑠𝑒</m:t>
                      </m:r>
                      <m:r>
                        <a:rPr lang="en-US" altLang="ko-KR" sz="1200" i="1">
                          <a:latin typeface="Cambria Math" panose="02040503050406030204" pitchFamily="18" charset="0"/>
                          <a:ea typeface="Cambria Math" panose="02040503050406030204" pitchFamily="18" charset="0"/>
                        </a:rPr>
                        <m:t>.</m:t>
                      </m:r>
                    </m:oMath>
                  </a14:m>
                  <a:endParaRPr lang="ko-KR" altLang="en-US" sz="1200" dirty="0"/>
                </a:p>
              </p:txBody>
            </p:sp>
          </mc:Choice>
          <mc:Fallback xmlns="">
            <p:sp>
              <p:nvSpPr>
                <p:cNvPr id="87" name="TextBox 86"/>
                <p:cNvSpPr txBox="1">
                  <a:spLocks noRot="1" noChangeAspect="1" noMove="1" noResize="1" noEditPoints="1" noAdjustHandles="1" noChangeArrowheads="1" noChangeShapeType="1" noTextEdit="1"/>
                </p:cNvSpPr>
                <p:nvPr/>
              </p:nvSpPr>
              <p:spPr>
                <a:xfrm>
                  <a:off x="6807559" y="278884"/>
                  <a:ext cx="3579829" cy="830997"/>
                </a:xfrm>
                <a:prstGeom prst="rect">
                  <a:avLst/>
                </a:prstGeom>
                <a:blipFill rotWithShape="0">
                  <a:blip r:embed="rId5"/>
                  <a:stretch>
                    <a:fillRect b="-4412"/>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7210756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Training RPN</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a:t>Randomly sample 256 anchors in an image to compute the cost of a mini-batch, where the sampled positive and negative anchors have a ratio of up to 1:1. If there are fewer than half(128) positive samples in an image, we pad the mini-batch with more positive ones.</a:t>
            </a:r>
          </a:p>
          <a:p>
            <a:r>
              <a:rPr lang="en-US" altLang="ko-KR" dirty="0">
                <a:solidFill>
                  <a:srgbClr val="FF0000"/>
                </a:solidFill>
              </a:rPr>
              <a:t>Mini-batching 32 images has better performance and can be multi-</a:t>
            </a:r>
            <a:r>
              <a:rPr lang="en-US" altLang="ko-KR" dirty="0" err="1">
                <a:solidFill>
                  <a:srgbClr val="FF0000"/>
                </a:solidFill>
              </a:rPr>
              <a:t>GPUed</a:t>
            </a:r>
            <a:r>
              <a:rPr lang="en-US" altLang="ko-KR" dirty="0">
                <a:solidFill>
                  <a:srgbClr val="FF0000"/>
                </a:solidFill>
              </a:rPr>
              <a:t>.</a:t>
            </a:r>
          </a:p>
          <a:p>
            <a:r>
              <a:rPr lang="en-US" altLang="ko-KR" dirty="0"/>
              <a:t>We randomly initialize all new layers by drawing weights from a zero-mean Gaussian distribution with standard deviation 0.01.</a:t>
            </a:r>
          </a:p>
          <a:p>
            <a:r>
              <a:rPr lang="en-US" altLang="ko-KR" dirty="0"/>
              <a:t>Learning rate 0.001 for 60K mini-batches..0.0001 20k..</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126</a:t>
            </a:fld>
            <a:endParaRPr lang="ko-KR" altLang="en-US"/>
          </a:p>
        </p:txBody>
      </p:sp>
    </p:spTree>
    <p:extLst>
      <p:ext uri="{BB962C8B-B14F-4D97-AF65-F5344CB8AC3E}">
        <p14:creationId xmlns:p14="http://schemas.microsoft.com/office/powerpoint/2010/main" val="3164082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Non-maximum Suppression</a:t>
            </a:r>
            <a:endParaRPr lang="ko-KR" altLang="en-US"/>
          </a:p>
        </p:txBody>
      </p:sp>
      <p:sp>
        <p:nvSpPr>
          <p:cNvPr id="3" name="내용 개체 틀 2"/>
          <p:cNvSpPr>
            <a:spLocks noGrp="1"/>
          </p:cNvSpPr>
          <p:nvPr>
            <p:ph idx="1"/>
          </p:nvPr>
        </p:nvSpPr>
        <p:spPr/>
        <p:txBody>
          <a:bodyPr>
            <a:normAutofit fontScale="92500" lnSpcReduction="20000"/>
          </a:bodyPr>
          <a:lstStyle/>
          <a:p>
            <a:r>
              <a:rPr lang="en-US" altLang="ko-KR" dirty="0"/>
              <a:t>Overlapping Bounding box</a:t>
            </a:r>
            <a:r>
              <a:rPr lang="ko-KR" altLang="en-US"/>
              <a:t>가 너무 많으므로 제거하는 방법</a:t>
            </a:r>
            <a:endParaRPr lang="en-US" altLang="ko-KR" dirty="0"/>
          </a:p>
          <a:p>
            <a:r>
              <a:rPr lang="en-US" altLang="ko-KR" dirty="0"/>
              <a:t>Bounding box</a:t>
            </a:r>
            <a:r>
              <a:rPr lang="ko-KR" altLang="en-US"/>
              <a:t>를 </a:t>
            </a:r>
            <a:r>
              <a:rPr lang="en-US" altLang="ko-KR" dirty="0" err="1"/>
              <a:t>cls</a:t>
            </a:r>
            <a:r>
              <a:rPr lang="en-US" altLang="ko-KR" dirty="0"/>
              <a:t> probability </a:t>
            </a:r>
            <a:r>
              <a:rPr lang="ko-KR" altLang="en-US"/>
              <a:t>큰 것에서 작은 것 순으로 정렬</a:t>
            </a:r>
            <a:endParaRPr lang="en-US" altLang="ko-KR" dirty="0"/>
          </a:p>
          <a:p>
            <a:r>
              <a:rPr lang="en-US" altLang="ko-KR" dirty="0" err="1"/>
              <a:t>cls</a:t>
            </a:r>
            <a:r>
              <a:rPr lang="ko-KR" altLang="en-US"/>
              <a:t>가 가장 큰 것과의 </a:t>
            </a:r>
            <a:r>
              <a:rPr lang="en-US" altLang="ko-KR" dirty="0" err="1"/>
              <a:t>Iou</a:t>
            </a:r>
            <a:r>
              <a:rPr lang="ko-KR" altLang="en-US"/>
              <a:t>가 </a:t>
            </a:r>
            <a:r>
              <a:rPr lang="en-US" altLang="ko-KR" dirty="0"/>
              <a:t>0.7(hyper parameter)</a:t>
            </a:r>
            <a:r>
              <a:rPr lang="ko-KR" altLang="en-US"/>
              <a:t>이상인 것은 다 제거 하고 이 가장 큰 것은 </a:t>
            </a:r>
            <a:r>
              <a:rPr lang="en-US" altLang="ko-KR" dirty="0"/>
              <a:t>keep </a:t>
            </a:r>
          </a:p>
          <a:p>
            <a:r>
              <a:rPr lang="ko-KR" altLang="en-US" dirty="0"/>
              <a:t>남은 것들 중에서 다음 것과 </a:t>
            </a:r>
            <a:r>
              <a:rPr lang="en-US" altLang="ko-KR" dirty="0" err="1"/>
              <a:t>Iou</a:t>
            </a:r>
            <a:r>
              <a:rPr lang="ko-KR" altLang="en-US"/>
              <a:t>가 </a:t>
            </a:r>
            <a:r>
              <a:rPr lang="en-US" altLang="ko-KR" dirty="0"/>
              <a:t>0.7</a:t>
            </a:r>
            <a:r>
              <a:rPr lang="ko-KR" altLang="en-US"/>
              <a:t>이상인 것 다 제거</a:t>
            </a:r>
            <a:r>
              <a:rPr lang="en-US" altLang="ko-KR" dirty="0"/>
              <a:t>..</a:t>
            </a:r>
          </a:p>
          <a:p>
            <a:pPr marL="457189" lvl="1" indent="0">
              <a:buNone/>
            </a:pPr>
            <a:r>
              <a:rPr lang="en-US" altLang="ko-KR" dirty="0">
                <a:latin typeface="SimSun" panose="02010600030101010101" pitchFamily="2" charset="-122"/>
                <a:ea typeface="SimSun" panose="02010600030101010101" pitchFamily="2" charset="-122"/>
              </a:rPr>
              <a:t>  For (</a:t>
            </a:r>
            <a:r>
              <a:rPr lang="en-US" altLang="ko-KR" dirty="0" err="1">
                <a:latin typeface="SimSun" panose="02010600030101010101" pitchFamily="2" charset="-122"/>
                <a:ea typeface="SimSun" panose="02010600030101010101" pitchFamily="2" charset="-122"/>
              </a:rPr>
              <a:t>i</a:t>
            </a:r>
            <a:r>
              <a:rPr lang="en-US" altLang="ko-KR" dirty="0">
                <a:latin typeface="SimSun" panose="02010600030101010101" pitchFamily="2" charset="-122"/>
                <a:ea typeface="SimSun" panose="02010600030101010101" pitchFamily="2" charset="-122"/>
              </a:rPr>
              <a:t> = 0; </a:t>
            </a:r>
            <a:r>
              <a:rPr lang="en-US" altLang="ko-KR" dirty="0" err="1">
                <a:latin typeface="SimSun" panose="02010600030101010101" pitchFamily="2" charset="-122"/>
                <a:ea typeface="SimSun" panose="02010600030101010101" pitchFamily="2" charset="-122"/>
              </a:rPr>
              <a:t>i</a:t>
            </a:r>
            <a:r>
              <a:rPr lang="en-US" altLang="ko-KR" dirty="0">
                <a:latin typeface="SimSun" panose="02010600030101010101" pitchFamily="2" charset="-122"/>
                <a:ea typeface="SimSun" panose="02010600030101010101" pitchFamily="2" charset="-122"/>
              </a:rPr>
              <a:t> &lt; </a:t>
            </a:r>
            <a:r>
              <a:rPr lang="en-US" altLang="ko-KR" dirty="0" err="1">
                <a:latin typeface="SimSun" panose="02010600030101010101" pitchFamily="2" charset="-122"/>
                <a:ea typeface="SimSun" panose="02010600030101010101" pitchFamily="2" charset="-122"/>
              </a:rPr>
              <a:t>list.size</a:t>
            </a:r>
            <a:r>
              <a:rPr lang="en-US" altLang="ko-KR" dirty="0">
                <a:latin typeface="SimSun" panose="02010600030101010101" pitchFamily="2" charset="-122"/>
                <a:ea typeface="SimSun" panose="02010600030101010101" pitchFamily="2" charset="-122"/>
              </a:rPr>
              <a:t>() ; </a:t>
            </a:r>
            <a:r>
              <a:rPr lang="en-US" altLang="ko-KR" dirty="0" err="1">
                <a:latin typeface="SimSun" panose="02010600030101010101" pitchFamily="2" charset="-122"/>
                <a:ea typeface="SimSun" panose="02010600030101010101" pitchFamily="2" charset="-122"/>
              </a:rPr>
              <a:t>i</a:t>
            </a:r>
            <a:r>
              <a:rPr lang="en-US" altLang="ko-KR" dirty="0">
                <a:latin typeface="SimSun" panose="02010600030101010101" pitchFamily="2" charset="-122"/>
                <a:ea typeface="SimSun" panose="02010600030101010101" pitchFamily="2" charset="-122"/>
              </a:rPr>
              <a:t>++) {</a:t>
            </a:r>
          </a:p>
          <a:p>
            <a:pPr marL="457189" lvl="1" indent="0">
              <a:buNone/>
            </a:pPr>
            <a:r>
              <a:rPr lang="en-US" altLang="ko-KR" sz="2100" dirty="0">
                <a:latin typeface="SimSun" panose="02010600030101010101" pitchFamily="2" charset="-122"/>
                <a:ea typeface="SimSun" panose="02010600030101010101" pitchFamily="2" charset="-122"/>
              </a:rPr>
              <a:t>         if (list[</a:t>
            </a:r>
            <a:r>
              <a:rPr lang="en-US" altLang="ko-KR" sz="2100" dirty="0" err="1">
                <a:latin typeface="SimSun" panose="02010600030101010101" pitchFamily="2" charset="-122"/>
                <a:ea typeface="SimSun" panose="02010600030101010101" pitchFamily="2" charset="-122"/>
              </a:rPr>
              <a:t>i</a:t>
            </a:r>
            <a:r>
              <a:rPr lang="en-US" altLang="ko-KR" sz="2100" dirty="0">
                <a:latin typeface="SimSun" panose="02010600030101010101" pitchFamily="2" charset="-122"/>
                <a:ea typeface="SimSun" panose="02010600030101010101" pitchFamily="2" charset="-122"/>
              </a:rPr>
              <a:t>].</a:t>
            </a:r>
            <a:r>
              <a:rPr lang="en-US" altLang="ko-KR" sz="2100" dirty="0" err="1">
                <a:latin typeface="SimSun" panose="02010600030101010101" pitchFamily="2" charset="-122"/>
                <a:ea typeface="SimSun" panose="02010600030101010101" pitchFamily="2" charset="-122"/>
              </a:rPr>
              <a:t>cls</a:t>
            </a:r>
            <a:r>
              <a:rPr lang="en-US" altLang="ko-KR" sz="2100" dirty="0">
                <a:latin typeface="SimSun" panose="02010600030101010101" pitchFamily="2" charset="-122"/>
                <a:ea typeface="SimSun" panose="02010600030101010101" pitchFamily="2" charset="-122"/>
              </a:rPr>
              <a:t> &lt; 0.5) list[</a:t>
            </a:r>
            <a:r>
              <a:rPr lang="en-US" altLang="ko-KR" sz="2100" dirty="0" err="1">
                <a:latin typeface="SimSun" panose="02010600030101010101" pitchFamily="2" charset="-122"/>
                <a:ea typeface="SimSun" panose="02010600030101010101" pitchFamily="2" charset="-122"/>
              </a:rPr>
              <a:t>i</a:t>
            </a:r>
            <a:r>
              <a:rPr lang="en-US" altLang="ko-KR" sz="2100" dirty="0">
                <a:latin typeface="SimSun" panose="02010600030101010101" pitchFamily="2" charset="-122"/>
                <a:ea typeface="SimSun" panose="02010600030101010101" pitchFamily="2" charset="-122"/>
              </a:rPr>
              <a:t>].keep = false;</a:t>
            </a:r>
          </a:p>
          <a:p>
            <a:pPr marL="914377" lvl="2" indent="0">
              <a:buNone/>
            </a:pPr>
            <a:r>
              <a:rPr lang="en-US" altLang="ko-KR" dirty="0">
                <a:latin typeface="SimSun" panose="02010600030101010101" pitchFamily="2" charset="-122"/>
                <a:ea typeface="SimSun" panose="02010600030101010101" pitchFamily="2" charset="-122"/>
              </a:rPr>
              <a:t>    if (list[</a:t>
            </a:r>
            <a:r>
              <a:rPr lang="en-US" altLang="ko-KR" dirty="0" err="1">
                <a:latin typeface="SimSun" panose="02010600030101010101" pitchFamily="2" charset="-122"/>
                <a:ea typeface="SimSun" panose="02010600030101010101" pitchFamily="2" charset="-122"/>
              </a:rPr>
              <a:t>i</a:t>
            </a:r>
            <a:r>
              <a:rPr lang="en-US" altLang="ko-KR" dirty="0">
                <a:latin typeface="SimSun" panose="02010600030101010101" pitchFamily="2" charset="-122"/>
                <a:ea typeface="SimSun" panose="02010600030101010101" pitchFamily="2" charset="-122"/>
              </a:rPr>
              <a:t>].keep == false) continue;</a:t>
            </a:r>
          </a:p>
          <a:p>
            <a:pPr marL="914377" lvl="2" indent="0">
              <a:buNone/>
            </a:pPr>
            <a:r>
              <a:rPr lang="en-US" altLang="ko-KR" sz="2100" dirty="0">
                <a:latin typeface="SimSun" panose="02010600030101010101" pitchFamily="2" charset="-122"/>
                <a:ea typeface="SimSun" panose="02010600030101010101" pitchFamily="2" charset="-122"/>
              </a:rPr>
              <a:t>    for (j = 0 ; j &lt; </a:t>
            </a:r>
            <a:r>
              <a:rPr lang="en-US" altLang="ko-KR" sz="2100" dirty="0" err="1">
                <a:latin typeface="SimSun" panose="02010600030101010101" pitchFamily="2" charset="-122"/>
                <a:ea typeface="SimSun" panose="02010600030101010101" pitchFamily="2" charset="-122"/>
              </a:rPr>
              <a:t>list.size</a:t>
            </a:r>
            <a:r>
              <a:rPr lang="en-US" altLang="ko-KR" sz="2100" dirty="0">
                <a:latin typeface="SimSun" panose="02010600030101010101" pitchFamily="2" charset="-122"/>
                <a:ea typeface="SimSun" panose="02010600030101010101" pitchFamily="2" charset="-122"/>
              </a:rPr>
              <a:t>() ; </a:t>
            </a:r>
            <a:r>
              <a:rPr lang="en-US" altLang="ko-KR" sz="2100" dirty="0" err="1">
                <a:latin typeface="SimSun" panose="02010600030101010101" pitchFamily="2" charset="-122"/>
                <a:ea typeface="SimSun" panose="02010600030101010101" pitchFamily="2" charset="-122"/>
              </a:rPr>
              <a:t>j++</a:t>
            </a:r>
            <a:r>
              <a:rPr lang="en-US" altLang="ko-KR" sz="2100" dirty="0">
                <a:latin typeface="SimSun" panose="02010600030101010101" pitchFamily="2" charset="-122"/>
                <a:ea typeface="SimSun" panose="02010600030101010101" pitchFamily="2" charset="-122"/>
              </a:rPr>
              <a:t>) {</a:t>
            </a:r>
          </a:p>
          <a:p>
            <a:pPr marL="457189" lvl="1" indent="0">
              <a:buNone/>
            </a:pPr>
            <a:r>
              <a:rPr lang="en-US" altLang="ko-KR" sz="2100" dirty="0">
                <a:latin typeface="SimSun" panose="02010600030101010101" pitchFamily="2" charset="-122"/>
                <a:ea typeface="SimSun" panose="02010600030101010101" pitchFamily="2" charset="-122"/>
              </a:rPr>
              <a:t>	      if (list[j].keep) {</a:t>
            </a:r>
          </a:p>
          <a:p>
            <a:pPr marL="457189" lvl="1" indent="0">
              <a:buNone/>
            </a:pPr>
            <a:r>
              <a:rPr lang="en-US" altLang="ko-KR" sz="2100" dirty="0">
                <a:latin typeface="SimSun" panose="02010600030101010101" pitchFamily="2" charset="-122"/>
                <a:ea typeface="SimSun" panose="02010600030101010101" pitchFamily="2" charset="-122"/>
              </a:rPr>
              <a:t>		if(</a:t>
            </a:r>
            <a:r>
              <a:rPr lang="en-US" altLang="ko-KR" sz="2100" dirty="0" err="1">
                <a:latin typeface="SimSun" panose="02010600030101010101" pitchFamily="2" charset="-122"/>
                <a:ea typeface="SimSun" panose="02010600030101010101" pitchFamily="2" charset="-122"/>
              </a:rPr>
              <a:t>iou</a:t>
            </a:r>
            <a:r>
              <a:rPr lang="en-US" altLang="ko-KR" sz="2100" dirty="0">
                <a:latin typeface="SimSun" panose="02010600030101010101" pitchFamily="2" charset="-122"/>
                <a:ea typeface="SimSun" panose="02010600030101010101" pitchFamily="2" charset="-122"/>
              </a:rPr>
              <a:t>(list[</a:t>
            </a:r>
            <a:r>
              <a:rPr lang="en-US" altLang="ko-KR" sz="2100" dirty="0" err="1">
                <a:latin typeface="SimSun" panose="02010600030101010101" pitchFamily="2" charset="-122"/>
                <a:ea typeface="SimSun" panose="02010600030101010101" pitchFamily="2" charset="-122"/>
              </a:rPr>
              <a:t>i</a:t>
            </a:r>
            <a:r>
              <a:rPr lang="en-US" altLang="ko-KR" sz="2100" dirty="0">
                <a:latin typeface="SimSun" panose="02010600030101010101" pitchFamily="2" charset="-122"/>
                <a:ea typeface="SimSun" panose="02010600030101010101" pitchFamily="2" charset="-122"/>
              </a:rPr>
              <a:t>],list[j]) &gt; 0.7) list[j].keep = false;</a:t>
            </a:r>
          </a:p>
          <a:p>
            <a:pPr marL="457189" lvl="1" indent="0">
              <a:buNone/>
            </a:pPr>
            <a:r>
              <a:rPr lang="en-US" altLang="ko-KR" sz="2100" dirty="0">
                <a:latin typeface="SimSun" panose="02010600030101010101" pitchFamily="2" charset="-122"/>
                <a:ea typeface="SimSun" panose="02010600030101010101" pitchFamily="2" charset="-122"/>
              </a:rPr>
              <a:t>            }</a:t>
            </a:r>
          </a:p>
          <a:p>
            <a:pPr marL="457189" lvl="1" indent="0">
              <a:buNone/>
            </a:pPr>
            <a:r>
              <a:rPr lang="en-US" altLang="ko-KR" sz="2100" dirty="0">
                <a:latin typeface="SimSun" panose="02010600030101010101" pitchFamily="2" charset="-122"/>
                <a:ea typeface="SimSun" panose="02010600030101010101" pitchFamily="2" charset="-122"/>
              </a:rPr>
              <a:t>          }</a:t>
            </a:r>
          </a:p>
          <a:p>
            <a:pPr marL="457189" lvl="1" indent="0">
              <a:buNone/>
            </a:pPr>
            <a:r>
              <a:rPr lang="en-US" altLang="ko-KR" sz="2100" dirty="0">
                <a:latin typeface="SimSun" panose="02010600030101010101" pitchFamily="2" charset="-122"/>
                <a:ea typeface="SimSun" panose="02010600030101010101" pitchFamily="2" charset="-122"/>
              </a:rPr>
              <a:t>    }</a:t>
            </a:r>
          </a:p>
          <a:p>
            <a:pPr marL="457189" lvl="1" indent="0">
              <a:buNone/>
            </a:pPr>
            <a:endParaRPr lang="en-US" altLang="ko-KR"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127</a:t>
            </a:fld>
            <a:endParaRPr lang="ko-KR" altLang="en-US"/>
          </a:p>
        </p:txBody>
      </p:sp>
    </p:spTree>
    <p:extLst>
      <p:ext uri="{BB962C8B-B14F-4D97-AF65-F5344CB8AC3E}">
        <p14:creationId xmlns:p14="http://schemas.microsoft.com/office/powerpoint/2010/main" val="26150762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Non-maximum Suppression</a:t>
            </a:r>
            <a:endParaRPr lang="ko-KR" altLang="en-US" dirty="0"/>
          </a:p>
        </p:txBody>
      </p:sp>
      <p:pic>
        <p:nvPicPr>
          <p:cNvPr id="6" name="내용 개체 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9197" y="1869016"/>
            <a:ext cx="2552402" cy="4537605"/>
          </a:xfrm>
        </p:spPr>
      </p:pic>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128</a:t>
            </a:fld>
            <a:endParaRPr lang="ko-KR" altLang="en-US"/>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37" y="1847585"/>
            <a:ext cx="2576513" cy="4580468"/>
          </a:xfrm>
          <a:prstGeom prst="rect">
            <a:avLst/>
          </a:prstGeom>
        </p:spPr>
      </p:pic>
      <p:sp>
        <p:nvSpPr>
          <p:cNvPr id="8" name="TextBox 7"/>
          <p:cNvSpPr txBox="1"/>
          <p:nvPr/>
        </p:nvSpPr>
        <p:spPr>
          <a:xfrm>
            <a:off x="3581400" y="6379383"/>
            <a:ext cx="1943100" cy="369332"/>
          </a:xfrm>
          <a:prstGeom prst="rect">
            <a:avLst/>
          </a:prstGeom>
          <a:noFill/>
        </p:spPr>
        <p:txBody>
          <a:bodyPr wrap="square" rtlCol="0">
            <a:spAutoFit/>
          </a:bodyPr>
          <a:lstStyle/>
          <a:p>
            <a:r>
              <a:rPr lang="en-US" altLang="ko-KR" dirty="0"/>
              <a:t>before</a:t>
            </a:r>
            <a:endParaRPr lang="ko-KR" altLang="en-US"/>
          </a:p>
        </p:txBody>
      </p:sp>
      <p:sp>
        <p:nvSpPr>
          <p:cNvPr id="9" name="TextBox 8"/>
          <p:cNvSpPr txBox="1"/>
          <p:nvPr/>
        </p:nvSpPr>
        <p:spPr>
          <a:xfrm>
            <a:off x="7372350" y="6379383"/>
            <a:ext cx="1943100" cy="369332"/>
          </a:xfrm>
          <a:prstGeom prst="rect">
            <a:avLst/>
          </a:prstGeom>
          <a:noFill/>
        </p:spPr>
        <p:txBody>
          <a:bodyPr wrap="square" rtlCol="0">
            <a:spAutoFit/>
          </a:bodyPr>
          <a:lstStyle/>
          <a:p>
            <a:r>
              <a:rPr lang="en-US" altLang="ko-KR" dirty="0"/>
              <a:t>after</a:t>
            </a:r>
            <a:endParaRPr lang="ko-KR" altLang="en-US"/>
          </a:p>
        </p:txBody>
      </p:sp>
    </p:spTree>
    <p:extLst>
      <p:ext uri="{BB962C8B-B14F-4D97-AF65-F5344CB8AC3E}">
        <p14:creationId xmlns:p14="http://schemas.microsoft.com/office/powerpoint/2010/main" val="25646508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Training RPN and Fast RCNN together</a:t>
            </a:r>
            <a:endParaRPr lang="ko-KR" altLang="en-US" dirty="0"/>
          </a:p>
        </p:txBody>
      </p:sp>
      <p:sp>
        <p:nvSpPr>
          <p:cNvPr id="3" name="내용 개체 틀 2"/>
          <p:cNvSpPr>
            <a:spLocks noGrp="1"/>
          </p:cNvSpPr>
          <p:nvPr>
            <p:ph idx="1"/>
          </p:nvPr>
        </p:nvSpPr>
        <p:spPr>
          <a:xfrm>
            <a:off x="838200" y="1825625"/>
            <a:ext cx="10091738" cy="4351338"/>
          </a:xfrm>
        </p:spPr>
        <p:txBody>
          <a:bodyPr>
            <a:normAutofit/>
          </a:bodyPr>
          <a:lstStyle/>
          <a:p>
            <a:r>
              <a:rPr lang="en-US" altLang="ko-KR" sz="3200" dirty="0"/>
              <a:t>Train RPN, and use the proposals (C4 </a:t>
            </a:r>
            <a:r>
              <a:rPr lang="en-US" altLang="ko-KR" sz="3200" dirty="0" err="1"/>
              <a:t>backbon</a:t>
            </a:r>
            <a:r>
              <a:rPr lang="ko-KR" altLang="en-US" sz="3200" dirty="0"/>
              <a:t>의 경우에는 이미지당 </a:t>
            </a:r>
            <a:r>
              <a:rPr lang="en-US" altLang="ko-KR" sz="3200" dirty="0"/>
              <a:t>64</a:t>
            </a:r>
            <a:r>
              <a:rPr lang="ko-KR" altLang="en-US" sz="3200" dirty="0"/>
              <a:t>개</a:t>
            </a:r>
            <a:r>
              <a:rPr lang="en-US" altLang="ko-KR" sz="3200" dirty="0"/>
              <a:t>, FPN</a:t>
            </a:r>
            <a:r>
              <a:rPr lang="ko-KR" altLang="en-US" sz="3200" dirty="0"/>
              <a:t>의 경우 </a:t>
            </a:r>
            <a:r>
              <a:rPr lang="en-US" altLang="ko-KR" sz="3200" dirty="0"/>
              <a:t>512</a:t>
            </a:r>
            <a:r>
              <a:rPr lang="ko-KR" altLang="en-US" sz="3200" dirty="0"/>
              <a:t>개</a:t>
            </a:r>
            <a:r>
              <a:rPr lang="en-US" altLang="ko-KR" sz="3200" dirty="0"/>
              <a:t>) to train Fast R-CNN. The network tuned by Fast R-CNN is then used to initialize RPN, and this process is iterated. This is alternation style.</a:t>
            </a:r>
          </a:p>
          <a:p>
            <a:r>
              <a:rPr lang="en-US" altLang="ko-KR" sz="3200" dirty="0"/>
              <a:t>In our network, we first train RPN for more than 100 epochs and then use the network to jointly train RPN and Fast RCNN together. </a:t>
            </a:r>
            <a:endParaRPr lang="ko-KR" altLang="en-US" sz="3200"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9448800" y="6492875"/>
            <a:ext cx="2743200" cy="365125"/>
          </a:xfrm>
        </p:spPr>
        <p:txBody>
          <a:bodyPr/>
          <a:lstStyle/>
          <a:p>
            <a:fld id="{FCC205DD-E5C4-4EE3-B0EE-276B4039E1DB}" type="slidenum">
              <a:rPr lang="ko-KR" altLang="en-US" smtClean="0"/>
              <a:t>129</a:t>
            </a:fld>
            <a:endParaRPr lang="ko-KR" altLang="en-US"/>
          </a:p>
        </p:txBody>
      </p:sp>
    </p:spTree>
    <p:extLst>
      <p:ext uri="{BB962C8B-B14F-4D97-AF65-F5344CB8AC3E}">
        <p14:creationId xmlns:p14="http://schemas.microsoft.com/office/powerpoint/2010/main" val="591498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 (BP)</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fontScale="77500" lnSpcReduction="20000"/>
              </a:bodyPr>
              <a:lstStyle/>
              <a:p>
                <a14:m>
                  <m:oMath xmlns:m="http://schemas.openxmlformats.org/officeDocument/2006/math">
                    <m:r>
                      <a:rPr lang="en-US" altLang="ko-KR" b="0" i="1" smtClean="0">
                        <a:latin typeface="Cambria Math" panose="02040503050406030204" pitchFamily="18" charset="0"/>
                      </a:rPr>
                      <m:t>𝐶</m:t>
                    </m:r>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𝑎</m:t>
                            </m:r>
                          </m:e>
                          <m:sup>
                            <m:r>
                              <a:rPr lang="en-US" altLang="ko-KR" b="0" i="1" smtClean="0">
                                <a:latin typeface="Cambria Math" panose="02040503050406030204" pitchFamily="18" charset="0"/>
                              </a:rPr>
                              <m:t>𝐿</m:t>
                            </m:r>
                          </m:sup>
                        </m:sSup>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nary>
                      <m:naryPr>
                        <m:chr m:val="∑"/>
                        <m:supHide m:val="on"/>
                        <m:ctrlPr>
                          <a:rPr lang="en-US" altLang="ko-KR" b="0" i="1" smtClean="0">
                            <a:latin typeface="Cambria Math" panose="02040503050406030204" pitchFamily="18" charset="0"/>
                          </a:rPr>
                        </m:ctrlPr>
                      </m:naryPr>
                      <m:sub>
                        <m:r>
                          <m:rPr>
                            <m:brk m:alnAt="7"/>
                          </m:rPr>
                          <a:rPr lang="en-US" altLang="ko-KR" b="0" i="1" smtClean="0">
                            <a:latin typeface="Cambria Math" panose="02040503050406030204" pitchFamily="18" charset="0"/>
                          </a:rPr>
                          <m:t>𝑥</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𝑇</m:t>
                        </m:r>
                      </m:sub>
                      <m:sup/>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2</m:t>
                            </m:r>
                          </m:den>
                        </m:f>
                      </m:e>
                    </m:nary>
                    <m:sSup>
                      <m:sSupPr>
                        <m:ctrlPr>
                          <a:rPr lang="en-US" altLang="ko-KR" b="0" i="1" smtClean="0">
                            <a:latin typeface="Cambria Math" panose="02040503050406030204" pitchFamily="18" charset="0"/>
                          </a:rPr>
                        </m:ctrlPr>
                      </m:sSupPr>
                      <m:e>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𝑎</m:t>
                                </m:r>
                              </m:e>
                              <m:sup>
                                <m:r>
                                  <a:rPr lang="en-US" altLang="ko-KR" b="0" i="1" smtClean="0">
                                    <a:latin typeface="Cambria Math" panose="02040503050406030204" pitchFamily="18" charset="0"/>
                                  </a:rPr>
                                  <m:t>𝐿</m:t>
                                </m:r>
                              </m:sup>
                            </m:sSup>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 </m:t>
                    </m:r>
                  </m:oMath>
                </a14:m>
                <a:endParaRPr lang="en-US" altLang="ko-KR" dirty="0"/>
              </a:p>
              <a:p>
                <a:r>
                  <a:rPr lang="en-US" altLang="ko-KR" dirty="0"/>
                  <a:t>Now cost is a function of output activation </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𝑎</m:t>
                        </m:r>
                      </m:e>
                      <m:sup>
                        <m:r>
                          <a:rPr lang="en-US" altLang="ko-KR" i="1">
                            <a:latin typeface="Cambria Math" panose="02040503050406030204" pitchFamily="18" charset="0"/>
                          </a:rPr>
                          <m:t>𝐿</m:t>
                        </m:r>
                      </m:sup>
                    </m:sSup>
                  </m:oMath>
                </a14:m>
                <a:r>
                  <a:rPr lang="en-US" altLang="ko-KR" dirty="0"/>
                  <a:t>, because </a:t>
                </a:r>
                <a14:m>
                  <m:oMath xmlns:m="http://schemas.openxmlformats.org/officeDocument/2006/math">
                    <m:r>
                      <a:rPr lang="en-US" altLang="ko-KR" i="1">
                        <a:latin typeface="Cambria Math" panose="02040503050406030204" pitchFamily="18" charset="0"/>
                      </a:rPr>
                      <m:t>𝑦</m:t>
                    </m:r>
                  </m:oMath>
                </a14:m>
                <a:r>
                  <a:rPr lang="en-US" altLang="ko-KR" dirty="0"/>
                  <a:t> is fixed</a:t>
                </a:r>
              </a:p>
              <a:p>
                <a:pPr lvl="1"/>
                <a14:m>
                  <m:oMath xmlns:m="http://schemas.openxmlformats.org/officeDocument/2006/math">
                    <m:r>
                      <a:rPr lang="en-US" altLang="ko-KR" i="1">
                        <a:latin typeface="Cambria Math" panose="02040503050406030204" pitchFamily="18" charset="0"/>
                      </a:rPr>
                      <m:t>𝑦</m:t>
                    </m:r>
                  </m:oMath>
                </a14:m>
                <a:r>
                  <a:rPr lang="en-US" altLang="ko-KR" dirty="0"/>
                  <a:t> is the expected output for the training example input </a:t>
                </a:r>
                <a14:m>
                  <m:oMath xmlns:m="http://schemas.openxmlformats.org/officeDocument/2006/math">
                    <m:r>
                      <m:rPr>
                        <m:brk m:alnAt="7"/>
                      </m:rPr>
                      <a:rPr lang="en-US" altLang="ko-KR" i="1">
                        <a:latin typeface="Cambria Math" panose="02040503050406030204" pitchFamily="18" charset="0"/>
                      </a:rPr>
                      <m:t>𝑥</m:t>
                    </m:r>
                  </m:oMath>
                </a14:m>
                <a:endParaRPr lang="en-US" altLang="ko-KR" dirty="0"/>
              </a:p>
              <a:p>
                <a14:m>
                  <m:oMath xmlns:m="http://schemas.openxmlformats.org/officeDocument/2006/math">
                    <m:sSubSup>
                      <m:sSubSupPr>
                        <m:ctrlPr>
                          <a:rPr lang="en-US" altLang="ko-KR" b="0" i="1" smtClean="0">
                            <a:solidFill>
                              <a:srgbClr val="FF0000"/>
                            </a:solidFill>
                            <a:latin typeface="Cambria Math" panose="02040503050406030204" pitchFamily="18" charset="0"/>
                          </a:rPr>
                        </m:ctrlPr>
                      </m:sSubSupPr>
                      <m:e>
                        <m:r>
                          <a:rPr lang="ko-KR" altLang="en-US" i="1" smtClean="0">
                            <a:solidFill>
                              <a:srgbClr val="FF0000"/>
                            </a:solidFill>
                            <a:latin typeface="Cambria Math" panose="02040503050406030204" pitchFamily="18" charset="0"/>
                          </a:rPr>
                          <m:t>𝛿</m:t>
                        </m:r>
                      </m:e>
                      <m:sub>
                        <m:r>
                          <a:rPr lang="en-US" altLang="ko-KR" b="0" i="1" smtClean="0">
                            <a:solidFill>
                              <a:srgbClr val="FF0000"/>
                            </a:solidFill>
                            <a:latin typeface="Cambria Math" panose="02040503050406030204" pitchFamily="18" charset="0"/>
                          </a:rPr>
                          <m:t>𝑗</m:t>
                        </m:r>
                      </m:sub>
                      <m:sup>
                        <m:r>
                          <a:rPr lang="en-US" altLang="ko-KR" b="0" i="1" smtClean="0">
                            <a:solidFill>
                              <a:srgbClr val="FF0000"/>
                            </a:solidFill>
                            <a:latin typeface="Cambria Math" panose="02040503050406030204" pitchFamily="18" charset="0"/>
                          </a:rPr>
                          <m:t>𝑙</m:t>
                        </m:r>
                      </m:sup>
                    </m:sSubSup>
                    <m:r>
                      <a:rPr lang="en-US" altLang="ko-KR" b="0" i="1" smtClean="0">
                        <a:solidFill>
                          <a:srgbClr val="FF0000"/>
                        </a:solidFill>
                        <a:latin typeface="Cambria Math" panose="02040503050406030204" pitchFamily="18" charset="0"/>
                      </a:rPr>
                      <m:t>=</m:t>
                    </m:r>
                    <m:f>
                      <m:fPr>
                        <m:ctrlPr>
                          <a:rPr lang="en-US" altLang="ko-KR" b="0" i="1" smtClean="0">
                            <a:solidFill>
                              <a:srgbClr val="FF0000"/>
                            </a:solidFill>
                            <a:latin typeface="Cambria Math" panose="02040503050406030204" pitchFamily="18" charset="0"/>
                          </a:rPr>
                        </m:ctrlPr>
                      </m:fPr>
                      <m:num>
                        <m:r>
                          <a:rPr lang="ko-KR" altLang="en-US" b="0" i="1" smtClean="0">
                            <a:solidFill>
                              <a:srgbClr val="FF0000"/>
                            </a:solidFill>
                            <a:latin typeface="Cambria Math" panose="02040503050406030204" pitchFamily="18" charset="0"/>
                          </a:rPr>
                          <m:t>𝜕</m:t>
                        </m:r>
                        <m:r>
                          <a:rPr lang="en-US" altLang="ko-KR" b="0" i="1" smtClean="0">
                            <a:solidFill>
                              <a:srgbClr val="FF0000"/>
                            </a:solidFill>
                            <a:latin typeface="Cambria Math" panose="02040503050406030204" pitchFamily="18" charset="0"/>
                          </a:rPr>
                          <m:t>𝐶</m:t>
                        </m:r>
                      </m:num>
                      <m:den>
                        <m:r>
                          <a:rPr lang="ko-KR" altLang="en-US" b="0" i="1" smtClean="0">
                            <a:solidFill>
                              <a:srgbClr val="FF0000"/>
                            </a:solidFill>
                            <a:latin typeface="Cambria Math" panose="02040503050406030204" pitchFamily="18" charset="0"/>
                          </a:rPr>
                          <m:t>𝜕</m:t>
                        </m:r>
                        <m:sSubSup>
                          <m:sSubSupPr>
                            <m:ctrlPr>
                              <a:rPr lang="en-US" altLang="ko-KR" b="0" i="1" smtClean="0">
                                <a:solidFill>
                                  <a:srgbClr val="FF0000"/>
                                </a:solidFill>
                                <a:latin typeface="Cambria Math" panose="02040503050406030204" pitchFamily="18" charset="0"/>
                              </a:rPr>
                            </m:ctrlPr>
                          </m:sSubSupPr>
                          <m:e>
                            <m:r>
                              <a:rPr lang="en-US" altLang="ko-KR" b="0" i="1" smtClean="0">
                                <a:solidFill>
                                  <a:srgbClr val="FF0000"/>
                                </a:solidFill>
                                <a:latin typeface="Cambria Math" panose="02040503050406030204" pitchFamily="18" charset="0"/>
                              </a:rPr>
                              <m:t>𝑧</m:t>
                            </m:r>
                          </m:e>
                          <m:sub>
                            <m:r>
                              <a:rPr lang="en-US" altLang="ko-KR" b="0" i="1" smtClean="0">
                                <a:solidFill>
                                  <a:srgbClr val="FF0000"/>
                                </a:solidFill>
                                <a:latin typeface="Cambria Math" panose="02040503050406030204" pitchFamily="18" charset="0"/>
                              </a:rPr>
                              <m:t>𝑗</m:t>
                            </m:r>
                          </m:sub>
                          <m:sup>
                            <m:r>
                              <a:rPr lang="en-US" altLang="ko-KR" b="0" i="1" smtClean="0">
                                <a:solidFill>
                                  <a:srgbClr val="FF0000"/>
                                </a:solidFill>
                                <a:latin typeface="Cambria Math" panose="02040503050406030204" pitchFamily="18" charset="0"/>
                              </a:rPr>
                              <m:t>𝑙</m:t>
                            </m:r>
                          </m:sup>
                        </m:sSubSup>
                      </m:den>
                    </m:f>
                  </m:oMath>
                </a14:m>
                <a:r>
                  <a:rPr lang="ko-KR" altLang="en-US" dirty="0">
                    <a:solidFill>
                      <a:srgbClr val="FF0000"/>
                    </a:solidFill>
                  </a:rPr>
                  <a:t> </a:t>
                </a:r>
                <a:r>
                  <a:rPr lang="en-US" altLang="ko-KR" dirty="0">
                    <a:solidFill>
                      <a:srgbClr val="FF0000"/>
                    </a:solidFill>
                  </a:rPr>
                  <a:t>is introduced</a:t>
                </a:r>
                <a:r>
                  <a:rPr lang="en-US" altLang="ko-KR" dirty="0"/>
                  <a:t>.</a:t>
                </a:r>
              </a:p>
              <a:p>
                <a:pPr lvl="1"/>
                <a:r>
                  <a:rPr lang="en-US" altLang="ko-KR" dirty="0"/>
                  <a:t>Measure the error in the neuron</a:t>
                </a:r>
              </a:p>
              <a:p>
                <a:pPr lvl="1"/>
                <a:r>
                  <a:rPr lang="en-US" altLang="ko-KR" dirty="0"/>
                  <a:t>Small? We are optimal</a:t>
                </a:r>
              </a:p>
              <a:p>
                <a:pPr lvl="1"/>
                <a:r>
                  <a:rPr lang="en-US" altLang="ko-KR" dirty="0"/>
                  <a:t>Big? We can improve the cost function by varying </a:t>
                </a:r>
                <a14:m>
                  <m:oMath xmlns:m="http://schemas.openxmlformats.org/officeDocument/2006/math">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𝑗</m:t>
                        </m:r>
                      </m:sub>
                      <m:sup>
                        <m:r>
                          <a:rPr lang="en-US" altLang="ko-KR" b="0" i="1" smtClean="0">
                            <a:latin typeface="Cambria Math" panose="02040503050406030204" pitchFamily="18" charset="0"/>
                          </a:rPr>
                          <m:t>𝑙</m:t>
                        </m:r>
                      </m:sup>
                    </m:sSubSup>
                  </m:oMath>
                </a14:m>
                <a:endParaRPr lang="en-US" altLang="ko-KR" dirty="0"/>
              </a:p>
              <a:p>
                <a:pPr>
                  <a:lnSpc>
                    <a:spcPct val="170000"/>
                  </a:lnSpc>
                </a:pPr>
                <a:r>
                  <a:rPr lang="en-US" altLang="ko-KR" dirty="0"/>
                  <a:t>Backpropagation computes</a:t>
                </a:r>
                <a:r>
                  <a:rPr lang="ko-KR" altLang="en-US" dirty="0"/>
                  <a:t> </a:t>
                </a:r>
                <a14:m>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oMath>
                </a14:m>
                <a:r>
                  <a:rPr lang="en-US" altLang="ko-KR" dirty="0"/>
                  <a:t> from output neuron, back propagates it to get</a:t>
                </a:r>
                <a:r>
                  <a:rPr lang="ko-KR" altLang="en-US" dirty="0"/>
                  <a:t> </a:t>
                </a:r>
                <a14:m>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b="0" i="1" smtClean="0">
                            <a:latin typeface="Cambria Math" panose="02040503050406030204" pitchFamily="18" charset="0"/>
                          </a:rPr>
                          <m:t>𝑙</m:t>
                        </m:r>
                      </m:sup>
                    </m:sSubSup>
                    <m:r>
                      <a:rPr lang="en-US" altLang="ko-KR" b="0" i="1" smtClean="0">
                        <a:latin typeface="Cambria Math" panose="02040503050406030204" pitchFamily="18" charset="0"/>
                      </a:rPr>
                      <m:t>, </m:t>
                    </m:r>
                    <m:r>
                      <a:rPr lang="en-US" altLang="ko-KR" b="0" i="1" smtClean="0">
                        <a:latin typeface="Cambria Math" panose="02040503050406030204" pitchFamily="18" charset="0"/>
                      </a:rPr>
                      <m:t>𝑤h𝑒𝑟𝑒</m:t>
                    </m:r>
                    <m:r>
                      <a:rPr lang="en-US" altLang="ko-KR" b="0" i="1" smtClean="0">
                        <a:latin typeface="Cambria Math" panose="02040503050406030204" pitchFamily="18" charset="0"/>
                      </a:rPr>
                      <m:t>, </m:t>
                    </m:r>
                    <m:r>
                      <a:rPr lang="en-US" altLang="ko-KR" b="0" i="1" smtClean="0">
                        <a:latin typeface="Cambria Math" panose="02040503050406030204" pitchFamily="18" charset="0"/>
                      </a:rPr>
                      <m:t>𝑙</m:t>
                    </m:r>
                    <m:r>
                      <a:rPr lang="en-US" altLang="ko-KR" b="0" i="1" smtClean="0">
                        <a:latin typeface="Cambria Math" panose="02040503050406030204" pitchFamily="18" charset="0"/>
                      </a:rPr>
                      <m:t>=</m:t>
                    </m:r>
                    <m:r>
                      <a:rPr lang="en-US" altLang="ko-KR" b="0" i="1" smtClean="0">
                        <a:latin typeface="Cambria Math" panose="02040503050406030204" pitchFamily="18" charset="0"/>
                      </a:rPr>
                      <m:t>𝐿</m:t>
                    </m:r>
                    <m:r>
                      <a:rPr lang="en-US" altLang="ko-KR" b="0" i="1" smtClean="0">
                        <a:latin typeface="Cambria Math" panose="02040503050406030204" pitchFamily="18" charset="0"/>
                      </a:rPr>
                      <m:t>−1, </m:t>
                    </m:r>
                    <m:r>
                      <a:rPr lang="en-US" altLang="ko-KR" b="0" i="1" smtClean="0">
                        <a:latin typeface="Cambria Math" panose="02040503050406030204" pitchFamily="18" charset="0"/>
                      </a:rPr>
                      <m:t>𝐿</m:t>
                    </m:r>
                    <m:r>
                      <a:rPr lang="en-US" altLang="ko-KR" b="0" i="1" smtClean="0">
                        <a:latin typeface="Cambria Math" panose="02040503050406030204" pitchFamily="18" charset="0"/>
                      </a:rPr>
                      <m:t>−2,.., 2</m:t>
                    </m:r>
                  </m:oMath>
                </a14:m>
                <a:r>
                  <a:rPr lang="en-US" altLang="ko-KR" dirty="0"/>
                  <a:t>, and relates</a:t>
                </a:r>
                <a:r>
                  <a:rPr lang="ko-KR" altLang="en-US" dirty="0"/>
                  <a:t> </a:t>
                </a:r>
                <a14:m>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b="0" i="1" smtClean="0">
                            <a:latin typeface="Cambria Math" panose="02040503050406030204" pitchFamily="18" charset="0"/>
                          </a:rPr>
                          <m:t>𝑙</m:t>
                        </m:r>
                      </m:sup>
                    </m:sSubSup>
                  </m:oMath>
                </a14:m>
                <a:r>
                  <a:rPr lang="ko-KR" altLang="en-US" dirty="0"/>
                  <a:t> </a:t>
                </a:r>
                <a:r>
                  <a:rPr lang="en-US" altLang="ko-KR" dirty="0"/>
                  <a:t>to </a:t>
                </a:r>
                <a14:m>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0" i="1" smtClean="0">
                                <a:latin typeface="Cambria Math" panose="02040503050406030204" pitchFamily="18" charset="0"/>
                              </a:rPr>
                              <m:t>𝑤</m:t>
                            </m:r>
                          </m:e>
                          <m:sub>
                            <m:r>
                              <a:rPr lang="en-US" altLang="ko-KR" i="1">
                                <a:latin typeface="Cambria Math" panose="02040503050406030204" pitchFamily="18" charset="0"/>
                              </a:rPr>
                              <m:t>𝑗</m:t>
                            </m:r>
                            <m:r>
                              <a:rPr lang="en-US" altLang="ko-KR" b="0" i="1" smtClean="0">
                                <a:latin typeface="Cambria Math" panose="02040503050406030204" pitchFamily="18" charset="0"/>
                              </a:rPr>
                              <m:t>𝑘</m:t>
                            </m:r>
                          </m:sub>
                          <m:sup>
                            <m:r>
                              <a:rPr lang="en-US" altLang="ko-KR" i="1">
                                <a:latin typeface="Cambria Math" panose="02040503050406030204" pitchFamily="18" charset="0"/>
                              </a:rPr>
                              <m:t>𝑙</m:t>
                            </m:r>
                          </m:sup>
                        </m:sSubSup>
                      </m:den>
                    </m:f>
                    <m:r>
                      <a:rPr lang="en-US" altLang="ko-KR" b="0" i="0">
                        <a:latin typeface="Cambria Math" panose="02040503050406030204" pitchFamily="18" charset="0"/>
                      </a:rPr>
                      <m:t> </m:t>
                    </m:r>
                    <m:r>
                      <m:rPr>
                        <m:sty m:val="p"/>
                      </m:rPr>
                      <a:rPr lang="en-US" altLang="ko-KR" b="0" i="0" smtClean="0">
                        <a:latin typeface="Cambria Math" panose="02040503050406030204" pitchFamily="18" charset="0"/>
                      </a:rPr>
                      <m:t>and</m:t>
                    </m:r>
                  </m:oMath>
                </a14:m>
                <a:r>
                  <a:rPr lang="ko-KR" altLang="en-US" dirty="0"/>
                  <a:t> </a:t>
                </a:r>
                <a14:m>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0" i="1" smtClean="0">
                                <a:latin typeface="Cambria Math" panose="02040503050406030204" pitchFamily="18" charset="0"/>
                              </a:rPr>
                              <m:t>𝑏</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den>
                    </m:f>
                  </m:oMath>
                </a14:m>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696"/>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EB0D9656-156E-43AC-B224-F6EBA2A00620}"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13</a:t>
            </a:fld>
            <a:endParaRPr lang="ko-KR" altLang="en-US" dirty="0"/>
          </a:p>
        </p:txBody>
      </p:sp>
    </p:spTree>
    <p:extLst>
      <p:ext uri="{BB962C8B-B14F-4D97-AF65-F5344CB8AC3E}">
        <p14:creationId xmlns:p14="http://schemas.microsoft.com/office/powerpoint/2010/main" val="29403490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130</a:t>
            </a:fld>
            <a:endParaRPr lang="ko-KR" altLang="en-US"/>
          </a:p>
        </p:txBody>
      </p:sp>
      <p:pic>
        <p:nvPicPr>
          <p:cNvPr id="6" name="그림 5"/>
          <p:cNvPicPr>
            <a:picLocks noChangeAspect="1"/>
          </p:cNvPicPr>
          <p:nvPr/>
        </p:nvPicPr>
        <p:blipFill>
          <a:blip r:embed="rId2"/>
          <a:stretch>
            <a:fillRect/>
          </a:stretch>
        </p:blipFill>
        <p:spPr>
          <a:xfrm>
            <a:off x="961631" y="596900"/>
            <a:ext cx="9948023" cy="5318126"/>
          </a:xfrm>
          <a:prstGeom prst="rect">
            <a:avLst/>
          </a:prstGeom>
        </p:spPr>
      </p:pic>
    </p:spTree>
    <p:extLst>
      <p:ext uri="{BB962C8B-B14F-4D97-AF65-F5344CB8AC3E}">
        <p14:creationId xmlns:p14="http://schemas.microsoft.com/office/powerpoint/2010/main" val="789039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2500313" y="65050"/>
            <a:ext cx="5399087" cy="9169139"/>
          </a:xfrm>
          <a:prstGeom prst="rect">
            <a:avLst/>
          </a:prstGeom>
        </p:spPr>
      </p:pic>
      <p:sp>
        <p:nvSpPr>
          <p:cNvPr id="5" name="직사각형 4"/>
          <p:cNvSpPr/>
          <p:nvPr/>
        </p:nvSpPr>
        <p:spPr>
          <a:xfrm>
            <a:off x="4337050" y="1115134"/>
            <a:ext cx="609600" cy="8271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7950200" y="4483294"/>
            <a:ext cx="1714500" cy="369332"/>
          </a:xfrm>
          <a:prstGeom prst="rect">
            <a:avLst/>
          </a:prstGeom>
          <a:noFill/>
        </p:spPr>
        <p:txBody>
          <a:bodyPr wrap="square" rtlCol="0">
            <a:spAutoFit/>
          </a:bodyPr>
          <a:lstStyle/>
          <a:p>
            <a:r>
              <a:rPr lang="en-US" altLang="ko-KR" dirty="0" err="1"/>
              <a:t>ResNet</a:t>
            </a:r>
            <a:r>
              <a:rPr lang="en-US" altLang="ko-KR" dirty="0"/>
              <a:t> 101</a:t>
            </a:r>
            <a:endParaRPr lang="ko-KR" altLang="en-US"/>
          </a:p>
        </p:txBody>
      </p:sp>
      <p:sp>
        <p:nvSpPr>
          <p:cNvPr id="7" name="직사각형 6"/>
          <p:cNvSpPr/>
          <p:nvPr/>
        </p:nvSpPr>
        <p:spPr>
          <a:xfrm>
            <a:off x="5149849" y="941355"/>
            <a:ext cx="387351" cy="116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a:stCxn id="10" idx="1"/>
          </p:cNvCxnSpPr>
          <p:nvPr/>
        </p:nvCxnSpPr>
        <p:spPr>
          <a:xfrm flipH="1" flipV="1">
            <a:off x="5537200" y="2103084"/>
            <a:ext cx="2552700" cy="1218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089900" y="3136900"/>
            <a:ext cx="1574800" cy="369332"/>
          </a:xfrm>
          <a:prstGeom prst="rect">
            <a:avLst/>
          </a:prstGeom>
          <a:noFill/>
        </p:spPr>
        <p:txBody>
          <a:bodyPr wrap="square" rtlCol="0">
            <a:spAutoFit/>
          </a:bodyPr>
          <a:lstStyle/>
          <a:p>
            <a:r>
              <a:rPr lang="en-US" altLang="ko-KR" dirty="0"/>
              <a:t>RPN</a:t>
            </a:r>
            <a:endParaRPr lang="ko-KR" altLang="en-US"/>
          </a:p>
        </p:txBody>
      </p:sp>
      <p:sp>
        <p:nvSpPr>
          <p:cNvPr id="11" name="직사각형 10"/>
          <p:cNvSpPr/>
          <p:nvPr/>
        </p:nvSpPr>
        <p:spPr>
          <a:xfrm>
            <a:off x="5861049" y="1115134"/>
            <a:ext cx="609600" cy="1041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a:endCxn id="11" idx="3"/>
          </p:cNvCxnSpPr>
          <p:nvPr/>
        </p:nvCxnSpPr>
        <p:spPr>
          <a:xfrm flipH="1" flipV="1">
            <a:off x="6470649" y="1635834"/>
            <a:ext cx="1873251" cy="748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39050" y="2305445"/>
            <a:ext cx="1612900" cy="369332"/>
          </a:xfrm>
          <a:prstGeom prst="rect">
            <a:avLst/>
          </a:prstGeom>
          <a:noFill/>
        </p:spPr>
        <p:txBody>
          <a:bodyPr wrap="square" rtlCol="0">
            <a:spAutoFit/>
          </a:bodyPr>
          <a:lstStyle/>
          <a:p>
            <a:r>
              <a:rPr lang="en-US" altLang="ko-KR" dirty="0"/>
              <a:t>Fast RCNN</a:t>
            </a:r>
            <a:endParaRPr lang="ko-KR" altLang="en-US"/>
          </a:p>
        </p:txBody>
      </p:sp>
      <p:cxnSp>
        <p:nvCxnSpPr>
          <p:cNvPr id="15" name="직선 화살표 연결선 14"/>
          <p:cNvCxnSpPr/>
          <p:nvPr/>
        </p:nvCxnSpPr>
        <p:spPr>
          <a:xfrm flipH="1" flipV="1">
            <a:off x="4972050" y="3443030"/>
            <a:ext cx="3003550" cy="120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날짜 개체 틀 17"/>
          <p:cNvSpPr>
            <a:spLocks noGrp="1"/>
          </p:cNvSpPr>
          <p:nvPr>
            <p:ph type="dt" sz="half" idx="10"/>
          </p:nvPr>
        </p:nvSpPr>
        <p:spPr/>
        <p:txBody>
          <a:bodyPr/>
          <a:lstStyle/>
          <a:p>
            <a:fld id="{1E691675-D137-4063-87ED-E8776B3DE61B}" type="datetime1">
              <a:rPr lang="ko-KR" altLang="en-US" smtClean="0"/>
              <a:t>2019-12-12</a:t>
            </a:fld>
            <a:endParaRPr lang="ko-KR" altLang="en-US"/>
          </a:p>
        </p:txBody>
      </p:sp>
      <p:sp>
        <p:nvSpPr>
          <p:cNvPr id="19" name="슬라이드 번호 개체 틀 18"/>
          <p:cNvSpPr>
            <a:spLocks noGrp="1"/>
          </p:cNvSpPr>
          <p:nvPr>
            <p:ph type="sldNum" sz="quarter" idx="12"/>
          </p:nvPr>
        </p:nvSpPr>
        <p:spPr/>
        <p:txBody>
          <a:bodyPr/>
          <a:lstStyle/>
          <a:p>
            <a:fld id="{5060C76C-3BB6-4260-8879-8AC78C9F5BDD}" type="slidenum">
              <a:rPr lang="ko-KR" altLang="en-US" smtClean="0"/>
              <a:t>131</a:t>
            </a:fld>
            <a:endParaRPr lang="ko-KR" altLang="en-US"/>
          </a:p>
        </p:txBody>
      </p:sp>
    </p:spTree>
    <p:extLst>
      <p:ext uri="{BB962C8B-B14F-4D97-AF65-F5344CB8AC3E}">
        <p14:creationId xmlns:p14="http://schemas.microsoft.com/office/powerpoint/2010/main" val="14635243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354402" y="0"/>
            <a:ext cx="11559396" cy="6858000"/>
          </a:xfrm>
          <a:prstGeom prst="rect">
            <a:avLst/>
          </a:prstGeom>
        </p:spPr>
      </p:pic>
      <p:sp>
        <p:nvSpPr>
          <p:cNvPr id="5" name="날짜 개체 틀 4"/>
          <p:cNvSpPr>
            <a:spLocks noGrp="1"/>
          </p:cNvSpPr>
          <p:nvPr>
            <p:ph type="dt" sz="half" idx="10"/>
          </p:nvPr>
        </p:nvSpPr>
        <p:spPr/>
        <p:txBody>
          <a:bodyPr/>
          <a:lstStyle/>
          <a:p>
            <a:fld id="{B98CFB80-047A-4BB0-A1FF-DE0BCCFE9E72}" type="datetime1">
              <a:rPr lang="ko-KR" altLang="en-US" smtClean="0"/>
              <a:t>2019-12-12</a:t>
            </a:fld>
            <a:endParaRPr lang="ko-KR" altLang="en-US"/>
          </a:p>
        </p:txBody>
      </p:sp>
      <p:sp>
        <p:nvSpPr>
          <p:cNvPr id="6" name="슬라이드 번호 개체 틀 5"/>
          <p:cNvSpPr>
            <a:spLocks noGrp="1"/>
          </p:cNvSpPr>
          <p:nvPr>
            <p:ph type="sldNum" sz="quarter" idx="12"/>
          </p:nvPr>
        </p:nvSpPr>
        <p:spPr/>
        <p:txBody>
          <a:bodyPr/>
          <a:lstStyle/>
          <a:p>
            <a:fld id="{5060C76C-3BB6-4260-8879-8AC78C9F5BDD}" type="slidenum">
              <a:rPr lang="ko-KR" altLang="en-US" smtClean="0"/>
              <a:t>132</a:t>
            </a:fld>
            <a:endParaRPr lang="ko-KR" altLang="en-US"/>
          </a:p>
        </p:txBody>
      </p:sp>
      <p:cxnSp>
        <p:nvCxnSpPr>
          <p:cNvPr id="3" name="직선 화살표 연결선 2"/>
          <p:cNvCxnSpPr>
            <a:stCxn id="7" idx="3"/>
          </p:cNvCxnSpPr>
          <p:nvPr/>
        </p:nvCxnSpPr>
        <p:spPr>
          <a:xfrm flipV="1">
            <a:off x="2428875" y="171451"/>
            <a:ext cx="2028825" cy="42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4375" y="0"/>
            <a:ext cx="1714500" cy="1200329"/>
          </a:xfrm>
          <a:prstGeom prst="rect">
            <a:avLst/>
          </a:prstGeom>
          <a:noFill/>
        </p:spPr>
        <p:txBody>
          <a:bodyPr wrap="square" rtlCol="0">
            <a:spAutoFit/>
          </a:bodyPr>
          <a:lstStyle/>
          <a:p>
            <a:r>
              <a:rPr lang="en-US" altLang="ko-KR" dirty="0"/>
              <a:t>ResNet101</a:t>
            </a:r>
            <a:r>
              <a:rPr lang="ko-KR" altLang="en-US"/>
              <a:t>의 </a:t>
            </a:r>
            <a:r>
              <a:rPr lang="en-US" altLang="ko-KR" dirty="0"/>
              <a:t>C4 backbone end point</a:t>
            </a:r>
          </a:p>
          <a:p>
            <a:r>
              <a:rPr lang="en-US" altLang="ko-KR" dirty="0"/>
              <a:t>(14x14x1024)</a:t>
            </a:r>
            <a:endParaRPr lang="ko-KR" altLang="en-US"/>
          </a:p>
        </p:txBody>
      </p:sp>
    </p:spTree>
    <p:extLst>
      <p:ext uri="{BB962C8B-B14F-4D97-AF65-F5344CB8AC3E}">
        <p14:creationId xmlns:p14="http://schemas.microsoft.com/office/powerpoint/2010/main" val="8434782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0"/>
            <a:ext cx="10515600" cy="1325563"/>
          </a:xfrm>
        </p:spPr>
        <p:txBody>
          <a:bodyPr/>
          <a:lstStyle/>
          <a:p>
            <a:r>
              <a:rPr lang="en-US" altLang="ko-KR" dirty="0"/>
              <a:t>Mask R-CNN (2017</a:t>
            </a:r>
            <a:r>
              <a:rPr lang="ko-KR" altLang="en-US" dirty="0"/>
              <a:t>년 </a:t>
            </a:r>
            <a:r>
              <a:rPr lang="en-US" altLang="ko-KR" dirty="0"/>
              <a:t>3</a:t>
            </a:r>
            <a:r>
              <a:rPr lang="ko-KR" altLang="en-US" dirty="0"/>
              <a:t>월 </a:t>
            </a:r>
            <a:r>
              <a:rPr lang="en-US" altLang="ko-KR" dirty="0" err="1"/>
              <a:t>FaceBook</a:t>
            </a:r>
            <a:r>
              <a:rPr lang="en-US" altLang="ko-KR" dirty="0"/>
              <a:t>)</a:t>
            </a:r>
            <a:endParaRPr lang="ko-KR" altLang="en-US" dirty="0"/>
          </a:p>
        </p:txBody>
      </p:sp>
      <p:sp>
        <p:nvSpPr>
          <p:cNvPr id="3" name="내용 개체 틀 2"/>
          <p:cNvSpPr>
            <a:spLocks noGrp="1"/>
          </p:cNvSpPr>
          <p:nvPr>
            <p:ph idx="1"/>
          </p:nvPr>
        </p:nvSpPr>
        <p:spPr>
          <a:xfrm>
            <a:off x="838200" y="1325563"/>
            <a:ext cx="10515600" cy="4351338"/>
          </a:xfrm>
        </p:spPr>
        <p:txBody>
          <a:bodyPr/>
          <a:lstStyle/>
          <a:p>
            <a:r>
              <a:rPr lang="en-US" altLang="ko-KR" dirty="0"/>
              <a:t>Faster R-CNN + binary mask</a:t>
            </a:r>
          </a:p>
          <a:p>
            <a:r>
              <a:rPr lang="en-US" altLang="ko-KR" dirty="0"/>
              <a:t>RPN + Fast R-CNN + binary mask</a:t>
            </a:r>
          </a:p>
          <a:p>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133</a:t>
            </a:fld>
            <a:endParaRPr lang="ko-KR" altLang="en-US"/>
          </a:p>
        </p:txBody>
      </p:sp>
      <p:pic>
        <p:nvPicPr>
          <p:cNvPr id="6" name="그림 5"/>
          <p:cNvPicPr>
            <a:picLocks noChangeAspect="1"/>
          </p:cNvPicPr>
          <p:nvPr/>
        </p:nvPicPr>
        <p:blipFill>
          <a:blip r:embed="rId2"/>
          <a:stretch>
            <a:fillRect/>
          </a:stretch>
        </p:blipFill>
        <p:spPr>
          <a:xfrm>
            <a:off x="3411557" y="2472013"/>
            <a:ext cx="4950246" cy="3704950"/>
          </a:xfrm>
          <a:prstGeom prst="rect">
            <a:avLst/>
          </a:prstGeom>
        </p:spPr>
      </p:pic>
      <p:sp>
        <p:nvSpPr>
          <p:cNvPr id="7" name="직사각형 6"/>
          <p:cNvSpPr/>
          <p:nvPr/>
        </p:nvSpPr>
        <p:spPr>
          <a:xfrm>
            <a:off x="2291508" y="1773716"/>
            <a:ext cx="4704203" cy="51890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42194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Mask R-CNN</a:t>
            </a:r>
            <a:endParaRPr lang="ko-KR" altLang="en-US" dirty="0"/>
          </a:p>
        </p:txBody>
      </p:sp>
      <p:sp>
        <p:nvSpPr>
          <p:cNvPr id="3" name="내용 개체 틀 2"/>
          <p:cNvSpPr>
            <a:spLocks noGrp="1"/>
          </p:cNvSpPr>
          <p:nvPr>
            <p:ph idx="1"/>
          </p:nvPr>
        </p:nvSpPr>
        <p:spPr/>
        <p:txBody>
          <a:bodyPr/>
          <a:lstStyle/>
          <a:p>
            <a:r>
              <a:rPr lang="en-US" altLang="ko-KR" dirty="0"/>
              <a:t>Bounding box classification + regression + mask</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134</a:t>
            </a:fld>
            <a:endParaRPr lang="ko-KR" altLang="en-US"/>
          </a:p>
        </p:txBody>
      </p:sp>
      <p:sp>
        <p:nvSpPr>
          <p:cNvPr id="6" name="직사각형 5"/>
          <p:cNvSpPr/>
          <p:nvPr/>
        </p:nvSpPr>
        <p:spPr>
          <a:xfrm>
            <a:off x="1090670" y="1825625"/>
            <a:ext cx="6720289" cy="49893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2963537" y="1456293"/>
            <a:ext cx="3547431" cy="369332"/>
          </a:xfrm>
          <a:prstGeom prst="rect">
            <a:avLst/>
          </a:prstGeom>
          <a:noFill/>
        </p:spPr>
        <p:txBody>
          <a:bodyPr wrap="square" rtlCol="0">
            <a:spAutoFit/>
          </a:bodyPr>
          <a:lstStyle/>
          <a:p>
            <a:r>
              <a:rPr lang="en-US" altLang="ko-KR" dirty="0"/>
              <a:t>Fast R-CNN, not Faster R-CNN</a:t>
            </a:r>
            <a:endParaRPr lang="ko-KR" altLang="en-US" dirty="0"/>
          </a:p>
        </p:txBody>
      </p:sp>
      <mc:AlternateContent xmlns:mc="http://schemas.openxmlformats.org/markup-compatibility/2006" xmlns:a14="http://schemas.microsoft.com/office/drawing/2010/main">
        <mc:Choice Requires="a14">
          <p:sp>
            <p:nvSpPr>
              <p:cNvPr id="9" name="TextBox 8"/>
              <p:cNvSpPr txBox="1"/>
              <p:nvPr/>
            </p:nvSpPr>
            <p:spPr>
              <a:xfrm>
                <a:off x="3370297" y="2685958"/>
                <a:ext cx="357982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i="1" smtClean="0">
                          <a:latin typeface="Cambria Math" panose="02040503050406030204" pitchFamily="18" charset="0"/>
                        </a:rPr>
                        <m:t>𝐶</m:t>
                      </m:r>
                      <m:r>
                        <a:rPr lang="en-US" altLang="ko-KR" sz="2400" i="1" smtClean="0">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𝐿</m:t>
                          </m:r>
                        </m:e>
                        <m:sub>
                          <m:r>
                            <a:rPr lang="en-US" altLang="ko-KR" sz="2400" i="1">
                              <a:latin typeface="Cambria Math" panose="02040503050406030204" pitchFamily="18" charset="0"/>
                            </a:rPr>
                            <m:t>𝑐𝑙𝑠</m:t>
                          </m:r>
                        </m:sub>
                      </m:sSub>
                      <m:r>
                        <a:rPr lang="en-US" altLang="ko-KR" sz="2400" i="1">
                          <a:latin typeface="Cambria Math" panose="02040503050406030204" pitchFamily="18" charset="0"/>
                        </a:rPr>
                        <m:t>+ </m:t>
                      </m:r>
                      <m:sSub>
                        <m:sSubPr>
                          <m:ctrlPr>
                            <a:rPr lang="en-US" altLang="ko-KR" sz="2400" i="1">
                              <a:latin typeface="Cambria Math" panose="02040503050406030204" pitchFamily="18" charset="0"/>
                              <a:ea typeface="Cambria Math" panose="02040503050406030204" pitchFamily="18" charset="0"/>
                            </a:rPr>
                          </m:ctrlPr>
                        </m:sSubPr>
                        <m:e>
                          <m:r>
                            <a:rPr lang="en-US" altLang="ko-KR" sz="2400" i="1">
                              <a:latin typeface="Cambria Math" panose="02040503050406030204" pitchFamily="18" charset="0"/>
                              <a:ea typeface="Cambria Math" panose="02040503050406030204" pitchFamily="18" charset="0"/>
                            </a:rPr>
                            <m:t>𝐿</m:t>
                          </m:r>
                        </m:e>
                        <m:sub>
                          <m:r>
                            <a:rPr lang="en-US" altLang="ko-KR" sz="2400" i="1">
                              <a:latin typeface="Cambria Math" panose="02040503050406030204" pitchFamily="18" charset="0"/>
                              <a:ea typeface="Cambria Math" panose="02040503050406030204" pitchFamily="18" charset="0"/>
                            </a:rPr>
                            <m:t>𝑙𝑜𝑐</m:t>
                          </m:r>
                        </m:sub>
                      </m:sSub>
                      <m:r>
                        <a:rPr lang="en-US" altLang="ko-KR" sz="2400" b="0" i="1" smtClean="0">
                          <a:latin typeface="Cambria Math" panose="02040503050406030204" pitchFamily="18" charset="0"/>
                          <a:ea typeface="Cambria Math" panose="02040503050406030204" pitchFamily="18" charset="0"/>
                        </a:rPr>
                        <m:t>+</m:t>
                      </m:r>
                      <m:sSub>
                        <m:sSubPr>
                          <m:ctrlPr>
                            <a:rPr lang="en-US" altLang="ko-KR" sz="2400" b="0" i="1" smtClean="0">
                              <a:latin typeface="Cambria Math" panose="02040503050406030204" pitchFamily="18" charset="0"/>
                              <a:ea typeface="Cambria Math" panose="02040503050406030204" pitchFamily="18" charset="0"/>
                            </a:rPr>
                          </m:ctrlPr>
                        </m:sSubPr>
                        <m:e>
                          <m:r>
                            <a:rPr lang="en-US" altLang="ko-KR" sz="2400" b="0" i="1" smtClean="0">
                              <a:latin typeface="Cambria Math" panose="02040503050406030204" pitchFamily="18" charset="0"/>
                              <a:ea typeface="Cambria Math" panose="02040503050406030204" pitchFamily="18" charset="0"/>
                            </a:rPr>
                            <m:t>𝐿</m:t>
                          </m:r>
                        </m:e>
                        <m:sub>
                          <m:r>
                            <a:rPr lang="en-US" altLang="ko-KR" sz="2400" b="0" i="1" smtClean="0">
                              <a:latin typeface="Cambria Math" panose="02040503050406030204" pitchFamily="18" charset="0"/>
                              <a:ea typeface="Cambria Math" panose="02040503050406030204" pitchFamily="18" charset="0"/>
                            </a:rPr>
                            <m:t>𝑚𝑎𝑠𝑘</m:t>
                          </m:r>
                        </m:sub>
                      </m:sSub>
                    </m:oMath>
                  </m:oMathPara>
                </a14:m>
                <a:endParaRPr lang="en-US" altLang="ko-KR" sz="2400" dirty="0">
                  <a:latin typeface="Cambria Math" panose="02040503050406030204" pitchFamily="18" charset="0"/>
                  <a:ea typeface="Cambria Math" panose="0204050305040603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70297" y="2685958"/>
                <a:ext cx="3579829" cy="461665"/>
              </a:xfrm>
              <a:prstGeom prst="rect">
                <a:avLst/>
              </a:prstGeom>
              <a:blipFill rotWithShape="0">
                <a:blip r:embed="rId2"/>
                <a:stretch>
                  <a:fillRect b="-5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61002" y="3459296"/>
                <a:ext cx="5849957" cy="369332"/>
              </a:xfrm>
              <a:prstGeom prst="rect">
                <a:avLst/>
              </a:prstGeom>
              <a:noFill/>
            </p:spPr>
            <p:txBody>
              <a:bodyPr wrap="square" rtlCol="0">
                <a:spAutoFit/>
              </a:bodyPr>
              <a:lstStyle/>
              <a:p>
                <a14:m>
                  <m:oMath xmlns:m="http://schemas.openxmlformats.org/officeDocument/2006/math">
                    <m:r>
                      <a:rPr lang="en-US" altLang="ko-KR" i="1" dirty="0" smtClean="0">
                        <a:latin typeface="Cambria Math" panose="02040503050406030204" pitchFamily="18" charset="0"/>
                      </a:rPr>
                      <m:t>𝐾</m:t>
                    </m:r>
                  </m:oMath>
                </a14:m>
                <a:r>
                  <a:rPr lang="ko-KR" altLang="en-US" dirty="0"/>
                  <a:t>개의 </a:t>
                </a:r>
                <a:r>
                  <a:rPr lang="en-US" altLang="ko-KR" dirty="0"/>
                  <a:t>class</a:t>
                </a:r>
                <a:r>
                  <a:rPr lang="ko-KR" altLang="en-US" dirty="0"/>
                  <a:t>에 대한 </a:t>
                </a:r>
                <a14:m>
                  <m:oMath xmlns:m="http://schemas.openxmlformats.org/officeDocument/2006/math">
                    <m:r>
                      <a:rPr lang="en-US" altLang="ko-KR" i="1" dirty="0" smtClean="0">
                        <a:latin typeface="Cambria Math" panose="02040503050406030204" pitchFamily="18" charset="0"/>
                      </a:rPr>
                      <m:t>𝐾</m:t>
                    </m:r>
                  </m:oMath>
                </a14:m>
                <a:r>
                  <a:rPr lang="en-US" altLang="ko-KR" dirty="0"/>
                  <a:t> binary mask, </a:t>
                </a:r>
                <a14:m>
                  <m:oMath xmlns:m="http://schemas.openxmlformats.org/officeDocument/2006/math">
                    <m:r>
                      <a:rPr lang="en-US" altLang="ko-KR" i="1" dirty="0" smtClean="0">
                        <a:latin typeface="Cambria Math" panose="02040503050406030204" pitchFamily="18" charset="0"/>
                      </a:rPr>
                      <m:t>𝐾</m:t>
                    </m:r>
                    <m:r>
                      <a:rPr lang="en-US" altLang="ko-KR" i="1" dirty="0" smtClean="0">
                        <a:latin typeface="Cambria Math" panose="02040503050406030204" pitchFamily="18" charset="0"/>
                        <a:ea typeface="Cambria Math" panose="02040503050406030204" pitchFamily="18" charset="0"/>
                      </a:rPr>
                      <m:t>×</m:t>
                    </m:r>
                    <m:r>
                      <a:rPr lang="en-US" altLang="ko-KR" i="1" dirty="0" smtClean="0">
                        <a:latin typeface="Cambria Math" panose="02040503050406030204" pitchFamily="18" charset="0"/>
                      </a:rPr>
                      <m:t>𝑚</m:t>
                    </m:r>
                    <m:r>
                      <a:rPr lang="en-US" altLang="ko-KR" i="1" dirty="0" smtClean="0">
                        <a:latin typeface="Cambria Math" panose="02040503050406030204" pitchFamily="18" charset="0"/>
                        <a:ea typeface="Cambria Math" panose="02040503050406030204" pitchFamily="18" charset="0"/>
                      </a:rPr>
                      <m:t>×</m:t>
                    </m:r>
                    <m:r>
                      <a:rPr lang="en-US" altLang="ko-KR" i="1" dirty="0" smtClean="0">
                        <a:latin typeface="Cambria Math" panose="02040503050406030204" pitchFamily="18" charset="0"/>
                      </a:rPr>
                      <m:t>𝑚</m:t>
                    </m:r>
                  </m:oMath>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961002" y="3459296"/>
                <a:ext cx="5849957" cy="369332"/>
              </a:xfrm>
              <a:prstGeom prst="rect">
                <a:avLst/>
              </a:prstGeom>
              <a:blipFill rotWithShape="0">
                <a:blip r:embed="rId3"/>
                <a:stretch>
                  <a:fillRect t="-8197" b="-24590"/>
                </a:stretch>
              </a:blipFill>
            </p:spPr>
            <p:txBody>
              <a:bodyPr/>
              <a:lstStyle/>
              <a:p>
                <a:r>
                  <a:rPr lang="ko-KR" altLang="en-US">
                    <a:noFill/>
                  </a:rPr>
                  <a:t> </a:t>
                </a:r>
              </a:p>
            </p:txBody>
          </p:sp>
        </mc:Fallback>
      </mc:AlternateContent>
      <p:cxnSp>
        <p:nvCxnSpPr>
          <p:cNvPr id="12" name="직선 화살표 연결선 11"/>
          <p:cNvCxnSpPr/>
          <p:nvPr/>
        </p:nvCxnSpPr>
        <p:spPr>
          <a:xfrm>
            <a:off x="6698255" y="3147623"/>
            <a:ext cx="903384" cy="45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175393" y="2685958"/>
            <a:ext cx="1454226" cy="461665"/>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 name="TextBox 13"/>
              <p:cNvSpPr txBox="1"/>
              <p:nvPr/>
            </p:nvSpPr>
            <p:spPr>
              <a:xfrm>
                <a:off x="7524520" y="3668617"/>
                <a:ext cx="3829280" cy="2308324"/>
              </a:xfrm>
              <a:prstGeom prst="rect">
                <a:avLst/>
              </a:prstGeom>
              <a:noFill/>
            </p:spPr>
            <p:txBody>
              <a:bodyPr wrap="square" rtlCol="0">
                <a:spAutoFit/>
              </a:bodyPr>
              <a:lstStyle/>
              <a:p>
                <a:r>
                  <a:rPr lang="en-US" altLang="ko-KR" dirty="0"/>
                  <a:t>Average binary cross-entropy loss. For an </a:t>
                </a:r>
                <a:r>
                  <a:rPr lang="en-US" altLang="ko-KR" dirty="0" err="1"/>
                  <a:t>RoI</a:t>
                </a:r>
                <a:r>
                  <a:rPr lang="en-US" altLang="ko-KR" dirty="0"/>
                  <a:t> associated with ground truth class k, </a:t>
                </a:r>
                <a14:m>
                  <m:oMath xmlns:m="http://schemas.openxmlformats.org/officeDocument/2006/math">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𝐿</m:t>
                        </m:r>
                      </m:e>
                      <m:sub>
                        <m:r>
                          <a:rPr lang="en-US" altLang="ko-KR" i="1">
                            <a:latin typeface="Cambria Math" panose="02040503050406030204" pitchFamily="18" charset="0"/>
                            <a:ea typeface="Cambria Math" panose="02040503050406030204" pitchFamily="18" charset="0"/>
                          </a:rPr>
                          <m:t>𝑚𝑎𝑠𝑘</m:t>
                        </m:r>
                      </m:sub>
                    </m:sSub>
                  </m:oMath>
                </a14:m>
                <a:r>
                  <a:rPr lang="ko-KR" altLang="en-US" dirty="0"/>
                  <a:t> </a:t>
                </a:r>
                <a:r>
                  <a:rPr lang="en-US" altLang="ko-KR" dirty="0"/>
                  <a:t>is only defined on the k-</a:t>
                </a:r>
                <a:r>
                  <a:rPr lang="en-US" altLang="ko-KR" dirty="0" err="1"/>
                  <a:t>th</a:t>
                </a:r>
                <a:r>
                  <a:rPr lang="en-US" altLang="ko-KR" dirty="0"/>
                  <a:t> mask (other mask outputs do not contribute to the loss)</a:t>
                </a:r>
              </a:p>
              <a:p>
                <a:r>
                  <a:rPr lang="en-US" altLang="ko-KR" dirty="0"/>
                  <a:t>No competition among classes because of the binary mask.</a:t>
                </a:r>
                <a:endParaRPr lang="ko-KR"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7524520" y="3668617"/>
                <a:ext cx="3829280" cy="2308324"/>
              </a:xfrm>
              <a:prstGeom prst="rect">
                <a:avLst/>
              </a:prstGeom>
              <a:blipFill rotWithShape="0">
                <a:blip r:embed="rId4"/>
                <a:stretch>
                  <a:fillRect l="-1272" t="-1587" r="-2067" b="-34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231039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RoIAlign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8610600" y="5787809"/>
            <a:ext cx="2743200" cy="365125"/>
          </a:xfrm>
        </p:spPr>
        <p:txBody>
          <a:bodyPr/>
          <a:lstStyle/>
          <a:p>
            <a:fld id="{FCC205DD-E5C4-4EE3-B0EE-276B4039E1DB}" type="slidenum">
              <a:rPr lang="ko-KR" altLang="en-US" smtClean="0"/>
              <a:t>135</a:t>
            </a:fld>
            <a:endParaRPr lang="ko-KR" altLang="en-US"/>
          </a:p>
        </p:txBody>
      </p:sp>
      <p:grpSp>
        <p:nvGrpSpPr>
          <p:cNvPr id="6" name="그룹 5"/>
          <p:cNvGrpSpPr/>
          <p:nvPr/>
        </p:nvGrpSpPr>
        <p:grpSpPr>
          <a:xfrm>
            <a:off x="1273580" y="1257082"/>
            <a:ext cx="10251159" cy="4308707"/>
            <a:chOff x="1736288" y="2549293"/>
            <a:chExt cx="10251159" cy="4308707"/>
          </a:xfrm>
        </p:grpSpPr>
        <p:sp>
          <p:nvSpPr>
            <p:cNvPr id="7" name="TextBox 6"/>
            <p:cNvSpPr txBox="1"/>
            <p:nvPr/>
          </p:nvSpPr>
          <p:spPr>
            <a:xfrm>
              <a:off x="2022724" y="3610563"/>
              <a:ext cx="2438400" cy="369332"/>
            </a:xfrm>
            <a:prstGeom prst="rect">
              <a:avLst/>
            </a:prstGeom>
            <a:noFill/>
          </p:spPr>
          <p:txBody>
            <a:bodyPr wrap="square" rtlCol="0">
              <a:spAutoFit/>
            </a:bodyPr>
            <a:lstStyle/>
            <a:p>
              <a:r>
                <a:rPr lang="en-US" altLang="ko-KR" dirty="0"/>
                <a:t>ROI and Feature map</a:t>
              </a:r>
              <a:endParaRPr lang="ko-KR" altLang="en-US" dirty="0"/>
            </a:p>
          </p:txBody>
        </p:sp>
        <p:pic>
          <p:nvPicPr>
            <p:cNvPr id="8" name="Picture 2" descr="images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88" y="3929011"/>
              <a:ext cx="3487909" cy="1682763"/>
            </a:xfrm>
            <a:prstGeom prst="rect">
              <a:avLst/>
            </a:prstGeom>
            <a:noFill/>
            <a:ln>
              <a:noFill/>
            </a:ln>
            <a:effectLst/>
            <a:scene3d>
              <a:camera prst="orthographicFront">
                <a:rot lat="0" lon="0" rev="0"/>
              </a:camera>
              <a:lightRig rig="chilly" dir="t">
                <a:rot lat="0" lon="0" rev="18480000"/>
              </a:lightRig>
            </a:scene3d>
            <a:sp3d prstMaterial="clear">
              <a:bevelT h="63500"/>
            </a:sp3d>
            <a:extLst>
              <a:ext uri="{909E8E84-426E-40DD-AFC4-6F175D3DCCD1}">
                <a14:hiddenFill xmlns:a14="http://schemas.microsoft.com/office/drawing/2010/main">
                  <a:solidFill>
                    <a:srgbClr val="FFFFFF"/>
                  </a:solidFill>
                </a14:hiddenFill>
              </a:ext>
            </a:extLst>
          </p:spPr>
        </p:pic>
        <p:sp>
          <p:nvSpPr>
            <p:cNvPr id="9" name="직사각형 8"/>
            <p:cNvSpPr/>
            <p:nvPr/>
          </p:nvSpPr>
          <p:spPr>
            <a:xfrm>
              <a:off x="5911458" y="3933877"/>
              <a:ext cx="1062209" cy="16778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rPr>
                <a:t>ROI Pooling Layer</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10" name="오른쪽 화살표 9"/>
            <p:cNvSpPr/>
            <p:nvPr/>
          </p:nvSpPr>
          <p:spPr>
            <a:xfrm>
              <a:off x="5337424" y="4658036"/>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5786467" y="5774779"/>
              <a:ext cx="1896939" cy="523220"/>
            </a:xfrm>
            <a:prstGeom prst="rect">
              <a:avLst/>
            </a:prstGeom>
            <a:noFill/>
          </p:spPr>
          <p:txBody>
            <a:bodyPr wrap="square" rtlCol="0">
              <a:spAutoFit/>
            </a:bodyPr>
            <a:lstStyle/>
            <a:p>
              <a:r>
                <a:rPr lang="en-US" altLang="ko-KR" sz="1400" dirty="0"/>
                <a:t>7x7(</a:t>
              </a:r>
              <a:r>
                <a:rPr lang="en-US" altLang="ko-KR" sz="1400" dirty="0" err="1"/>
                <a:t>WxH</a:t>
              </a:r>
              <a:r>
                <a:rPr lang="en-US" altLang="ko-KR" sz="1400" dirty="0"/>
                <a:t>) sub region</a:t>
              </a:r>
            </a:p>
            <a:p>
              <a:r>
                <a:rPr lang="ko-KR" altLang="en-US" sz="1400" dirty="0"/>
                <a:t>에</a:t>
              </a:r>
              <a:r>
                <a:rPr lang="en-US" altLang="ko-KR" sz="1400" dirty="0"/>
                <a:t> </a:t>
              </a:r>
              <a:r>
                <a:rPr lang="ko-KR" altLang="en-US" sz="1400" dirty="0"/>
                <a:t>대한 </a:t>
              </a:r>
              <a:r>
                <a:rPr lang="en-US" altLang="ko-KR" sz="1400" dirty="0"/>
                <a:t>max-pooling</a:t>
              </a:r>
              <a:endParaRPr lang="ko-KR" altLang="en-US" sz="1400" dirty="0"/>
            </a:p>
          </p:txBody>
        </p:sp>
        <p:grpSp>
          <p:nvGrpSpPr>
            <p:cNvPr id="12" name="그룹 11"/>
            <p:cNvGrpSpPr/>
            <p:nvPr/>
          </p:nvGrpSpPr>
          <p:grpSpPr>
            <a:xfrm>
              <a:off x="3257575" y="4034369"/>
              <a:ext cx="1463064" cy="1323311"/>
              <a:chOff x="2178050" y="2318026"/>
              <a:chExt cx="1479550" cy="1323311"/>
            </a:xfrm>
          </p:grpSpPr>
          <p:sp>
            <p:nvSpPr>
              <p:cNvPr id="54" name="직사각형 53"/>
              <p:cNvSpPr/>
              <p:nvPr/>
            </p:nvSpPr>
            <p:spPr>
              <a:xfrm>
                <a:off x="2178050" y="2331760"/>
                <a:ext cx="1479550" cy="13095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5" name="직선 연결선 54"/>
              <p:cNvCxnSpPr/>
              <p:nvPr/>
            </p:nvCxnSpPr>
            <p:spPr>
              <a:xfrm>
                <a:off x="2362200" y="2318028"/>
                <a:ext cx="25400" cy="1323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a:off x="2552700" y="2318027"/>
                <a:ext cx="25400" cy="13233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a:off x="2781300" y="2318026"/>
                <a:ext cx="0" cy="1323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p:nvCxnSpPr>
            <p:spPr>
              <a:xfrm>
                <a:off x="2968394" y="2331760"/>
                <a:ext cx="12700" cy="13095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3167595" y="2331760"/>
                <a:ext cx="8646" cy="13095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a:off x="3355590" y="2331760"/>
                <a:ext cx="23218" cy="13095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flipV="1">
                <a:off x="2178050" y="2501900"/>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2178050" y="2654300"/>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2178050" y="2857500"/>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2178050" y="3033518"/>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2178050" y="3185918"/>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2178050" y="3389118"/>
                <a:ext cx="147955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오른쪽 화살표 12"/>
            <p:cNvSpPr/>
            <p:nvPr/>
          </p:nvSpPr>
          <p:spPr>
            <a:xfrm>
              <a:off x="7081915" y="4658036"/>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7590452" y="4518335"/>
              <a:ext cx="185909" cy="6477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7802296" y="4518335"/>
              <a:ext cx="185909" cy="6477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7564516" y="5228251"/>
              <a:ext cx="668509" cy="369332"/>
            </a:xfrm>
            <a:prstGeom prst="rect">
              <a:avLst/>
            </a:prstGeom>
            <a:noFill/>
          </p:spPr>
          <p:txBody>
            <a:bodyPr wrap="square" rtlCol="0">
              <a:spAutoFit/>
            </a:bodyPr>
            <a:lstStyle/>
            <a:p>
              <a:r>
                <a:rPr lang="en-US" altLang="ko-KR" dirty="0"/>
                <a:t>FCs</a:t>
              </a:r>
              <a:endParaRPr lang="ko-KR" altLang="en-US" dirty="0"/>
            </a:p>
          </p:txBody>
        </p:sp>
        <p:sp>
          <p:nvSpPr>
            <p:cNvPr id="17" name="오른쪽 화살표 16"/>
            <p:cNvSpPr/>
            <p:nvPr/>
          </p:nvSpPr>
          <p:spPr>
            <a:xfrm>
              <a:off x="8068996" y="4681654"/>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8658616" y="594735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8379075" y="6211669"/>
              <a:ext cx="1244600" cy="646331"/>
            </a:xfrm>
            <a:prstGeom prst="rect">
              <a:avLst/>
            </a:prstGeom>
            <a:noFill/>
          </p:spPr>
          <p:txBody>
            <a:bodyPr wrap="square" rtlCol="0">
              <a:spAutoFit/>
            </a:bodyPr>
            <a:lstStyle/>
            <a:p>
              <a:r>
                <a:rPr lang="en-US" altLang="ko-KR" dirty="0"/>
                <a:t>Feature vector</a:t>
              </a:r>
              <a:endParaRPr lang="ko-KR" altLang="en-US" dirty="0"/>
            </a:p>
          </p:txBody>
        </p:sp>
        <p:sp>
          <p:nvSpPr>
            <p:cNvPr id="20" name="직사각형 19"/>
            <p:cNvSpPr/>
            <p:nvPr/>
          </p:nvSpPr>
          <p:spPr>
            <a:xfrm>
              <a:off x="8658616" y="5726154"/>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8658616" y="5510671"/>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8658616" y="528947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8658616" y="5071215"/>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8658616" y="4850016"/>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8658616" y="462707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8658616" y="4405874"/>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8658616" y="4190391"/>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8658616" y="3969192"/>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8658616" y="3750935"/>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8658616" y="3529736"/>
              <a:ext cx="95251" cy="1780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오른쪽 화살표 30"/>
            <p:cNvSpPr/>
            <p:nvPr/>
          </p:nvSpPr>
          <p:spPr>
            <a:xfrm rot="16200000">
              <a:off x="9171930" y="4273167"/>
              <a:ext cx="689437"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오른쪽 화살표 31"/>
            <p:cNvSpPr/>
            <p:nvPr/>
          </p:nvSpPr>
          <p:spPr>
            <a:xfrm rot="16200000">
              <a:off x="10444210" y="4273632"/>
              <a:ext cx="690367"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2"/>
            <p:cNvGrpSpPr/>
            <p:nvPr/>
          </p:nvGrpSpPr>
          <p:grpSpPr>
            <a:xfrm>
              <a:off x="9183073" y="3775120"/>
              <a:ext cx="744708" cy="307777"/>
              <a:chOff x="8303348" y="1822187"/>
              <a:chExt cx="744708" cy="307778"/>
            </a:xfrm>
          </p:grpSpPr>
          <p:sp>
            <p:nvSpPr>
              <p:cNvPr id="52" name="직사각형 51"/>
              <p:cNvSpPr/>
              <p:nvPr/>
            </p:nvSpPr>
            <p:spPr>
              <a:xfrm rot="16200000">
                <a:off x="8534243" y="1645320"/>
                <a:ext cx="185909" cy="6477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53" name="TextBox 52"/>
              <p:cNvSpPr txBox="1"/>
              <p:nvPr/>
            </p:nvSpPr>
            <p:spPr>
              <a:xfrm>
                <a:off x="8379547" y="1822187"/>
                <a:ext cx="668509" cy="307778"/>
              </a:xfrm>
              <a:prstGeom prst="rect">
                <a:avLst/>
              </a:prstGeom>
              <a:noFill/>
            </p:spPr>
            <p:txBody>
              <a:bodyPr wrap="square" rtlCol="0">
                <a:spAutoFit/>
              </a:bodyPr>
              <a:lstStyle/>
              <a:p>
                <a:r>
                  <a:rPr lang="en-US" altLang="ko-KR" sz="1400" dirty="0"/>
                  <a:t>FCs</a:t>
                </a:r>
                <a:endParaRPr lang="ko-KR" altLang="en-US" sz="1400" dirty="0"/>
              </a:p>
            </p:txBody>
          </p:sp>
        </p:grpSp>
        <p:sp>
          <p:nvSpPr>
            <p:cNvPr id="34" name="오른쪽 화살표 33"/>
            <p:cNvSpPr/>
            <p:nvPr/>
          </p:nvSpPr>
          <p:spPr>
            <a:xfrm rot="16200000">
              <a:off x="9275348" y="3352154"/>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9001374" y="2980842"/>
              <a:ext cx="1111535" cy="25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t>softmax</a:t>
              </a:r>
              <a:endParaRPr lang="ko-KR" altLang="en-US" sz="1400" dirty="0"/>
            </a:p>
          </p:txBody>
        </p:sp>
        <p:sp>
          <p:nvSpPr>
            <p:cNvPr id="36" name="직사각형 35"/>
            <p:cNvSpPr/>
            <p:nvPr/>
          </p:nvSpPr>
          <p:spPr>
            <a:xfrm>
              <a:off x="10233625" y="2980842"/>
              <a:ext cx="1111535" cy="25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Box </a:t>
              </a:r>
              <a:r>
                <a:rPr lang="en-US" altLang="ko-KR" sz="1100" dirty="0" err="1"/>
                <a:t>regressor</a:t>
              </a:r>
              <a:endParaRPr lang="ko-KR" altLang="en-US" sz="1100" dirty="0"/>
            </a:p>
          </p:txBody>
        </p:sp>
        <p:sp>
          <p:nvSpPr>
            <p:cNvPr id="37" name="오른쪽 화살표 36"/>
            <p:cNvSpPr/>
            <p:nvPr/>
          </p:nvSpPr>
          <p:spPr>
            <a:xfrm rot="16200000">
              <a:off x="10538365" y="3376880"/>
              <a:ext cx="482600" cy="30890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8804525" y="4771882"/>
              <a:ext cx="2066092" cy="10844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p:cNvSpPr txBox="1"/>
            <p:nvPr/>
          </p:nvSpPr>
          <p:spPr>
            <a:xfrm>
              <a:off x="8823645" y="2549293"/>
              <a:ext cx="1600059" cy="415755"/>
            </a:xfrm>
            <a:prstGeom prst="rect">
              <a:avLst/>
            </a:prstGeom>
            <a:noFill/>
          </p:spPr>
          <p:txBody>
            <a:bodyPr wrap="square" rtlCol="0">
              <a:spAutoFit/>
            </a:bodyPr>
            <a:lstStyle/>
            <a:p>
              <a:r>
                <a:rPr lang="en-US" altLang="ko-KR" sz="1051" dirty="0"/>
                <a:t>K+1 objects probability distribution</a:t>
              </a:r>
              <a:endParaRPr lang="ko-KR" altLang="en-US" sz="1051" dirty="0"/>
            </a:p>
          </p:txBody>
        </p:sp>
        <p:sp>
          <p:nvSpPr>
            <p:cNvPr id="40" name="TextBox 39"/>
            <p:cNvSpPr txBox="1"/>
            <p:nvPr/>
          </p:nvSpPr>
          <p:spPr>
            <a:xfrm>
              <a:off x="2273325" y="5630526"/>
              <a:ext cx="2387600" cy="369332"/>
            </a:xfrm>
            <a:prstGeom prst="rect">
              <a:avLst/>
            </a:prstGeom>
            <a:noFill/>
          </p:spPr>
          <p:txBody>
            <a:bodyPr wrap="square" rtlCol="0">
              <a:spAutoFit/>
            </a:bodyPr>
            <a:lstStyle/>
            <a:p>
              <a:r>
                <a:rPr lang="en-US" altLang="ko-KR" dirty="0"/>
                <a:t>ROI</a:t>
              </a:r>
              <a:r>
                <a:rPr lang="ko-KR" altLang="en-US" dirty="0"/>
                <a:t>는 </a:t>
              </a:r>
              <a:r>
                <a:rPr lang="en-US" altLang="ko-KR" dirty="0"/>
                <a:t>RPN</a:t>
              </a:r>
              <a:r>
                <a:rPr lang="ko-KR" altLang="en-US" dirty="0"/>
                <a:t>으로 부터 </a:t>
              </a:r>
            </a:p>
          </p:txBody>
        </p:sp>
        <p:sp>
          <p:nvSpPr>
            <p:cNvPr id="41" name="TextBox 40"/>
            <p:cNvSpPr txBox="1"/>
            <p:nvPr/>
          </p:nvSpPr>
          <p:spPr>
            <a:xfrm>
              <a:off x="10387388" y="2549293"/>
              <a:ext cx="1600059" cy="415755"/>
            </a:xfrm>
            <a:prstGeom prst="rect">
              <a:avLst/>
            </a:prstGeom>
            <a:noFill/>
          </p:spPr>
          <p:txBody>
            <a:bodyPr wrap="square" rtlCol="0">
              <a:spAutoFit/>
            </a:bodyPr>
            <a:lstStyle/>
            <a:p>
              <a:r>
                <a:rPr lang="en-US" altLang="ko-KR" sz="1051" dirty="0"/>
                <a:t>K objects</a:t>
              </a:r>
              <a:r>
                <a:rPr lang="ko-KR" altLang="en-US" sz="1051" dirty="0"/>
                <a:t>에 대한 </a:t>
              </a:r>
              <a:r>
                <a:rPr lang="en-US" altLang="ko-KR" sz="1051" dirty="0"/>
                <a:t>box </a:t>
              </a:r>
              <a:r>
                <a:rPr lang="en-US" altLang="ko-KR" sz="1051" dirty="0" err="1"/>
                <a:t>regressor</a:t>
              </a:r>
              <a:r>
                <a:rPr lang="en-US" altLang="ko-KR" sz="1051" dirty="0"/>
                <a:t>, </a:t>
              </a:r>
              <a:r>
                <a:rPr lang="ko-KR" altLang="en-US" sz="1051" dirty="0"/>
                <a:t>즉 </a:t>
              </a:r>
              <a:r>
                <a:rPr lang="en-US" altLang="ko-KR" sz="1051" dirty="0"/>
                <a:t>K</a:t>
              </a:r>
              <a:r>
                <a:rPr lang="ko-KR" altLang="en-US" sz="1051" dirty="0"/>
                <a:t>개</a:t>
              </a:r>
            </a:p>
          </p:txBody>
        </p:sp>
        <p:grpSp>
          <p:nvGrpSpPr>
            <p:cNvPr id="42" name="그룹 41"/>
            <p:cNvGrpSpPr/>
            <p:nvPr/>
          </p:nvGrpSpPr>
          <p:grpSpPr>
            <a:xfrm>
              <a:off x="10442710" y="3785152"/>
              <a:ext cx="744708" cy="307777"/>
              <a:chOff x="8303348" y="1822187"/>
              <a:chExt cx="744708" cy="307778"/>
            </a:xfrm>
          </p:grpSpPr>
          <p:sp>
            <p:nvSpPr>
              <p:cNvPr id="50" name="직사각형 49"/>
              <p:cNvSpPr/>
              <p:nvPr/>
            </p:nvSpPr>
            <p:spPr>
              <a:xfrm rot="16200000">
                <a:off x="8534243" y="1645320"/>
                <a:ext cx="185909" cy="6477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51" name="TextBox 50"/>
              <p:cNvSpPr txBox="1"/>
              <p:nvPr/>
            </p:nvSpPr>
            <p:spPr>
              <a:xfrm>
                <a:off x="8379547" y="1822187"/>
                <a:ext cx="668509" cy="307778"/>
              </a:xfrm>
              <a:prstGeom prst="rect">
                <a:avLst/>
              </a:prstGeom>
              <a:noFill/>
            </p:spPr>
            <p:txBody>
              <a:bodyPr wrap="square" rtlCol="0">
                <a:spAutoFit/>
              </a:bodyPr>
              <a:lstStyle/>
              <a:p>
                <a:r>
                  <a:rPr lang="en-US" altLang="ko-KR" sz="1400" dirty="0"/>
                  <a:t>FCs</a:t>
                </a:r>
                <a:endParaRPr lang="ko-KR" altLang="en-US" sz="1400" dirty="0"/>
              </a:p>
            </p:txBody>
          </p:sp>
        </p:grpSp>
      </p:grpSp>
      <p:sp>
        <p:nvSpPr>
          <p:cNvPr id="67" name="아래쪽 화살표 66"/>
          <p:cNvSpPr/>
          <p:nvPr/>
        </p:nvSpPr>
        <p:spPr>
          <a:xfrm>
            <a:off x="4257931" y="4572609"/>
            <a:ext cx="370159" cy="6645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p:cNvSpPr/>
          <p:nvPr/>
        </p:nvSpPr>
        <p:spPr>
          <a:xfrm>
            <a:off x="3194399" y="5258834"/>
            <a:ext cx="2630621" cy="50233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ln w="0"/>
                <a:solidFill>
                  <a:schemeClr val="tx1"/>
                </a:solidFill>
                <a:effectLst>
                  <a:outerShdw blurRad="38100" dist="19050" dir="2700000" algn="tl" rotWithShape="0">
                    <a:schemeClr val="dk1">
                      <a:alpha val="40000"/>
                    </a:schemeClr>
                  </a:outerShdw>
                </a:effectLst>
              </a:rPr>
              <a:t>RoIAlign</a:t>
            </a:r>
            <a:endParaRPr lang="ko-KR" altLang="en-US" dirty="0">
              <a:ln w="0"/>
              <a:solidFill>
                <a:schemeClr val="tx1"/>
              </a:solidFill>
              <a:effectLst>
                <a:outerShdw blurRad="38100" dist="19050" dir="2700000" algn="tl" rotWithShape="0">
                  <a:schemeClr val="dk1">
                    <a:alpha val="40000"/>
                  </a:schemeClr>
                </a:outerShdw>
              </a:effectLst>
            </a:endParaRPr>
          </a:p>
        </p:txBody>
      </p:sp>
      <p:sp>
        <p:nvSpPr>
          <p:cNvPr id="70" name="아래쪽 화살표 69"/>
          <p:cNvSpPr/>
          <p:nvPr/>
        </p:nvSpPr>
        <p:spPr>
          <a:xfrm>
            <a:off x="4326234" y="5811838"/>
            <a:ext cx="365007" cy="365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a:off x="2794867" y="6190695"/>
            <a:ext cx="3538781" cy="6477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FCN(Fully Convolutional Net)</a:t>
            </a:r>
            <a:endParaRPr lang="ko-KR" altLang="en-US" dirty="0">
              <a:solidFill>
                <a:schemeClr val="tx1"/>
              </a:solidFill>
            </a:endParaRPr>
          </a:p>
        </p:txBody>
      </p:sp>
      <p:sp>
        <p:nvSpPr>
          <p:cNvPr id="3" name="TextBox 2"/>
          <p:cNvSpPr txBox="1"/>
          <p:nvPr/>
        </p:nvSpPr>
        <p:spPr>
          <a:xfrm>
            <a:off x="7101807" y="5787809"/>
            <a:ext cx="3369601" cy="923330"/>
          </a:xfrm>
          <a:prstGeom prst="rect">
            <a:avLst/>
          </a:prstGeom>
          <a:noFill/>
        </p:spPr>
        <p:txBody>
          <a:bodyPr wrap="square" rtlCol="0">
            <a:spAutoFit/>
          </a:bodyPr>
          <a:lstStyle/>
          <a:p>
            <a:r>
              <a:rPr lang="en-US" altLang="ko-KR" dirty="0"/>
              <a:t>ROI Pooling is no longer a standard, just replace with </a:t>
            </a:r>
            <a:r>
              <a:rPr lang="en-US" altLang="ko-KR" dirty="0" err="1"/>
              <a:t>ROIAlign</a:t>
            </a:r>
            <a:endParaRPr lang="ko-KR" altLang="en-US"/>
          </a:p>
        </p:txBody>
      </p:sp>
    </p:spTree>
    <p:extLst>
      <p:ext uri="{BB962C8B-B14F-4D97-AF65-F5344CB8AC3E}">
        <p14:creationId xmlns:p14="http://schemas.microsoft.com/office/powerpoint/2010/main" val="5953826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RoIAlign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136</a:t>
            </a:fld>
            <a:endParaRPr lang="ko-KR" altLang="en-US"/>
          </a:p>
        </p:txBody>
      </p:sp>
      <p:sp>
        <p:nvSpPr>
          <p:cNvPr id="6" name="내용 개체 틀 2"/>
          <p:cNvSpPr>
            <a:spLocks noGrp="1"/>
          </p:cNvSpPr>
          <p:nvPr>
            <p:ph idx="1"/>
          </p:nvPr>
        </p:nvSpPr>
        <p:spPr/>
        <p:txBody>
          <a:bodyPr/>
          <a:lstStyle/>
          <a:p>
            <a:r>
              <a:rPr lang="en-US" altLang="ko-KR" dirty="0"/>
              <a:t>Remove the harsh quantization of </a:t>
            </a:r>
            <a:r>
              <a:rPr lang="en-US" altLang="ko-KR" dirty="0" err="1"/>
              <a:t>RoIPool</a:t>
            </a:r>
            <a:r>
              <a:rPr lang="en-US" altLang="ko-KR" dirty="0"/>
              <a:t>, properly aligning the extracted features with the input. Avoid any quantization of the </a:t>
            </a:r>
            <a:r>
              <a:rPr lang="en-US" altLang="ko-KR" dirty="0" err="1"/>
              <a:t>RoI</a:t>
            </a:r>
            <a:r>
              <a:rPr lang="en-US" altLang="ko-KR" dirty="0"/>
              <a:t> boundaries or bins. Use bilinear interpolation to compute exact values of the input features at four regularly sampled locations in each ROI bin, and aggregate the result (using max or average)</a:t>
            </a:r>
          </a:p>
          <a:p>
            <a:endParaRPr lang="en-US" altLang="ko-KR" dirty="0"/>
          </a:p>
          <a:p>
            <a:r>
              <a:rPr lang="en-US" altLang="ko-KR" dirty="0" err="1">
                <a:solidFill>
                  <a:srgbClr val="FF0000"/>
                </a:solidFill>
              </a:rPr>
              <a:t>NNRoiLayer</a:t>
            </a:r>
            <a:r>
              <a:rPr lang="en-US" altLang="ko-KR" dirty="0"/>
              <a:t> implements this</a:t>
            </a:r>
            <a:endParaRPr lang="ko-KR" altLang="en-US" dirty="0"/>
          </a:p>
        </p:txBody>
      </p:sp>
    </p:spTree>
    <p:extLst>
      <p:ext uri="{BB962C8B-B14F-4D97-AF65-F5344CB8AC3E}">
        <p14:creationId xmlns:p14="http://schemas.microsoft.com/office/powerpoint/2010/main" val="38749117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Our </a:t>
            </a:r>
            <a:r>
              <a:rPr lang="en-US" altLang="ko-KR" dirty="0" err="1"/>
              <a:t>RoiLayer</a:t>
            </a:r>
            <a:endParaRPr lang="ko-KR" altLang="en-US" dirty="0"/>
          </a:p>
        </p:txBody>
      </p:sp>
      <p:sp>
        <p:nvSpPr>
          <p:cNvPr id="3" name="내용 개체 틀 2"/>
          <p:cNvSpPr>
            <a:spLocks noGrp="1"/>
          </p:cNvSpPr>
          <p:nvPr>
            <p:ph idx="1"/>
          </p:nvPr>
        </p:nvSpPr>
        <p:spPr>
          <a:xfrm>
            <a:off x="838200" y="1847852"/>
            <a:ext cx="10515600" cy="4351338"/>
          </a:xfrm>
        </p:spPr>
        <p:txBody>
          <a:bodyPr/>
          <a:lstStyle/>
          <a:p>
            <a:r>
              <a:rPr lang="en-US" altLang="ko-KR" dirty="0"/>
              <a:t>We separate </a:t>
            </a:r>
            <a:r>
              <a:rPr lang="en-US" altLang="ko-KR" dirty="0" err="1"/>
              <a:t>RoiAlign</a:t>
            </a:r>
            <a:r>
              <a:rPr lang="en-US" altLang="ko-KR" dirty="0"/>
              <a:t> into two: one </a:t>
            </a:r>
            <a:r>
              <a:rPr lang="en-US" altLang="ko-KR" dirty="0" err="1"/>
              <a:t>RoiLayer</a:t>
            </a:r>
            <a:r>
              <a:rPr lang="en-US" altLang="ko-KR" dirty="0"/>
              <a:t> and the other pooling layer.</a:t>
            </a:r>
          </a:p>
          <a:p>
            <a:r>
              <a:rPr lang="en-US" altLang="ko-KR" dirty="0" err="1"/>
              <a:t>RoiLayer</a:t>
            </a:r>
            <a:r>
              <a:rPr lang="en-US" altLang="ko-KR" dirty="0"/>
              <a:t> just bilinear interpolates an area with fixed resolution, pooling layer do the usual things.</a:t>
            </a:r>
          </a:p>
          <a:p>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137</a:t>
            </a:fld>
            <a:endParaRPr lang="ko-KR" altLang="en-US"/>
          </a:p>
        </p:txBody>
      </p:sp>
    </p:spTree>
    <p:extLst>
      <p:ext uri="{BB962C8B-B14F-4D97-AF65-F5344CB8AC3E}">
        <p14:creationId xmlns:p14="http://schemas.microsoft.com/office/powerpoint/2010/main" val="1747073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Mask R-CNN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138</a:t>
            </a:fld>
            <a:endParaRPr lang="ko-KR" altLang="en-US"/>
          </a:p>
        </p:txBody>
      </p:sp>
      <p:pic>
        <p:nvPicPr>
          <p:cNvPr id="6" name="그림 5"/>
          <p:cNvPicPr>
            <a:picLocks noChangeAspect="1"/>
          </p:cNvPicPr>
          <p:nvPr/>
        </p:nvPicPr>
        <p:blipFill>
          <a:blip r:embed="rId2"/>
          <a:stretch>
            <a:fillRect/>
          </a:stretch>
        </p:blipFill>
        <p:spPr>
          <a:xfrm>
            <a:off x="838200" y="1690690"/>
            <a:ext cx="10022316" cy="3361522"/>
          </a:xfrm>
          <a:prstGeom prst="rect">
            <a:avLst/>
          </a:prstGeom>
        </p:spPr>
      </p:pic>
    </p:spTree>
    <p:extLst>
      <p:ext uri="{BB962C8B-B14F-4D97-AF65-F5344CB8AC3E}">
        <p14:creationId xmlns:p14="http://schemas.microsoft.com/office/powerpoint/2010/main" val="21148561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Training</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a:bodyPr>
              <a:lstStyle/>
              <a:p>
                <a:r>
                  <a:rPr lang="en-US" altLang="ko-KR" dirty="0"/>
                  <a:t>Same hyper-parameters as Faster R-CNN</a:t>
                </a:r>
              </a:p>
              <a:p>
                <a:r>
                  <a:rPr lang="en-US" altLang="ko-KR" dirty="0" err="1"/>
                  <a:t>RoI</a:t>
                </a:r>
                <a:r>
                  <a:rPr lang="en-US" altLang="ko-KR" dirty="0"/>
                  <a:t> is considered positive if it has </a:t>
                </a:r>
                <a:r>
                  <a:rPr lang="en-US" altLang="ko-KR" dirty="0" err="1"/>
                  <a:t>IoU</a:t>
                </a:r>
                <a:r>
                  <a:rPr lang="en-US" altLang="ko-KR" dirty="0"/>
                  <a:t> with a ground-truth box of at least 0.5, negative otherwise. The mask loss </a:t>
                </a:r>
                <a14:m>
                  <m:oMath xmlns:m="http://schemas.openxmlformats.org/officeDocument/2006/math">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𝐿</m:t>
                        </m:r>
                      </m:e>
                      <m:sub>
                        <m:r>
                          <a:rPr lang="en-US" altLang="ko-KR" i="1">
                            <a:latin typeface="Cambria Math" panose="02040503050406030204" pitchFamily="18" charset="0"/>
                            <a:ea typeface="Cambria Math" panose="02040503050406030204" pitchFamily="18" charset="0"/>
                          </a:rPr>
                          <m:t>𝑚𝑎𝑠𝑘</m:t>
                        </m:r>
                      </m:sub>
                    </m:sSub>
                  </m:oMath>
                </a14:m>
                <a:r>
                  <a:rPr lang="ko-KR" altLang="en-US" dirty="0"/>
                  <a:t> </a:t>
                </a:r>
                <a:r>
                  <a:rPr lang="en-US" altLang="ko-KR" dirty="0"/>
                  <a:t>is </a:t>
                </a:r>
                <a:r>
                  <a:rPr lang="en-US" altLang="ko-KR" dirty="0" err="1"/>
                  <a:t>defiend</a:t>
                </a:r>
                <a:r>
                  <a:rPr lang="en-US" altLang="ko-KR" dirty="0"/>
                  <a:t> only on positive </a:t>
                </a:r>
                <a:r>
                  <a:rPr lang="en-US" altLang="ko-KR" dirty="0" err="1"/>
                  <a:t>RoIs</a:t>
                </a:r>
                <a:r>
                  <a:rPr lang="en-US" altLang="ko-KR" dirty="0"/>
                  <a:t>.</a:t>
                </a:r>
              </a:p>
              <a:p>
                <a:r>
                  <a:rPr lang="en-US" altLang="ko-KR" dirty="0"/>
                  <a:t>Images are resized such that their scale (shorter edge) is 800 pixels. Each mini-batch has 2 images per GPU and each image has N sampled </a:t>
                </a:r>
                <a:r>
                  <a:rPr lang="en-US" altLang="ko-KR" dirty="0" err="1"/>
                  <a:t>RoIs</a:t>
                </a:r>
                <a:r>
                  <a:rPr lang="en-US" altLang="ko-KR" dirty="0"/>
                  <a:t>, with a ratio of 1:3 of positive to negatives. N is 64 for </a:t>
                </a:r>
                <a:r>
                  <a:rPr lang="en-US" altLang="ko-KR" dirty="0" err="1"/>
                  <a:t>ResNet</a:t>
                </a:r>
                <a:r>
                  <a:rPr lang="en-US" altLang="ko-KR" dirty="0"/>
                  <a:t>. RPN anchors span 5 scales and 3 aspect ratios.</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381" r="-1855"/>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139</a:t>
            </a:fld>
            <a:endParaRPr lang="ko-KR" altLang="en-US"/>
          </a:p>
        </p:txBody>
      </p:sp>
    </p:spTree>
    <p:extLst>
      <p:ext uri="{BB962C8B-B14F-4D97-AF65-F5344CB8AC3E}">
        <p14:creationId xmlns:p14="http://schemas.microsoft.com/office/powerpoint/2010/main" val="1928258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BP 1</a:t>
            </a:r>
            <a:endParaRPr lang="ko-KR" altLang="en-US" dirty="0"/>
          </a:p>
        </p:txBody>
      </p:sp>
      <p:sp>
        <p:nvSpPr>
          <p:cNvPr id="3" name="내용 개체 틀 2"/>
          <p:cNvSpPr>
            <a:spLocks noGrp="1"/>
          </p:cNvSpPr>
          <p:nvPr>
            <p:ph idx="1"/>
          </p:nvPr>
        </p:nvSpPr>
        <p:spPr>
          <a:xfrm>
            <a:off x="881621" y="1779801"/>
            <a:ext cx="10515600" cy="4351339"/>
          </a:xfrm>
        </p:spPr>
        <p:txBody>
          <a:bodyPr/>
          <a:lstStyle/>
          <a:p>
            <a:endParaRPr lang="en-US" altLang="ko-KR" dirty="0"/>
          </a:p>
          <a:p>
            <a:endParaRPr lang="en-US" altLang="ko-KR" dirty="0"/>
          </a:p>
          <a:p>
            <a:endParaRPr lang="ko-KR" altLang="en-US" dirty="0"/>
          </a:p>
        </p:txBody>
      </p:sp>
      <p:grpSp>
        <p:nvGrpSpPr>
          <p:cNvPr id="13" name="그룹 12"/>
          <p:cNvGrpSpPr/>
          <p:nvPr/>
        </p:nvGrpSpPr>
        <p:grpSpPr>
          <a:xfrm>
            <a:off x="6814618" y="3232086"/>
            <a:ext cx="4024599" cy="3206950"/>
            <a:chOff x="6163891" y="3757581"/>
            <a:chExt cx="4024598" cy="2064913"/>
          </a:xfrm>
        </p:grpSpPr>
        <mc:AlternateContent xmlns:mc="http://schemas.openxmlformats.org/markup-compatibility/2006" xmlns:a14="http://schemas.microsoft.com/office/drawing/2010/main">
          <mc:Choice Requires="a14">
            <p:sp>
              <p:nvSpPr>
                <p:cNvPr id="10" name="TextBox 9"/>
                <p:cNvSpPr txBox="1"/>
                <p:nvPr/>
              </p:nvSpPr>
              <p:spPr>
                <a:xfrm>
                  <a:off x="6163891" y="3757581"/>
                  <a:ext cx="4024598" cy="4829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m:t>
                            </m:r>
                          </m:sup>
                        </m:sSup>
                        <m:d>
                          <m:dPr>
                            <m:ctrlPr>
                              <a:rPr lang="en-US" altLang="ko-KR" i="1">
                                <a:latin typeface="Cambria Math" panose="02040503050406030204" pitchFamily="18" charset="0"/>
                              </a:rPr>
                            </m:ctrlPr>
                          </m:dPr>
                          <m:e>
                            <m:r>
                              <a:rPr lang="en-US" altLang="ko-KR" i="1">
                                <a:latin typeface="Cambria Math" panose="02040503050406030204" pitchFamily="18" charset="0"/>
                              </a:rPr>
                              <m:t>𝑧</m:t>
                            </m:r>
                          </m:e>
                        </m:d>
                        <m:r>
                          <a:rPr lang="en-US" altLang="ko-KR" i="1">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1+</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m:t>
                                        </m:r>
                                        <m:r>
                                          <a:rPr lang="en-US" altLang="ko-KR" i="1">
                                            <a:latin typeface="Cambria Math" panose="02040503050406030204" pitchFamily="18" charset="0"/>
                                          </a:rPr>
                                          <m:t>𝑧</m:t>
                                        </m:r>
                                      </m:sup>
                                    </m:sSup>
                                  </m:den>
                                </m:f>
                              </m:e>
                            </m:d>
                          </m:e>
                          <m:sup>
                            <m:r>
                              <a:rPr lang="en-US" altLang="ko-KR" i="1">
                                <a:latin typeface="Cambria Math" panose="02040503050406030204" pitchFamily="18" charset="0"/>
                              </a:rPr>
                              <m:t>′</m:t>
                            </m:r>
                          </m:sup>
                        </m:sSup>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m:t>
                                </m:r>
                                <m:r>
                                  <a:rPr lang="en-US" altLang="ko-KR" i="1">
                                    <a:latin typeface="Cambria Math" panose="02040503050406030204" pitchFamily="18" charset="0"/>
                                  </a:rPr>
                                  <m:t>𝑧</m:t>
                                </m:r>
                              </m:sup>
                            </m:sSup>
                          </m:num>
                          <m:den>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1+</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m:t>
                                        </m:r>
                                        <m:r>
                                          <a:rPr lang="en-US" altLang="ko-KR" i="1">
                                            <a:latin typeface="Cambria Math" panose="02040503050406030204" pitchFamily="18" charset="0"/>
                                          </a:rPr>
                                          <m:t>𝑧</m:t>
                                        </m:r>
                                      </m:sup>
                                    </m:sSup>
                                  </m:e>
                                </m:d>
                              </m:e>
                              <m:sup>
                                <m:r>
                                  <a:rPr lang="en-US" altLang="ko-KR" i="1">
                                    <a:latin typeface="Cambria Math" panose="02040503050406030204" pitchFamily="18" charset="0"/>
                                  </a:rPr>
                                  <m:t>2</m:t>
                                </m:r>
                              </m:sup>
                            </m:sSup>
                          </m:den>
                        </m:f>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163891" y="3757581"/>
                  <a:ext cx="4024598" cy="750014"/>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558456" y="5483370"/>
                  <a:ext cx="1252394" cy="339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m:rPr>
                                <m:sty m:val="p"/>
                              </m:rPr>
                              <a:rPr lang="en-US" altLang="ko-KR">
                                <a:latin typeface="Cambria Math" panose="02040503050406030204" pitchFamily="18" charset="0"/>
                              </a:rPr>
                              <m:t>C</m:t>
                            </m:r>
                          </m:num>
                          <m:den>
                            <m:r>
                              <a:rPr lang="en-US" altLang="ko-KR" i="1">
                                <a:latin typeface="Cambria Math" panose="02040503050406030204" pitchFamily="18" charset="0"/>
                                <a:ea typeface="Cambria Math" panose="02040503050406030204" pitchFamily="18" charset="0"/>
                              </a:rPr>
                              <m:t>𝜕</m:t>
                            </m:r>
                            <m:sSup>
                              <m:sSupPr>
                                <m:ctrlPr>
                                  <a:rPr lang="en-US" altLang="ko-KR" i="1">
                                    <a:latin typeface="Cambria Math" panose="02040503050406030204" pitchFamily="18" charset="0"/>
                                    <a:ea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𝑎</m:t>
                                </m:r>
                              </m:e>
                              <m:sup>
                                <m:r>
                                  <a:rPr lang="en-US" altLang="ko-KR" i="1">
                                    <a:latin typeface="Cambria Math" panose="02040503050406030204" pitchFamily="18" charset="0"/>
                                    <a:ea typeface="Cambria Math" panose="02040503050406030204" pitchFamily="18" charset="0"/>
                                  </a:rPr>
                                  <m:t>𝐿</m:t>
                                </m:r>
                              </m:sup>
                            </m:sSup>
                          </m:den>
                        </m:f>
                        <m:r>
                          <a:rPr lang="en-US" altLang="ko-KR">
                            <a:latin typeface="Cambria Math" panose="02040503050406030204" pitchFamily="18" charset="0"/>
                            <a:ea typeface="Cambria Math" panose="02040503050406030204" pitchFamily="18" charset="0"/>
                          </a:rPr>
                          <m:t>=</m:t>
                        </m:r>
                        <m:r>
                          <m:rPr>
                            <m:sty m:val="p"/>
                          </m:rPr>
                          <a:rPr lang="en-US" altLang="ko-KR">
                            <a:latin typeface="Cambria Math" panose="02040503050406030204" pitchFamily="18" charset="0"/>
                            <a:ea typeface="Cambria Math" panose="02040503050406030204" pitchFamily="18" charset="0"/>
                          </a:rPr>
                          <m:t>a</m:t>
                        </m:r>
                        <m:r>
                          <a:rPr lang="en-US" altLang="ko-KR">
                            <a:latin typeface="Cambria Math" panose="02040503050406030204" pitchFamily="18" charset="0"/>
                            <a:ea typeface="Cambria Math" panose="02040503050406030204" pitchFamily="18" charset="0"/>
                          </a:rPr>
                          <m:t>−</m:t>
                        </m:r>
                        <m:r>
                          <m:rPr>
                            <m:sty m:val="p"/>
                          </m:rPr>
                          <a:rPr lang="en-US" altLang="ko-KR">
                            <a:latin typeface="Cambria Math" panose="02040503050406030204" pitchFamily="18" charset="0"/>
                            <a:ea typeface="Cambria Math" panose="02040503050406030204" pitchFamily="18" charset="0"/>
                          </a:rPr>
                          <m:t>y</m:t>
                        </m:r>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558456" y="5483370"/>
                  <a:ext cx="1252394" cy="339124"/>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520026" y="4599885"/>
                  <a:ext cx="2424317" cy="4529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𝐶</m:t>
                        </m:r>
                        <m:r>
                          <a:rPr lang="en-US" altLang="ko-KR"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2</m:t>
                            </m:r>
                            <m:r>
                              <a:rPr lang="en-US" altLang="ko-KR" b="0" i="1" smtClean="0">
                                <a:latin typeface="Cambria Math" panose="02040503050406030204" pitchFamily="18" charset="0"/>
                              </a:rPr>
                              <m:t>𝑛</m:t>
                            </m:r>
                          </m:den>
                        </m:f>
                        <m:r>
                          <a:rPr lang="en-US" altLang="ko-KR" i="1">
                            <a:latin typeface="Cambria Math" panose="02040503050406030204" pitchFamily="18" charset="0"/>
                          </a:rPr>
                          <m:t> </m:t>
                        </m:r>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𝑗</m:t>
                            </m:r>
                          </m:sub>
                          <m:sup/>
                          <m:e>
                            <m:sSub>
                              <m:sSubPr>
                                <m:ctrlPr>
                                  <a:rPr lang="en-US" altLang="ko-KR" i="1">
                                    <a:latin typeface="Cambria Math" panose="02040503050406030204" pitchFamily="18" charset="0"/>
                                  </a:rPr>
                                </m:ctrlPr>
                              </m:sSubPr>
                              <m:e>
                                <m:r>
                                  <a:rPr lang="en-US" altLang="ko-KR" i="1">
                                    <a:latin typeface="Cambria Math" panose="02040503050406030204" pitchFamily="18" charset="0"/>
                                  </a:rPr>
                                  <m:t>(</m:t>
                                </m:r>
                                <m:r>
                                  <a:rPr lang="en-US" altLang="ko-KR" i="1">
                                    <a:latin typeface="Cambria Math" panose="02040503050406030204" pitchFamily="18" charset="0"/>
                                  </a:rPr>
                                  <m:t>𝑦</m:t>
                                </m:r>
                              </m:e>
                              <m:sub>
                                <m:r>
                                  <a:rPr lang="en-US" altLang="ko-KR" i="1">
                                    <a:latin typeface="Cambria Math" panose="02040503050406030204" pitchFamily="18" charset="0"/>
                                  </a:rPr>
                                  <m:t>𝑗</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𝑗</m:t>
                                </m:r>
                              </m:sub>
                            </m:sSub>
                            <m:r>
                              <a:rPr lang="en-US" altLang="ko-KR" i="1">
                                <a:latin typeface="Cambria Math" panose="02040503050406030204" pitchFamily="18" charset="0"/>
                              </a:rPr>
                              <m:t>)^2    </m:t>
                            </m:r>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520026" y="4599885"/>
                  <a:ext cx="2424317" cy="452991"/>
                </a:xfrm>
                <a:prstGeom prst="rect">
                  <a:avLst/>
                </a:prstGeom>
                <a:blipFill>
                  <a:blip r:embed="rId10"/>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4" name="TextBox 13"/>
              <p:cNvSpPr txBox="1"/>
              <p:nvPr/>
            </p:nvSpPr>
            <p:spPr>
              <a:xfrm>
                <a:off x="2941187" y="3368038"/>
                <a:ext cx="2737932" cy="369332"/>
              </a:xfrm>
              <a:prstGeom prst="rect">
                <a:avLst/>
              </a:prstGeom>
              <a:noFill/>
            </p:spPr>
            <p:txBody>
              <a:bodyPr wrap="square" rtlCol="0">
                <a:spAutoFit/>
              </a:bodyPr>
              <a:lstStyle/>
              <a:p>
                <a:r>
                  <a:rPr lang="en-US" altLang="ko-KR" dirty="0"/>
                  <a:t>If </a:t>
                </a:r>
                <a14:m>
                  <m:oMath xmlns:m="http://schemas.openxmlformats.org/officeDocument/2006/math">
                    <m:r>
                      <a:rPr lang="en-US" altLang="ko-KR" b="0" i="1" smtClean="0">
                        <a:latin typeface="Cambria Math" panose="02040503050406030204" pitchFamily="18" charset="0"/>
                      </a:rPr>
                      <m:t>𝑘</m:t>
                    </m:r>
                    <m:r>
                      <a:rPr lang="en-US" altLang="ko-KR" b="0" i="1" smtClean="0">
                        <a:latin typeface="Cambria Math" panose="02040503050406030204" pitchFamily="18" charset="0"/>
                      </a:rPr>
                      <m:t>≠</m:t>
                    </m:r>
                    <m:r>
                      <a:rPr lang="en-US" altLang="ko-KR" b="0" i="1" smtClean="0">
                        <a:latin typeface="Cambria Math" panose="02040503050406030204" pitchFamily="18" charset="0"/>
                      </a:rPr>
                      <m:t>𝑗</m:t>
                    </m:r>
                  </m:oMath>
                </a14:m>
                <a:r>
                  <a:rPr lang="en-US" altLang="ko-KR" dirty="0"/>
                  <a:t> , some vanishes</a:t>
                </a:r>
                <a:endParaRPr lang="ko-KR"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941187" y="3368038"/>
                <a:ext cx="2737932" cy="369332"/>
              </a:xfrm>
              <a:prstGeom prst="rect">
                <a:avLst/>
              </a:prstGeom>
              <a:blipFill rotWithShape="0">
                <a:blip r:embed="rId11"/>
                <a:stretch>
                  <a:fillRect l="-1778"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235292" y="1853065"/>
                <a:ext cx="2537746" cy="10027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𝑎</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𝑙</m:t>
                          </m:r>
                        </m:sup>
                      </m:sSub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𝜎</m:t>
                      </m:r>
                      <m:r>
                        <a:rPr lang="en-US" altLang="ko-KR" i="1">
                          <a:solidFill>
                            <a:srgbClr val="000000"/>
                          </a:solidFill>
                          <a:latin typeface="Cambria Math" panose="02040503050406030204" pitchFamily="18" charset="0"/>
                        </a:rPr>
                        <m:t>(</m:t>
                      </m:r>
                      <m:nary>
                        <m:naryPr>
                          <m:chr m:val="∑"/>
                          <m:supHide m:val="on"/>
                          <m:ctrlPr>
                            <a:rPr lang="en-US" altLang="ko-KR" i="1">
                              <a:solidFill>
                                <a:srgbClr val="000000"/>
                              </a:solidFill>
                              <a:latin typeface="Cambria Math" panose="02040503050406030204" pitchFamily="18" charset="0"/>
                            </a:rPr>
                          </m:ctrlPr>
                        </m:naryPr>
                        <m:sub>
                          <m:r>
                            <a:rPr lang="en-US" altLang="ko-KR" i="1">
                              <a:solidFill>
                                <a:srgbClr val="000000"/>
                              </a:solidFill>
                              <a:latin typeface="Cambria Math" panose="02040503050406030204" pitchFamily="18" charset="0"/>
                            </a:rPr>
                            <m:t>𝑘</m:t>
                          </m:r>
                        </m:sub>
                        <m:sup/>
                        <m:e>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𝑤</m:t>
                              </m:r>
                            </m:e>
                            <m:sub>
                              <m:r>
                                <a:rPr lang="en-US" altLang="ko-KR" i="1">
                                  <a:solidFill>
                                    <a:srgbClr val="000000"/>
                                  </a:solidFill>
                                  <a:latin typeface="Cambria Math" panose="02040503050406030204" pitchFamily="18" charset="0"/>
                                </a:rPr>
                                <m:t>𝑗𝑘</m:t>
                              </m:r>
                            </m:sub>
                            <m:sup>
                              <m:r>
                                <a:rPr lang="en-US" altLang="ko-KR" i="1">
                                  <a:solidFill>
                                    <a:srgbClr val="000000"/>
                                  </a:solidFill>
                                  <a:latin typeface="Cambria Math" panose="02040503050406030204" pitchFamily="18" charset="0"/>
                                </a:rPr>
                                <m:t>𝑙</m:t>
                              </m:r>
                            </m:sup>
                          </m:sSubSup>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𝑎</m:t>
                              </m:r>
                            </m:e>
                            <m:sub>
                              <m:r>
                                <a:rPr lang="en-US" altLang="ko-KR" i="1">
                                  <a:solidFill>
                                    <a:srgbClr val="000000"/>
                                  </a:solidFill>
                                  <a:latin typeface="Cambria Math" panose="02040503050406030204" pitchFamily="18" charset="0"/>
                                </a:rPr>
                                <m:t>𝑘</m:t>
                              </m:r>
                            </m:sub>
                            <m:sup>
                              <m:r>
                                <a:rPr lang="en-US" altLang="ko-KR" i="1">
                                  <a:solidFill>
                                    <a:srgbClr val="000000"/>
                                  </a:solidFill>
                                  <a:latin typeface="Cambria Math" panose="02040503050406030204" pitchFamily="18" charset="0"/>
                                </a:rPr>
                                <m:t>𝑙</m:t>
                              </m:r>
                              <m:r>
                                <a:rPr lang="en-US" altLang="ko-KR" i="1">
                                  <a:solidFill>
                                    <a:srgbClr val="000000"/>
                                  </a:solidFill>
                                  <a:latin typeface="Cambria Math" panose="02040503050406030204" pitchFamily="18" charset="0"/>
                                </a:rPr>
                                <m:t>−1</m:t>
                              </m:r>
                            </m:sup>
                          </m:sSubSup>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𝑙</m:t>
                              </m:r>
                            </m:sup>
                          </m:sSubSup>
                          <m:r>
                            <a:rPr lang="en-US" altLang="ko-KR" i="1">
                              <a:solidFill>
                                <a:srgbClr val="000000"/>
                              </a:solidFill>
                              <a:latin typeface="Cambria Math" panose="02040503050406030204" pitchFamily="18" charset="0"/>
                            </a:rPr>
                            <m:t>)</m:t>
                          </m:r>
                        </m:e>
                      </m:nary>
                      <m:r>
                        <a:rPr lang="en-US" altLang="ko-KR" i="1">
                          <a:solidFill>
                            <a:srgbClr val="000000"/>
                          </a:solidFill>
                          <a:latin typeface="Cambria Math" panose="02040503050406030204" pitchFamily="18" charset="0"/>
                        </a:rPr>
                        <m:t> </m:t>
                      </m:r>
                    </m:oMath>
                  </m:oMathPara>
                </a14:m>
                <a:endParaRPr lang="en-US" altLang="ko-KR"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𝜎</m:t>
                      </m:r>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𝑧</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𝑙</m:t>
                          </m:r>
                        </m:sup>
                      </m:sSubSup>
                      <m:r>
                        <a:rPr lang="en-US" altLang="ko-KR" i="1">
                          <a:solidFill>
                            <a:srgbClr val="000000"/>
                          </a:solidFill>
                          <a:latin typeface="Cambria Math" panose="02040503050406030204" pitchFamily="18" charset="0"/>
                        </a:rPr>
                        <m:t> )</m:t>
                      </m:r>
                    </m:oMath>
                  </m:oMathPara>
                </a14:m>
                <a:endParaRPr lang="ko-KR" altLang="ko-KR" sz="4000" dirty="0">
                  <a:latin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235292" y="1853065"/>
                <a:ext cx="2537746" cy="1002710"/>
              </a:xfrm>
              <a:prstGeom prst="rect">
                <a:avLst/>
              </a:prstGeom>
              <a:blipFill rotWithShape="0">
                <a:blip r:embed="rId12"/>
                <a:stretch>
                  <a:fillRect b="-7317"/>
                </a:stretch>
              </a:blipFill>
            </p:spPr>
            <p:txBody>
              <a:bodyPr/>
              <a:lstStyle/>
              <a:p>
                <a:r>
                  <a:rPr lang="ko-KR" altLang="en-US">
                    <a:noFill/>
                  </a:rPr>
                  <a:t> </a:t>
                </a:r>
              </a:p>
            </p:txBody>
          </p:sp>
        </mc:Fallback>
      </mc:AlternateContent>
      <p:sp>
        <p:nvSpPr>
          <p:cNvPr id="16" name="TextBox 15"/>
          <p:cNvSpPr txBox="1"/>
          <p:nvPr/>
        </p:nvSpPr>
        <p:spPr>
          <a:xfrm>
            <a:off x="419099" y="1882326"/>
            <a:ext cx="1439845" cy="369332"/>
          </a:xfrm>
          <a:prstGeom prst="rect">
            <a:avLst/>
          </a:prstGeom>
          <a:noFill/>
        </p:spPr>
        <p:txBody>
          <a:bodyPr wrap="square" rtlCol="0">
            <a:spAutoFit/>
          </a:bodyPr>
          <a:lstStyle/>
          <a:p>
            <a:r>
              <a:rPr lang="en-US" altLang="ko-KR" dirty="0"/>
              <a:t>Derivation:</a:t>
            </a:r>
            <a:endParaRPr lang="ko-KR" altLang="en-US" dirty="0"/>
          </a:p>
        </p:txBody>
      </p:sp>
      <p:sp>
        <p:nvSpPr>
          <p:cNvPr id="22" name="TextBox 21"/>
          <p:cNvSpPr txBox="1"/>
          <p:nvPr/>
        </p:nvSpPr>
        <p:spPr>
          <a:xfrm>
            <a:off x="7176603" y="5332878"/>
            <a:ext cx="2655123" cy="369332"/>
          </a:xfrm>
          <a:prstGeom prst="rect">
            <a:avLst/>
          </a:prstGeom>
          <a:noFill/>
        </p:spPr>
        <p:txBody>
          <a:bodyPr wrap="square" rtlCol="0">
            <a:spAutoFit/>
          </a:bodyPr>
          <a:lstStyle/>
          <a:p>
            <a:r>
              <a:rPr lang="en-US" altLang="ko-KR" dirty="0"/>
              <a:t>Again by chain rule</a:t>
            </a:r>
            <a:endParaRPr lang="ko-KR" altLang="en-US" dirty="0"/>
          </a:p>
        </p:txBody>
      </p:sp>
      <mc:AlternateContent xmlns:mc="http://schemas.openxmlformats.org/markup-compatibility/2006" xmlns:a14="http://schemas.microsoft.com/office/drawing/2010/main">
        <mc:Choice Requires="a14">
          <p:sp>
            <p:nvSpPr>
              <p:cNvPr id="17" name="TextBox 16"/>
              <p:cNvSpPr txBox="1"/>
              <p:nvPr/>
            </p:nvSpPr>
            <p:spPr>
              <a:xfrm>
                <a:off x="886270" y="5046998"/>
                <a:ext cx="3139917" cy="638060"/>
              </a:xfrm>
              <a:prstGeom prst="rect">
                <a:avLst/>
              </a:prstGeom>
              <a:noFill/>
            </p:spPr>
            <p:txBody>
              <a:bodyPr wrap="square" rtlCol="0">
                <a:spAutoFit/>
              </a:bodyPr>
              <a:lstStyle/>
              <a:p>
                <a14:m>
                  <m:oMath xmlns:m="http://schemas.openxmlformats.org/officeDocument/2006/math">
                    <m:sSubSup>
                      <m:sSubSupPr>
                        <m:ctrlPr>
                          <a:rPr lang="en-US" altLang="ko-KR" sz="2000" i="1">
                            <a:latin typeface="Cambria Math" panose="02040503050406030204" pitchFamily="18" charset="0"/>
                          </a:rPr>
                        </m:ctrlPr>
                      </m:sSubSupPr>
                      <m:e>
                        <m:r>
                          <a:rPr lang="ko-KR" altLang="en-US" sz="2000" i="1">
                            <a:latin typeface="Cambria Math" panose="02040503050406030204" pitchFamily="18" charset="0"/>
                          </a:rPr>
                          <m:t>𝛿</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ko-KR" altLang="en-US" sz="2000" i="1">
                            <a:latin typeface="Cambria Math" panose="02040503050406030204" pitchFamily="18" charset="0"/>
                          </a:rPr>
                          <m:t>𝜕</m:t>
                        </m:r>
                        <m:r>
                          <a:rPr lang="en-US" altLang="ko-KR" sz="2000" i="1">
                            <a:latin typeface="Cambria Math" panose="02040503050406030204" pitchFamily="18" charset="0"/>
                          </a:rPr>
                          <m:t>𝐶</m:t>
                        </m:r>
                      </m:num>
                      <m:den>
                        <m:r>
                          <a:rPr lang="ko-KR" altLang="en-US"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𝑎</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den>
                    </m:f>
                    <m:sSup>
                      <m:sSupPr>
                        <m:ctrlPr>
                          <a:rPr lang="en-US" altLang="ko-KR" sz="2000" i="1">
                            <a:latin typeface="Cambria Math" panose="02040503050406030204" pitchFamily="18" charset="0"/>
                          </a:rPr>
                        </m:ctrlPr>
                      </m:sSupPr>
                      <m:e>
                        <m:r>
                          <a:rPr lang="ko-KR" altLang="en-US" sz="2000" i="1">
                            <a:latin typeface="Cambria Math" panose="02040503050406030204" pitchFamily="18" charset="0"/>
                          </a:rPr>
                          <m:t>𝜎</m:t>
                        </m:r>
                      </m:e>
                      <m:sup>
                        <m:r>
                          <a:rPr lang="en-US" altLang="ko-KR" sz="2000" i="1">
                            <a:latin typeface="Cambria Math" panose="02040503050406030204" pitchFamily="18" charset="0"/>
                          </a:rPr>
                          <m:t>′</m:t>
                        </m:r>
                      </m:sup>
                    </m:sSup>
                    <m:r>
                      <a:rPr lang="en-US" altLang="ko-KR"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𝑧</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r>
                      <a:rPr lang="en-US" altLang="ko-KR" sz="2000" i="1">
                        <a:latin typeface="Cambria Math" panose="02040503050406030204" pitchFamily="18" charset="0"/>
                      </a:rPr>
                      <m:t>)</m:t>
                    </m:r>
                  </m:oMath>
                </a14:m>
                <a:r>
                  <a:rPr lang="ko-KR" altLang="en-US" sz="2000" dirty="0"/>
                  <a:t>  </a:t>
                </a:r>
                <a:r>
                  <a:rPr lang="en-US" altLang="ko-KR" sz="2000" dirty="0"/>
                  <a:t>(BP1)</a:t>
                </a:r>
                <a:endParaRPr lang="ko-KR" alt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886270" y="5046998"/>
                <a:ext cx="3139917" cy="638060"/>
              </a:xfrm>
              <a:prstGeom prst="rect">
                <a:avLst/>
              </a:prstGeom>
              <a:blipFill rotWithShape="0">
                <a:blip r:embed="rId14"/>
                <a:stretch>
                  <a:fillRect/>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9553E42C-E154-498B-B0CE-9E21C4663F1C}" type="datetime1">
              <a:rPr lang="ko-KR" altLang="en-US" smtClean="0"/>
              <a:t>2019-12-12</a:t>
            </a:fld>
            <a:endParaRPr lang="ko-KR" altLang="en-US"/>
          </a:p>
        </p:txBody>
      </p:sp>
      <p:sp>
        <p:nvSpPr>
          <p:cNvPr id="18" name="슬라이드 번호 개체 틀 17"/>
          <p:cNvSpPr>
            <a:spLocks noGrp="1"/>
          </p:cNvSpPr>
          <p:nvPr>
            <p:ph type="sldNum" sz="quarter" idx="12"/>
          </p:nvPr>
        </p:nvSpPr>
        <p:spPr/>
        <p:txBody>
          <a:bodyPr/>
          <a:lstStyle/>
          <a:p>
            <a:fld id="{FCC205DD-E5C4-4EE3-B0EE-276B4039E1DB}" type="slidenum">
              <a:rPr lang="ko-KR" altLang="en-US" smtClean="0"/>
              <a:t>14</a:t>
            </a:fld>
            <a:endParaRPr lang="ko-KR" altLang="en-US" dirty="0"/>
          </a:p>
        </p:txBody>
      </p:sp>
      <mc:AlternateContent xmlns:mc="http://schemas.openxmlformats.org/markup-compatibility/2006" xmlns:a14="http://schemas.microsoft.com/office/drawing/2010/main">
        <mc:Choice Requires="a14">
          <p:sp>
            <p:nvSpPr>
              <p:cNvPr id="23" name="TextBox 22"/>
              <p:cNvSpPr txBox="1"/>
              <p:nvPr/>
            </p:nvSpPr>
            <p:spPr>
              <a:xfrm>
                <a:off x="214726" y="2370192"/>
                <a:ext cx="2508799" cy="7234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smtClean="0">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den>
                      </m:f>
                      <m:r>
                        <a:rPr lang="en-US" altLang="ko-KR" b="0" i="1">
                          <a:latin typeface="Cambria Math" panose="02040503050406030204" pitchFamily="18" charset="0"/>
                        </a:rPr>
                        <m:t>  </m:t>
                      </m:r>
                    </m:oMath>
                  </m:oMathPara>
                </a14:m>
                <a:endParaRPr lang="ko-KR" alt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14726" y="2370192"/>
                <a:ext cx="2508799" cy="723468"/>
              </a:xfrm>
              <a:prstGeom prst="rect">
                <a:avLst/>
              </a:prstGeom>
              <a:blipFill rotWithShape="0">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83575" y="3155191"/>
                <a:ext cx="2508799" cy="7950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smtClean="0">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𝑘</m:t>
                                  </m:r>
                                </m:sub>
                                <m:sup>
                                  <m:r>
                                    <a:rPr lang="en-US" altLang="ko-KR" i="1">
                                      <a:latin typeface="Cambria Math" panose="02040503050406030204" pitchFamily="18" charset="0"/>
                                    </a:rPr>
                                    <m:t>𝐿</m:t>
                                  </m:r>
                                </m:sup>
                              </m:sSubSup>
                            </m:den>
                          </m:f>
                        </m:e>
                      </m:nary>
                      <m:f>
                        <m:fPr>
                          <m:ctrlPr>
                            <a:rPr lang="en-US" altLang="ko-KR" i="1">
                              <a:latin typeface="Cambria Math" panose="02040503050406030204" pitchFamily="18" charset="0"/>
                            </a:rPr>
                          </m:ctrlPr>
                        </m:fPr>
                        <m:num>
                          <m:r>
                            <a:rPr lang="ko-KR" altLang="en-US" i="1">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𝑘</m:t>
                              </m:r>
                            </m:sub>
                            <m:sup>
                              <m:r>
                                <a:rPr lang="en-US" altLang="ko-KR" b="0" i="1" smtClean="0">
                                  <a:latin typeface="Cambria Math" panose="02040503050406030204" pitchFamily="18" charset="0"/>
                                </a:rPr>
                                <m:t>𝐿</m:t>
                              </m:r>
                            </m:sup>
                          </m:sSubSup>
                        </m:num>
                        <m:den>
                          <m:r>
                            <a:rPr lang="ko-KR" altLang="en-US" i="1">
                              <a:latin typeface="Cambria Math" panose="02040503050406030204" pitchFamily="18" charset="0"/>
                            </a:rPr>
                            <m:t>𝜕</m:t>
                          </m:r>
                          <m:sSubSup>
                            <m:sSubSupPr>
                              <m:ctrlPr>
                                <a:rPr lang="en-US" altLang="ko-KR"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den>
                      </m:f>
                      <m:r>
                        <a:rPr lang="en-US" altLang="ko-KR" b="0" i="1">
                          <a:latin typeface="Cambria Math" panose="02040503050406030204" pitchFamily="18" charset="0"/>
                        </a:rPr>
                        <m:t>  </m:t>
                      </m:r>
                    </m:oMath>
                  </m:oMathPara>
                </a14:m>
                <a:endParaRPr lang="ko-KR" alt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583575" y="3155191"/>
                <a:ext cx="2508799" cy="795026"/>
              </a:xfrm>
              <a:prstGeom prst="rect">
                <a:avLst/>
              </a:prstGeom>
              <a:blipFill rotWithShape="0">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38200" y="4058664"/>
                <a:ext cx="1593273" cy="7791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smtClean="0">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b="0" i="1" smtClean="0">
                                  <a:latin typeface="Cambria Math" panose="02040503050406030204" pitchFamily="18" charset="0"/>
                                </a:rPr>
                                <m:t>𝑗</m:t>
                              </m:r>
                            </m:sub>
                            <m:sup>
                              <m:r>
                                <a:rPr lang="en-US" altLang="ko-KR" i="1">
                                  <a:latin typeface="Cambria Math" panose="02040503050406030204" pitchFamily="18" charset="0"/>
                                </a:rPr>
                                <m:t>𝐿</m:t>
                              </m:r>
                            </m:sup>
                          </m:sSubSup>
                        </m:den>
                      </m:f>
                      <m:f>
                        <m:fPr>
                          <m:ctrlPr>
                            <a:rPr lang="en-US" altLang="ko-KR" i="1">
                              <a:latin typeface="Cambria Math" panose="02040503050406030204" pitchFamily="18" charset="0"/>
                            </a:rPr>
                          </m:ctrlPr>
                        </m:fPr>
                        <m:num>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b="0" i="1" smtClean="0">
                                  <a:latin typeface="Cambria Math" panose="02040503050406030204" pitchFamily="18" charset="0"/>
                                </a:rPr>
                                <m:t>𝑗</m:t>
                              </m:r>
                            </m:sub>
                            <m:sup>
                              <m:r>
                                <a:rPr lang="en-US" altLang="ko-KR" i="1">
                                  <a:latin typeface="Cambria Math" panose="02040503050406030204" pitchFamily="18" charset="0"/>
                                </a:rPr>
                                <m:t>𝐿</m:t>
                              </m:r>
                            </m:sup>
                          </m:sSubSup>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den>
                      </m:f>
                    </m:oMath>
                  </m:oMathPara>
                </a14:m>
                <a:endParaRPr lang="ko-KR" alt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38200" y="4058664"/>
                <a:ext cx="1593273" cy="779124"/>
              </a:xfrm>
              <a:prstGeom prst="rect">
                <a:avLst/>
              </a:prstGeom>
              <a:blipFill rotWithShape="0">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04545" y="5880225"/>
                <a:ext cx="25087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rPr>
                          </m:ctrlPr>
                        </m:sSupPr>
                        <m:e>
                          <m:r>
                            <a:rPr lang="ko-KR" altLang="en-US" i="1" smtClean="0">
                              <a:latin typeface="Cambria Math" panose="02040503050406030204" pitchFamily="18" charset="0"/>
                            </a:rPr>
                            <m:t>𝛿</m:t>
                          </m:r>
                        </m:e>
                        <m:sup>
                          <m:r>
                            <a:rPr lang="en-US" altLang="ko-KR" b="0" i="1" smtClean="0">
                              <a:latin typeface="Cambria Math" panose="02040503050406030204" pitchFamily="18" charset="0"/>
                            </a:rPr>
                            <m:t>𝐿</m:t>
                          </m:r>
                        </m:sup>
                      </m:sSup>
                      <m:r>
                        <a:rPr lang="en-US" altLang="ko-KR" i="1">
                          <a:latin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i="1" smtClean="0">
                              <a:latin typeface="Cambria Math" panose="02040503050406030204" pitchFamily="18" charset="0"/>
                              <a:ea typeface="Cambria Math" panose="02040503050406030204" pitchFamily="18" charset="0"/>
                            </a:rPr>
                            <m:t>𝛻</m:t>
                          </m:r>
                        </m:e>
                        <m:sub>
                          <m:r>
                            <a:rPr lang="en-US" altLang="ko-KR" b="0" i="1" smtClean="0">
                              <a:latin typeface="Cambria Math" panose="02040503050406030204" pitchFamily="18" charset="0"/>
                              <a:ea typeface="Cambria Math" panose="02040503050406030204" pitchFamily="18" charset="0"/>
                            </a:rPr>
                            <m:t>𝑎</m:t>
                          </m:r>
                        </m:sub>
                      </m:sSub>
                      <m:r>
                        <a:rPr lang="en-US" altLang="ko-KR" b="0" i="1" smtClean="0">
                          <a:latin typeface="Cambria Math" panose="02040503050406030204" pitchFamily="18" charset="0"/>
                          <a:ea typeface="Cambria Math" panose="02040503050406030204" pitchFamily="18" charset="0"/>
                        </a:rPr>
                        <m:t>𝐶</m:t>
                      </m:r>
                      <m:r>
                        <a:rPr lang="en-US" altLang="ko-KR" b="0" i="1" smtClean="0">
                          <a:latin typeface="Cambria Math" panose="02040503050406030204" pitchFamily="18" charset="0"/>
                          <a:ea typeface="Cambria Math" panose="02040503050406030204" pitchFamily="18" charset="0"/>
                        </a:rPr>
                        <m:t>⨀</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m:t>
                          </m:r>
                        </m:sup>
                      </m:sSup>
                      <m:r>
                        <a:rPr lang="en-US" altLang="ko-KR" i="1">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𝑧</m:t>
                          </m:r>
                        </m:e>
                        <m:sup>
                          <m:r>
                            <a:rPr lang="en-US" altLang="ko-KR" b="0" i="1" smtClean="0">
                              <a:latin typeface="Cambria Math" panose="02040503050406030204" pitchFamily="18" charset="0"/>
                            </a:rPr>
                            <m:t>𝐿</m:t>
                          </m:r>
                        </m:sup>
                      </m:sSup>
                      <m:r>
                        <a:rPr lang="en-US" altLang="ko-KR" i="1">
                          <a:latin typeface="Cambria Math" panose="02040503050406030204" pitchFamily="18" charset="0"/>
                        </a:rPr>
                        <m:t>)</m:t>
                      </m:r>
                    </m:oMath>
                  </m:oMathPara>
                </a14:m>
                <a:endParaRPr lang="ko-KR" alt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604545" y="5880225"/>
                <a:ext cx="2508799" cy="369332"/>
              </a:xfrm>
              <a:prstGeom prst="rect">
                <a:avLst/>
              </a:prstGeom>
              <a:blipFill rotWithShape="0">
                <a:blip r:embed="rId18"/>
                <a:stretch>
                  <a:fillRect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398288" y="639289"/>
                <a:ext cx="7403117" cy="487634"/>
              </a:xfrm>
              <a:prstGeom prst="rect">
                <a:avLst/>
              </a:prstGeom>
              <a:noFill/>
            </p:spPr>
            <p:txBody>
              <a:bodyPr wrap="none" lIns="0" tIns="0" rIns="0" bIns="0" rtlCol="0">
                <a:spAutoFit/>
              </a:bodyPr>
              <a:lstStyle/>
              <a:p>
                <a:r>
                  <a:rPr lang="en-US" altLang="ko-KR" b="0" dirty="0">
                    <a:solidFill>
                      <a:schemeClr val="accent2">
                        <a:lumMod val="50000"/>
                      </a:schemeClr>
                    </a:solidFill>
                  </a:rPr>
                  <a:t>Chain Rule: </a:t>
                </a:r>
                <a14:m>
                  <m:oMath xmlns:m="http://schemas.openxmlformats.org/officeDocument/2006/math">
                    <m:r>
                      <a:rPr lang="en-US" altLang="ko-KR" sz="2000" b="0" i="1" smtClean="0">
                        <a:solidFill>
                          <a:schemeClr val="accent2">
                            <a:lumMod val="50000"/>
                          </a:schemeClr>
                        </a:solidFill>
                        <a:latin typeface="Cambria Math" panose="02040503050406030204" pitchFamily="18" charset="0"/>
                      </a:rPr>
                      <m:t>𝑓</m:t>
                    </m:r>
                    <m:d>
                      <m:dPr>
                        <m:ctrlPr>
                          <a:rPr lang="en-US" altLang="ko-KR" sz="2000" b="0" i="1" smtClean="0">
                            <a:solidFill>
                              <a:schemeClr val="accent2">
                                <a:lumMod val="50000"/>
                              </a:schemeClr>
                            </a:solidFill>
                            <a:latin typeface="Cambria Math" panose="02040503050406030204" pitchFamily="18" charset="0"/>
                          </a:rPr>
                        </m:ctrlPr>
                      </m:dPr>
                      <m:e>
                        <m:r>
                          <a:rPr lang="en-US" altLang="ko-KR" sz="2000" b="0" i="1" smtClean="0">
                            <a:solidFill>
                              <a:schemeClr val="accent2">
                                <a:lumMod val="50000"/>
                              </a:schemeClr>
                            </a:solidFill>
                            <a:latin typeface="Cambria Math" panose="02040503050406030204" pitchFamily="18" charset="0"/>
                          </a:rPr>
                          <m:t>𝑥</m:t>
                        </m:r>
                      </m:e>
                    </m:d>
                    <m:r>
                      <a:rPr lang="en-US" altLang="ko-KR" sz="2000" b="0" i="1" smtClean="0">
                        <a:solidFill>
                          <a:schemeClr val="accent2">
                            <a:lumMod val="50000"/>
                          </a:schemeClr>
                        </a:solidFill>
                        <a:latin typeface="Cambria Math" panose="02040503050406030204" pitchFamily="18" charset="0"/>
                      </a:rPr>
                      <m:t>=</m:t>
                    </m:r>
                    <m:r>
                      <a:rPr lang="en-US" altLang="ko-KR" sz="2000" b="0" i="1" smtClean="0">
                        <a:solidFill>
                          <a:schemeClr val="accent2">
                            <a:lumMod val="50000"/>
                          </a:schemeClr>
                        </a:solidFill>
                        <a:latin typeface="Cambria Math" panose="02040503050406030204" pitchFamily="18" charset="0"/>
                      </a:rPr>
                      <m:t>h</m:t>
                    </m:r>
                    <m:d>
                      <m:dPr>
                        <m:ctrlPr>
                          <a:rPr lang="en-US" altLang="ko-KR" sz="2000" b="0" i="1" smtClean="0">
                            <a:solidFill>
                              <a:schemeClr val="accent2">
                                <a:lumMod val="50000"/>
                              </a:schemeClr>
                            </a:solidFill>
                            <a:latin typeface="Cambria Math" panose="02040503050406030204" pitchFamily="18" charset="0"/>
                          </a:rPr>
                        </m:ctrlPr>
                      </m:dPr>
                      <m:e>
                        <m:r>
                          <a:rPr lang="en-US" altLang="ko-KR" sz="2000" b="0" i="1" smtClean="0">
                            <a:solidFill>
                              <a:schemeClr val="accent2">
                                <a:lumMod val="50000"/>
                              </a:schemeClr>
                            </a:solidFill>
                            <a:latin typeface="Cambria Math" panose="02040503050406030204" pitchFamily="18" charset="0"/>
                          </a:rPr>
                          <m:t>𝑔</m:t>
                        </m:r>
                        <m:d>
                          <m:dPr>
                            <m:ctrlPr>
                              <a:rPr lang="en-US" altLang="ko-KR" sz="2000" b="0" i="1" smtClean="0">
                                <a:solidFill>
                                  <a:schemeClr val="accent2">
                                    <a:lumMod val="50000"/>
                                  </a:schemeClr>
                                </a:solidFill>
                                <a:latin typeface="Cambria Math" panose="02040503050406030204" pitchFamily="18" charset="0"/>
                              </a:rPr>
                            </m:ctrlPr>
                          </m:dPr>
                          <m:e>
                            <m:r>
                              <a:rPr lang="en-US" altLang="ko-KR" sz="2000" b="0" i="1" smtClean="0">
                                <a:solidFill>
                                  <a:schemeClr val="accent2">
                                    <a:lumMod val="50000"/>
                                  </a:schemeClr>
                                </a:solidFill>
                                <a:latin typeface="Cambria Math" panose="02040503050406030204" pitchFamily="18" charset="0"/>
                              </a:rPr>
                              <m:t>𝑥</m:t>
                            </m:r>
                          </m:e>
                        </m:d>
                      </m:e>
                    </m:d>
                    <m:r>
                      <a:rPr lang="en-US" altLang="ko-KR" sz="2000" b="0" i="1" smtClean="0">
                        <a:solidFill>
                          <a:schemeClr val="accent2">
                            <a:lumMod val="50000"/>
                          </a:schemeClr>
                        </a:solidFill>
                        <a:latin typeface="Cambria Math" panose="02040503050406030204" pitchFamily="18" charset="0"/>
                      </a:rPr>
                      <m:t>, </m:t>
                    </m:r>
                    <m:r>
                      <a:rPr lang="en-US" altLang="ko-KR" sz="2000" b="0" i="0" smtClean="0">
                        <a:solidFill>
                          <a:schemeClr val="accent2">
                            <a:lumMod val="50000"/>
                          </a:schemeClr>
                        </a:solidFill>
                        <a:latin typeface="Cambria Math" panose="02040503050406030204" pitchFamily="18" charset="0"/>
                      </a:rPr>
                      <m:t> </m:t>
                    </m:r>
                    <m:f>
                      <m:fPr>
                        <m:ctrlPr>
                          <a:rPr lang="en-US" altLang="ko-KR" sz="2000" b="0" i="1" smtClean="0">
                            <a:solidFill>
                              <a:schemeClr val="accent2">
                                <a:lumMod val="50000"/>
                              </a:schemeClr>
                            </a:solidFill>
                            <a:latin typeface="Cambria Math" panose="02040503050406030204" pitchFamily="18" charset="0"/>
                          </a:rPr>
                        </m:ctrlPr>
                      </m:fPr>
                      <m:num>
                        <m:r>
                          <a:rPr lang="ko-KR" altLang="en-US" sz="2000" i="1">
                            <a:solidFill>
                              <a:schemeClr val="accent2">
                                <a:lumMod val="50000"/>
                              </a:schemeClr>
                            </a:solidFill>
                            <a:latin typeface="Cambria Math" panose="02040503050406030204" pitchFamily="18" charset="0"/>
                          </a:rPr>
                          <m:t>𝜕</m:t>
                        </m:r>
                        <m:r>
                          <m:rPr>
                            <m:sty m:val="p"/>
                          </m:rPr>
                          <a:rPr lang="en-US" altLang="ko-KR" sz="2000" b="0" i="0" smtClean="0">
                            <a:solidFill>
                              <a:schemeClr val="accent2">
                                <a:lumMod val="50000"/>
                              </a:schemeClr>
                            </a:solidFill>
                            <a:latin typeface="Cambria Math" panose="02040503050406030204" pitchFamily="18" charset="0"/>
                          </a:rPr>
                          <m:t>f</m:t>
                        </m:r>
                      </m:num>
                      <m:den>
                        <m:r>
                          <a:rPr lang="ko-KR" altLang="en-US" sz="2000" i="1">
                            <a:solidFill>
                              <a:schemeClr val="accent2">
                                <a:lumMod val="50000"/>
                              </a:schemeClr>
                            </a:solidFill>
                            <a:latin typeface="Cambria Math" panose="02040503050406030204" pitchFamily="18" charset="0"/>
                          </a:rPr>
                          <m:t>𝜕</m:t>
                        </m:r>
                        <m:r>
                          <a:rPr lang="en-US" altLang="ko-KR" sz="2000" b="0" i="1" smtClean="0">
                            <a:solidFill>
                              <a:schemeClr val="accent2">
                                <a:lumMod val="50000"/>
                              </a:schemeClr>
                            </a:solidFill>
                            <a:latin typeface="Cambria Math" panose="02040503050406030204" pitchFamily="18" charset="0"/>
                          </a:rPr>
                          <m:t>𝑥</m:t>
                        </m:r>
                      </m:den>
                    </m:f>
                    <m:r>
                      <a:rPr lang="en-US" altLang="ko-KR" sz="2000" b="0" i="1" smtClean="0">
                        <a:solidFill>
                          <a:schemeClr val="accent2">
                            <a:lumMod val="50000"/>
                          </a:schemeClr>
                        </a:solidFill>
                        <a:latin typeface="Cambria Math" panose="02040503050406030204" pitchFamily="18" charset="0"/>
                      </a:rPr>
                      <m:t>=</m:t>
                    </m:r>
                    <m:f>
                      <m:fPr>
                        <m:ctrlPr>
                          <a:rPr lang="en-US" altLang="ko-KR" sz="2000" b="0" i="1" smtClean="0">
                            <a:solidFill>
                              <a:schemeClr val="accent2">
                                <a:lumMod val="50000"/>
                              </a:schemeClr>
                            </a:solidFill>
                            <a:latin typeface="Cambria Math" panose="02040503050406030204" pitchFamily="18" charset="0"/>
                          </a:rPr>
                        </m:ctrlPr>
                      </m:fPr>
                      <m:num>
                        <m:r>
                          <a:rPr lang="ko-KR" altLang="en-US" sz="2000" i="1">
                            <a:solidFill>
                              <a:schemeClr val="accent2">
                                <a:lumMod val="50000"/>
                              </a:schemeClr>
                            </a:solidFill>
                            <a:latin typeface="Cambria Math" panose="02040503050406030204" pitchFamily="18" charset="0"/>
                          </a:rPr>
                          <m:t>𝜕</m:t>
                        </m:r>
                        <m:r>
                          <a:rPr lang="en-US" altLang="ko-KR" sz="2000" b="0" i="1" smtClean="0">
                            <a:solidFill>
                              <a:schemeClr val="accent2">
                                <a:lumMod val="50000"/>
                              </a:schemeClr>
                            </a:solidFill>
                            <a:latin typeface="Cambria Math" panose="02040503050406030204" pitchFamily="18" charset="0"/>
                          </a:rPr>
                          <m:t>𝑓</m:t>
                        </m:r>
                      </m:num>
                      <m:den>
                        <m:r>
                          <a:rPr lang="ko-KR" altLang="en-US" sz="2000" i="1">
                            <a:solidFill>
                              <a:schemeClr val="accent2">
                                <a:lumMod val="50000"/>
                              </a:schemeClr>
                            </a:solidFill>
                            <a:latin typeface="Cambria Math" panose="02040503050406030204" pitchFamily="18" charset="0"/>
                          </a:rPr>
                          <m:t>𝜕</m:t>
                        </m:r>
                        <m:r>
                          <a:rPr lang="en-US" altLang="ko-KR" sz="2000" b="0" i="1" smtClean="0">
                            <a:solidFill>
                              <a:schemeClr val="accent2">
                                <a:lumMod val="50000"/>
                              </a:schemeClr>
                            </a:solidFill>
                            <a:latin typeface="Cambria Math" panose="02040503050406030204" pitchFamily="18" charset="0"/>
                          </a:rPr>
                          <m:t>𝑔</m:t>
                        </m:r>
                      </m:den>
                    </m:f>
                    <m:f>
                      <m:fPr>
                        <m:ctrlPr>
                          <a:rPr lang="en-US" altLang="ko-KR" sz="2000" b="0" i="1" smtClean="0">
                            <a:solidFill>
                              <a:schemeClr val="accent2">
                                <a:lumMod val="50000"/>
                              </a:schemeClr>
                            </a:solidFill>
                            <a:latin typeface="Cambria Math" panose="02040503050406030204" pitchFamily="18" charset="0"/>
                          </a:rPr>
                        </m:ctrlPr>
                      </m:fPr>
                      <m:num>
                        <m:r>
                          <a:rPr lang="ko-KR" altLang="en-US" sz="2000" i="1">
                            <a:solidFill>
                              <a:schemeClr val="accent2">
                                <a:lumMod val="50000"/>
                              </a:schemeClr>
                            </a:solidFill>
                            <a:latin typeface="Cambria Math" panose="02040503050406030204" pitchFamily="18" charset="0"/>
                          </a:rPr>
                          <m:t>𝜕</m:t>
                        </m:r>
                        <m:r>
                          <a:rPr lang="en-US" altLang="ko-KR" sz="2000" b="0" i="1" smtClean="0">
                            <a:solidFill>
                              <a:schemeClr val="accent2">
                                <a:lumMod val="50000"/>
                              </a:schemeClr>
                            </a:solidFill>
                            <a:latin typeface="Cambria Math" panose="02040503050406030204" pitchFamily="18" charset="0"/>
                          </a:rPr>
                          <m:t>𝑔</m:t>
                        </m:r>
                      </m:num>
                      <m:den>
                        <m:r>
                          <a:rPr lang="ko-KR" altLang="en-US" sz="2000" i="1">
                            <a:solidFill>
                              <a:schemeClr val="accent2">
                                <a:lumMod val="50000"/>
                              </a:schemeClr>
                            </a:solidFill>
                            <a:latin typeface="Cambria Math" panose="02040503050406030204" pitchFamily="18" charset="0"/>
                          </a:rPr>
                          <m:t>𝜕</m:t>
                        </m:r>
                        <m:r>
                          <a:rPr lang="en-US" altLang="ko-KR" sz="2000" b="0" i="1" smtClean="0">
                            <a:solidFill>
                              <a:schemeClr val="accent2">
                                <a:lumMod val="50000"/>
                              </a:schemeClr>
                            </a:solidFill>
                            <a:latin typeface="Cambria Math" panose="02040503050406030204" pitchFamily="18" charset="0"/>
                          </a:rPr>
                          <m:t>𝑥</m:t>
                        </m:r>
                      </m:den>
                    </m:f>
                  </m:oMath>
                </a14:m>
                <a:r>
                  <a:rPr lang="en-US" altLang="ko-KR" dirty="0">
                    <a:solidFill>
                      <a:schemeClr val="accent2">
                        <a:lumMod val="50000"/>
                      </a:schemeClr>
                    </a:solidFill>
                  </a:rPr>
                  <a:t>  so, </a:t>
                </a:r>
                <a14:m>
                  <m:oMath xmlns:m="http://schemas.openxmlformats.org/officeDocument/2006/math">
                    <m:sSup>
                      <m:sSupPr>
                        <m:ctrlPr>
                          <a:rPr lang="en-US" altLang="ko-KR" b="0" i="1" smtClean="0">
                            <a:solidFill>
                              <a:schemeClr val="accent2">
                                <a:lumMod val="50000"/>
                              </a:schemeClr>
                            </a:solidFill>
                            <a:latin typeface="Cambria Math" panose="02040503050406030204" pitchFamily="18" charset="0"/>
                          </a:rPr>
                        </m:ctrlPr>
                      </m:sSupPr>
                      <m:e>
                        <m:r>
                          <a:rPr lang="en-US" altLang="ko-KR" b="0" i="1" smtClean="0">
                            <a:solidFill>
                              <a:schemeClr val="accent2">
                                <a:lumMod val="50000"/>
                              </a:schemeClr>
                            </a:solidFill>
                            <a:latin typeface="Cambria Math" panose="02040503050406030204" pitchFamily="18" charset="0"/>
                          </a:rPr>
                          <m:t>𝑓</m:t>
                        </m:r>
                      </m:e>
                      <m:sup>
                        <m:r>
                          <a:rPr lang="en-US" altLang="ko-KR" b="0" i="1" smtClean="0">
                            <a:solidFill>
                              <a:schemeClr val="accent2">
                                <a:lumMod val="50000"/>
                              </a:schemeClr>
                            </a:solidFill>
                            <a:latin typeface="Cambria Math" panose="02040503050406030204" pitchFamily="18" charset="0"/>
                          </a:rPr>
                          <m:t>′</m:t>
                        </m:r>
                      </m:sup>
                    </m:sSup>
                    <m:d>
                      <m:dPr>
                        <m:ctrlPr>
                          <a:rPr lang="en-US" altLang="ko-KR" b="0" i="1" smtClean="0">
                            <a:solidFill>
                              <a:schemeClr val="accent2">
                                <a:lumMod val="50000"/>
                              </a:schemeClr>
                            </a:solidFill>
                            <a:latin typeface="Cambria Math" panose="02040503050406030204" pitchFamily="18" charset="0"/>
                          </a:rPr>
                        </m:ctrlPr>
                      </m:dPr>
                      <m:e>
                        <m:r>
                          <a:rPr lang="en-US" altLang="ko-KR" b="0" i="1" smtClean="0">
                            <a:solidFill>
                              <a:schemeClr val="accent2">
                                <a:lumMod val="50000"/>
                              </a:schemeClr>
                            </a:solidFill>
                            <a:latin typeface="Cambria Math" panose="02040503050406030204" pitchFamily="18" charset="0"/>
                          </a:rPr>
                          <m:t>𝑥</m:t>
                        </m:r>
                      </m:e>
                    </m:d>
                    <m:r>
                      <a:rPr lang="en-US" altLang="ko-KR" b="0" i="1" smtClean="0">
                        <a:solidFill>
                          <a:schemeClr val="accent2">
                            <a:lumMod val="50000"/>
                          </a:schemeClr>
                        </a:solidFill>
                        <a:latin typeface="Cambria Math" panose="02040503050406030204" pitchFamily="18" charset="0"/>
                      </a:rPr>
                      <m:t>=</m:t>
                    </m:r>
                    <m:sSup>
                      <m:sSupPr>
                        <m:ctrlPr>
                          <a:rPr lang="en-US" altLang="ko-KR" b="0" i="1" smtClean="0">
                            <a:solidFill>
                              <a:schemeClr val="accent2">
                                <a:lumMod val="50000"/>
                              </a:schemeClr>
                            </a:solidFill>
                            <a:latin typeface="Cambria Math" panose="02040503050406030204" pitchFamily="18" charset="0"/>
                          </a:rPr>
                        </m:ctrlPr>
                      </m:sSupPr>
                      <m:e>
                        <m:r>
                          <a:rPr lang="en-US" altLang="ko-KR" b="0" i="1" smtClean="0">
                            <a:solidFill>
                              <a:schemeClr val="accent2">
                                <a:lumMod val="50000"/>
                              </a:schemeClr>
                            </a:solidFill>
                            <a:latin typeface="Cambria Math" panose="02040503050406030204" pitchFamily="18" charset="0"/>
                          </a:rPr>
                          <m:t>h</m:t>
                        </m:r>
                      </m:e>
                      <m:sup>
                        <m:r>
                          <a:rPr lang="en-US" altLang="ko-KR" b="0" i="1" smtClean="0">
                            <a:solidFill>
                              <a:schemeClr val="accent2">
                                <a:lumMod val="50000"/>
                              </a:schemeClr>
                            </a:solidFill>
                            <a:latin typeface="Cambria Math" panose="02040503050406030204" pitchFamily="18" charset="0"/>
                          </a:rPr>
                          <m:t>′</m:t>
                        </m:r>
                      </m:sup>
                    </m:sSup>
                    <m:d>
                      <m:dPr>
                        <m:ctrlPr>
                          <a:rPr lang="en-US" altLang="ko-KR" b="0" i="1" smtClean="0">
                            <a:solidFill>
                              <a:schemeClr val="accent2">
                                <a:lumMod val="50000"/>
                              </a:schemeClr>
                            </a:solidFill>
                            <a:latin typeface="Cambria Math" panose="02040503050406030204" pitchFamily="18" charset="0"/>
                          </a:rPr>
                        </m:ctrlPr>
                      </m:dPr>
                      <m:e>
                        <m:r>
                          <a:rPr lang="en-US" altLang="ko-KR" b="0" i="1" smtClean="0">
                            <a:solidFill>
                              <a:schemeClr val="accent2">
                                <a:lumMod val="50000"/>
                              </a:schemeClr>
                            </a:solidFill>
                            <a:latin typeface="Cambria Math" panose="02040503050406030204" pitchFamily="18" charset="0"/>
                          </a:rPr>
                          <m:t>𝑔</m:t>
                        </m:r>
                        <m:d>
                          <m:dPr>
                            <m:ctrlPr>
                              <a:rPr lang="en-US" altLang="ko-KR" b="0" i="1" smtClean="0">
                                <a:solidFill>
                                  <a:schemeClr val="accent2">
                                    <a:lumMod val="50000"/>
                                  </a:schemeClr>
                                </a:solidFill>
                                <a:latin typeface="Cambria Math" panose="02040503050406030204" pitchFamily="18" charset="0"/>
                              </a:rPr>
                            </m:ctrlPr>
                          </m:dPr>
                          <m:e>
                            <m:r>
                              <a:rPr lang="en-US" altLang="ko-KR" b="0" i="1" smtClean="0">
                                <a:solidFill>
                                  <a:schemeClr val="accent2">
                                    <a:lumMod val="50000"/>
                                  </a:schemeClr>
                                </a:solidFill>
                                <a:latin typeface="Cambria Math" panose="02040503050406030204" pitchFamily="18" charset="0"/>
                              </a:rPr>
                              <m:t>𝑥</m:t>
                            </m:r>
                          </m:e>
                        </m:d>
                      </m:e>
                    </m:d>
                    <m:r>
                      <a:rPr lang="en-US" altLang="ko-KR" b="0" i="1"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altLang="ko-KR" b="0" i="1" smtClean="0">
                            <a:solidFill>
                              <a:schemeClr val="accent2">
                                <a:lumMod val="50000"/>
                              </a:schemeClr>
                            </a:solidFill>
                            <a:latin typeface="Cambria Math" panose="02040503050406030204" pitchFamily="18" charset="0"/>
                            <a:ea typeface="Cambria Math" panose="02040503050406030204" pitchFamily="18" charset="0"/>
                          </a:rPr>
                        </m:ctrlPr>
                      </m:sSupPr>
                      <m:e>
                        <m:r>
                          <a:rPr lang="en-US" altLang="ko-KR" b="0" i="1" smtClean="0">
                            <a:solidFill>
                              <a:schemeClr val="accent2">
                                <a:lumMod val="50000"/>
                              </a:schemeClr>
                            </a:solidFill>
                            <a:latin typeface="Cambria Math" panose="02040503050406030204" pitchFamily="18" charset="0"/>
                            <a:ea typeface="Cambria Math" panose="02040503050406030204" pitchFamily="18" charset="0"/>
                          </a:rPr>
                          <m:t>𝑔</m:t>
                        </m:r>
                      </m:e>
                      <m:sup>
                        <m:r>
                          <a:rPr lang="en-US" altLang="ko-KR" b="0" i="1" smtClean="0">
                            <a:solidFill>
                              <a:schemeClr val="accent2">
                                <a:lumMod val="50000"/>
                              </a:schemeClr>
                            </a:solidFill>
                            <a:latin typeface="Cambria Math" panose="02040503050406030204" pitchFamily="18" charset="0"/>
                            <a:ea typeface="Cambria Math" panose="02040503050406030204" pitchFamily="18" charset="0"/>
                          </a:rPr>
                          <m:t>′</m:t>
                        </m:r>
                      </m:sup>
                    </m:sSup>
                    <m:r>
                      <a:rPr lang="en-US" altLang="ko-KR" b="0" i="1" smtClean="0">
                        <a:solidFill>
                          <a:schemeClr val="accent2">
                            <a:lumMod val="50000"/>
                          </a:schemeClr>
                        </a:solidFill>
                        <a:latin typeface="Cambria Math" panose="02040503050406030204" pitchFamily="18" charset="0"/>
                        <a:ea typeface="Cambria Math" panose="02040503050406030204" pitchFamily="18" charset="0"/>
                      </a:rPr>
                      <m:t>(</m:t>
                    </m:r>
                    <m:r>
                      <a:rPr lang="en-US" altLang="ko-KR" b="0" i="1" smtClean="0">
                        <a:solidFill>
                          <a:schemeClr val="accent2">
                            <a:lumMod val="50000"/>
                          </a:schemeClr>
                        </a:solidFill>
                        <a:latin typeface="Cambria Math" panose="02040503050406030204" pitchFamily="18" charset="0"/>
                        <a:ea typeface="Cambria Math" panose="02040503050406030204" pitchFamily="18" charset="0"/>
                      </a:rPr>
                      <m:t>𝑥</m:t>
                    </m:r>
                    <m:r>
                      <a:rPr lang="en-US" altLang="ko-KR" b="0" i="1" smtClean="0">
                        <a:solidFill>
                          <a:schemeClr val="accent2">
                            <a:lumMod val="50000"/>
                          </a:schemeClr>
                        </a:solidFill>
                        <a:latin typeface="Cambria Math" panose="02040503050406030204" pitchFamily="18" charset="0"/>
                        <a:ea typeface="Cambria Math" panose="02040503050406030204" pitchFamily="18" charset="0"/>
                      </a:rPr>
                      <m:t>)</m:t>
                    </m:r>
                  </m:oMath>
                </a14:m>
                <a:r>
                  <a:rPr lang="en-US" altLang="ko-KR" dirty="0">
                    <a:solidFill>
                      <a:schemeClr val="accent2">
                        <a:lumMod val="50000"/>
                      </a:schemeClr>
                    </a:solidFill>
                  </a:rPr>
                  <a:t> </a:t>
                </a:r>
                <a:endParaRPr lang="ko-KR" altLang="en-US" dirty="0">
                  <a:solidFill>
                    <a:schemeClr val="accent2">
                      <a:lumMod val="50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398288" y="639289"/>
                <a:ext cx="7403117" cy="487634"/>
              </a:xfrm>
              <a:prstGeom prst="rect">
                <a:avLst/>
              </a:prstGeom>
              <a:blipFill rotWithShape="0">
                <a:blip r:embed="rId19"/>
                <a:stretch>
                  <a:fillRect l="-1977" b="-37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79455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Relation Network (RN)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140</a:t>
            </a:fld>
            <a:endParaRPr lang="ko-KR" altLang="en-US"/>
          </a:p>
        </p:txBody>
      </p:sp>
      <p:pic>
        <p:nvPicPr>
          <p:cNvPr id="6" name="그림 5"/>
          <p:cNvPicPr>
            <a:picLocks noChangeAspect="1"/>
          </p:cNvPicPr>
          <p:nvPr/>
        </p:nvPicPr>
        <p:blipFill>
          <a:blip r:embed="rId2"/>
          <a:stretch>
            <a:fillRect/>
          </a:stretch>
        </p:blipFill>
        <p:spPr>
          <a:xfrm>
            <a:off x="1896773" y="1625600"/>
            <a:ext cx="7616907" cy="4625253"/>
          </a:xfrm>
          <a:prstGeom prst="rect">
            <a:avLst/>
          </a:prstGeom>
        </p:spPr>
      </p:pic>
      <p:sp>
        <p:nvSpPr>
          <p:cNvPr id="3" name="TextBox 2"/>
          <p:cNvSpPr txBox="1"/>
          <p:nvPr/>
        </p:nvSpPr>
        <p:spPr>
          <a:xfrm>
            <a:off x="1167161" y="1558774"/>
            <a:ext cx="4828478" cy="369332"/>
          </a:xfrm>
          <a:prstGeom prst="rect">
            <a:avLst/>
          </a:prstGeom>
          <a:noFill/>
        </p:spPr>
        <p:txBody>
          <a:bodyPr wrap="square" rtlCol="0">
            <a:spAutoFit/>
          </a:bodyPr>
          <a:lstStyle/>
          <a:p>
            <a:r>
              <a:rPr lang="en-US" altLang="ko-KR" dirty="0"/>
              <a:t>CNN</a:t>
            </a:r>
            <a:r>
              <a:rPr lang="ko-KR" altLang="en-US" dirty="0"/>
              <a:t>의 </a:t>
            </a:r>
            <a:r>
              <a:rPr lang="en-US" altLang="ko-KR" dirty="0"/>
              <a:t>power</a:t>
            </a:r>
            <a:r>
              <a:rPr lang="ko-KR" altLang="en-US" dirty="0"/>
              <a:t>를 보여주는 예</a:t>
            </a:r>
          </a:p>
        </p:txBody>
      </p:sp>
      <p:sp>
        <p:nvSpPr>
          <p:cNvPr id="7" name="아래쪽 화살표 6"/>
          <p:cNvSpPr/>
          <p:nvPr/>
        </p:nvSpPr>
        <p:spPr>
          <a:xfrm rot="2429187">
            <a:off x="6797184" y="1231615"/>
            <a:ext cx="197506" cy="1346814"/>
          </a:xfrm>
          <a:prstGeom prst="downArrow">
            <a:avLst>
              <a:gd name="adj1" fmla="val 21114"/>
              <a:gd name="adj2" fmla="val 110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408267" y="767360"/>
            <a:ext cx="4132779" cy="1200329"/>
          </a:xfrm>
          <a:prstGeom prst="rect">
            <a:avLst/>
          </a:prstGeom>
          <a:noFill/>
        </p:spPr>
        <p:txBody>
          <a:bodyPr wrap="square" rtlCol="0">
            <a:spAutoFit/>
          </a:bodyPr>
          <a:lstStyle/>
          <a:p>
            <a:r>
              <a:rPr lang="en-US" altLang="ko-KR" sz="2400" dirty="0">
                <a:solidFill>
                  <a:srgbClr val="FF0000"/>
                </a:solidFill>
              </a:rPr>
              <a:t>Note that you need certain logic! CNN is not a cure for every problem.</a:t>
            </a:r>
            <a:endParaRPr lang="ko-KR" altLang="en-US" sz="2400">
              <a:solidFill>
                <a:srgbClr val="FF0000"/>
              </a:solidFill>
            </a:endParaRPr>
          </a:p>
        </p:txBody>
      </p:sp>
    </p:spTree>
    <p:extLst>
      <p:ext uri="{BB962C8B-B14F-4D97-AF65-F5344CB8AC3E}">
        <p14:creationId xmlns:p14="http://schemas.microsoft.com/office/powerpoint/2010/main" val="3995616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2848748" y="418438"/>
            <a:ext cx="8047852" cy="6131348"/>
          </a:xfrm>
          <a:prstGeom prst="rect">
            <a:avLst/>
          </a:prstGeom>
        </p:spPr>
      </p:pic>
      <p:sp>
        <p:nvSpPr>
          <p:cNvPr id="2"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141</a:t>
            </a:fld>
            <a:endParaRPr lang="ko-KR" altLang="en-US"/>
          </a:p>
        </p:txBody>
      </p:sp>
      <p:sp>
        <p:nvSpPr>
          <p:cNvPr id="7" name="직사각형 6"/>
          <p:cNvSpPr/>
          <p:nvPr/>
        </p:nvSpPr>
        <p:spPr>
          <a:xfrm>
            <a:off x="4220349" y="3872171"/>
            <a:ext cx="1431814" cy="1775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49155" y="5170176"/>
            <a:ext cx="2396036" cy="646331"/>
          </a:xfrm>
          <a:prstGeom prst="rect">
            <a:avLst/>
          </a:prstGeom>
          <a:noFill/>
        </p:spPr>
        <p:txBody>
          <a:bodyPr wrap="square" rtlCol="0">
            <a:spAutoFit/>
          </a:bodyPr>
          <a:lstStyle/>
          <a:p>
            <a:r>
              <a:rPr lang="en-US" altLang="ko-KR" sz="1200" dirty="0"/>
              <a:t>Deep conv net depth </a:t>
            </a:r>
            <a:r>
              <a:rPr lang="ko-KR" altLang="en-US" sz="1200" dirty="0"/>
              <a:t>약 </a:t>
            </a:r>
            <a:r>
              <a:rPr lang="en-US" altLang="ko-KR" sz="1200" dirty="0"/>
              <a:t>400, </a:t>
            </a:r>
          </a:p>
          <a:p>
            <a:r>
              <a:rPr lang="en-US" altLang="ko-KR" sz="1200" dirty="0"/>
              <a:t>40</a:t>
            </a:r>
            <a:r>
              <a:rPr lang="ko-KR" altLang="en-US" sz="1200" dirty="0"/>
              <a:t>개의 </a:t>
            </a:r>
            <a:r>
              <a:rPr lang="en-US" altLang="ko-KR" sz="1200" dirty="0" err="1"/>
              <a:t>ResNet</a:t>
            </a:r>
            <a:r>
              <a:rPr lang="en-US" altLang="ko-KR" sz="1200" dirty="0"/>
              <a:t> Block.</a:t>
            </a:r>
          </a:p>
          <a:p>
            <a:r>
              <a:rPr lang="en-US" altLang="ko-KR" sz="1200" dirty="0"/>
              <a:t>Generalize</a:t>
            </a:r>
            <a:r>
              <a:rPr lang="ko-KR" altLang="en-US" sz="1200" dirty="0"/>
              <a:t>하기에 충분한 </a:t>
            </a:r>
            <a:r>
              <a:rPr lang="en-US" altLang="ko-KR" sz="1200" dirty="0"/>
              <a:t>depth</a:t>
            </a:r>
            <a:endParaRPr lang="ko-KR" altLang="en-US" sz="1200" dirty="0"/>
          </a:p>
        </p:txBody>
      </p:sp>
      <p:cxnSp>
        <p:nvCxnSpPr>
          <p:cNvPr id="10" name="직선 화살표 연결선 9"/>
          <p:cNvCxnSpPr>
            <a:stCxn id="7" idx="1"/>
            <a:endCxn id="8" idx="3"/>
          </p:cNvCxnSpPr>
          <p:nvPr/>
        </p:nvCxnSpPr>
        <p:spPr>
          <a:xfrm flipH="1">
            <a:off x="3045191" y="4759716"/>
            <a:ext cx="1175158" cy="733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234411" y="1025787"/>
            <a:ext cx="1957589" cy="646331"/>
          </a:xfrm>
          <a:prstGeom prst="rect">
            <a:avLst/>
          </a:prstGeom>
          <a:noFill/>
        </p:spPr>
        <p:txBody>
          <a:bodyPr wrap="square" rtlCol="0">
            <a:spAutoFit/>
          </a:bodyPr>
          <a:lstStyle/>
          <a:p>
            <a:r>
              <a:rPr lang="en-US" altLang="ko-KR" sz="1200" dirty="0"/>
              <a:t>Search Tree</a:t>
            </a:r>
            <a:r>
              <a:rPr lang="ko-KR" altLang="en-US" sz="1200"/>
              <a:t>는 </a:t>
            </a:r>
            <a:r>
              <a:rPr lang="en-US" altLang="ko-KR" sz="1200" dirty="0"/>
              <a:t>1600</a:t>
            </a:r>
            <a:r>
              <a:rPr lang="ko-KR" altLang="en-US" sz="1200"/>
              <a:t> 시뮬레이션 당 한 개 만들어 지고 </a:t>
            </a:r>
            <a:r>
              <a:rPr lang="en-US" altLang="ko-KR" sz="1200" dirty="0"/>
              <a:t>update</a:t>
            </a:r>
            <a:r>
              <a:rPr lang="ko-KR" altLang="en-US" sz="1200" dirty="0"/>
              <a:t>됨</a:t>
            </a:r>
            <a:r>
              <a:rPr lang="en-US" altLang="ko-KR" sz="1200" dirty="0"/>
              <a:t>. </a:t>
            </a:r>
            <a:endParaRPr lang="ko-KR" altLang="en-US" sz="1200" dirty="0"/>
          </a:p>
        </p:txBody>
      </p:sp>
      <mc:AlternateContent xmlns:mc="http://schemas.openxmlformats.org/markup-compatibility/2006" xmlns:a14="http://schemas.microsoft.com/office/drawing/2010/main">
        <mc:Choice Requires="a14">
          <p:sp>
            <p:nvSpPr>
              <p:cNvPr id="31" name="TextBox 30"/>
              <p:cNvSpPr txBox="1"/>
              <p:nvPr/>
            </p:nvSpPr>
            <p:spPr>
              <a:xfrm>
                <a:off x="8854995" y="3484112"/>
                <a:ext cx="2758832" cy="184666"/>
              </a:xfrm>
              <a:prstGeom prst="rect">
                <a:avLst/>
              </a:prstGeom>
              <a:noFill/>
            </p:spPr>
            <p:txBody>
              <a:bodyPr wrap="none" lIns="0" tIns="0" rIns="0" bIns="0" rtlCol="0">
                <a:spAutoFit/>
              </a:bodyPr>
              <a:lstStyle/>
              <a:p>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𝑠</m:t>
                        </m:r>
                      </m:e>
                      <m:sub>
                        <m:r>
                          <a:rPr lang="en-US" altLang="ko-KR" sz="1200" b="0" i="1" smtClean="0">
                            <a:latin typeface="Cambria Math" panose="02040503050406030204" pitchFamily="18" charset="0"/>
                          </a:rPr>
                          <m:t>𝑖</m:t>
                        </m:r>
                      </m:sub>
                    </m:sSub>
                  </m:oMath>
                </a14:m>
                <a:r>
                  <a:rPr lang="ko-KR" altLang="en-US" sz="1200" dirty="0"/>
                  <a:t>는 </a:t>
                </a:r>
                <a:r>
                  <a:rPr lang="en-US" altLang="ko-KR" sz="1200" dirty="0"/>
                  <a:t>self play </a:t>
                </a:r>
                <a:r>
                  <a:rPr lang="ko-KR" altLang="en-US" sz="1200" dirty="0"/>
                  <a:t>과정에서의 바둑판 이미지</a:t>
                </a:r>
              </a:p>
            </p:txBody>
          </p:sp>
        </mc:Choice>
        <mc:Fallback xmlns="">
          <p:sp>
            <p:nvSpPr>
              <p:cNvPr id="31" name="TextBox 30"/>
              <p:cNvSpPr txBox="1">
                <a:spLocks noRot="1" noChangeAspect="1" noMove="1" noResize="1" noEditPoints="1" noAdjustHandles="1" noChangeArrowheads="1" noChangeShapeType="1" noTextEdit="1"/>
              </p:cNvSpPr>
              <p:nvPr/>
            </p:nvSpPr>
            <p:spPr>
              <a:xfrm>
                <a:off x="8854995" y="3484112"/>
                <a:ext cx="2758832" cy="184666"/>
              </a:xfrm>
              <a:prstGeom prst="rect">
                <a:avLst/>
              </a:prstGeom>
              <a:blipFill rotWithShape="0">
                <a:blip r:embed="rId4"/>
                <a:stretch>
                  <a:fillRect l="-1549" t="-30000" r="-2434" b="-4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0587" y="1113150"/>
                <a:ext cx="3264857" cy="835678"/>
              </a:xfrm>
              <a:prstGeom prst="rect">
                <a:avLst/>
              </a:prstGeom>
              <a:noFill/>
            </p:spPr>
            <p:txBody>
              <a:bodyPr wrap="square" rtlCol="0">
                <a:spAutoFit/>
              </a:bodyPr>
              <a:lstStyle/>
              <a:p>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𝑠</m:t>
                        </m:r>
                      </m:e>
                      <m:sub>
                        <m:r>
                          <a:rPr lang="en-US" altLang="ko-KR" sz="1600" b="0" i="1" smtClean="0">
                            <a:latin typeface="Cambria Math" panose="02040503050406030204" pitchFamily="18" charset="0"/>
                          </a:rPr>
                          <m:t>1</m:t>
                        </m:r>
                      </m:sub>
                    </m:sSub>
                    <m:sSub>
                      <m:sSubPr>
                        <m:ctrlPr>
                          <a:rPr lang="en-US" altLang="ko-KR" sz="1600" b="0" i="1" smtClean="0">
                            <a:latin typeface="Cambria Math" panose="02040503050406030204" pitchFamily="18" charset="0"/>
                          </a:rPr>
                        </m:ctrlPr>
                      </m:sSubPr>
                      <m:e>
                        <m:r>
                          <a:rPr lang="ko-KR" altLang="en-US" sz="1600" i="1">
                            <a:latin typeface="Cambria Math" panose="02040503050406030204" pitchFamily="18" charset="0"/>
                          </a:rPr>
                          <m:t>에</m:t>
                        </m:r>
                        <m:r>
                          <a:rPr lang="ko-KR" altLang="en-US" sz="1600" i="1" smtClean="0">
                            <a:latin typeface="Cambria Math" panose="02040503050406030204" pitchFamily="18" charset="0"/>
                          </a:rPr>
                          <m:t>서</m:t>
                        </m:r>
                        <m:r>
                          <a:rPr lang="en-US" altLang="ko-KR" sz="1600" b="0" i="1" smtClean="0">
                            <a:latin typeface="Cambria Math" panose="02040503050406030204" pitchFamily="18" charset="0"/>
                          </a:rPr>
                          <m:t>  </m:t>
                        </m:r>
                        <m:r>
                          <a:rPr lang="en-US" altLang="ko-KR" sz="1600" b="0" i="1" smtClean="0">
                            <a:latin typeface="Cambria Math" panose="02040503050406030204" pitchFamily="18" charset="0"/>
                          </a:rPr>
                          <m:t>𝜋</m:t>
                        </m:r>
                      </m:e>
                      <m:sub>
                        <m:r>
                          <a:rPr lang="en-US" altLang="ko-KR" sz="1600" b="0" i="1" smtClean="0">
                            <a:latin typeface="Cambria Math" panose="02040503050406030204" pitchFamily="18" charset="0"/>
                          </a:rPr>
                          <m:t>1</m:t>
                        </m:r>
                      </m:sub>
                    </m:sSub>
                  </m:oMath>
                </a14:m>
                <a:r>
                  <a:rPr lang="ko-KR" altLang="en-US" sz="1600"/>
                  <a:t>의 의미</a:t>
                </a:r>
                <a:r>
                  <a:rPr lang="en-US" altLang="ko-KR" sz="1600" dirty="0"/>
                  <a:t>: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𝑠</m:t>
                        </m:r>
                      </m:e>
                      <m:sub>
                        <m:r>
                          <a:rPr lang="en-US" altLang="ko-KR" sz="1600" i="1">
                            <a:latin typeface="Cambria Math" panose="02040503050406030204" pitchFamily="18" charset="0"/>
                          </a:rPr>
                          <m:t>1</m:t>
                        </m:r>
                      </m:sub>
                    </m:sSub>
                  </m:oMath>
                </a14:m>
                <a:r>
                  <a:rPr lang="ko-KR" altLang="en-US" sz="1600"/>
                  <a:t>에서 </a:t>
                </a:r>
                <a:r>
                  <a:rPr lang="en-US" altLang="ko-KR" sz="1600" dirty="0"/>
                  <a:t>1600</a:t>
                </a:r>
                <a:r>
                  <a:rPr lang="ko-KR" altLang="en-US" sz="1600"/>
                  <a:t>회의 </a:t>
                </a:r>
                <a:r>
                  <a:rPr lang="en-US" altLang="ko-KR" sz="1600" dirty="0"/>
                  <a:t>simulation </a:t>
                </a:r>
                <a:r>
                  <a:rPr lang="ko-KR" altLang="en-US" sz="1600"/>
                  <a:t>뒤에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𝑠</m:t>
                        </m:r>
                      </m:e>
                      <m:sub>
                        <m:r>
                          <a:rPr lang="en-US" altLang="ko-KR" sz="1600" i="1">
                            <a:latin typeface="Cambria Math" panose="02040503050406030204" pitchFamily="18" charset="0"/>
                          </a:rPr>
                          <m:t>1</m:t>
                        </m:r>
                      </m:sub>
                    </m:sSub>
                  </m:oMath>
                </a14:m>
                <a:r>
                  <a:rPr lang="ko-KR" altLang="en-US" sz="1600"/>
                  <a:t>에서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𝑠</m:t>
                        </m:r>
                      </m:e>
                      <m:sub>
                        <m:r>
                          <a:rPr lang="en-US" altLang="ko-KR" sz="1600" b="0" i="1" smtClean="0">
                            <a:latin typeface="Cambria Math" panose="02040503050406030204" pitchFamily="18" charset="0"/>
                          </a:rPr>
                          <m:t>2</m:t>
                        </m:r>
                      </m:sub>
                    </m:sSub>
                  </m:oMath>
                </a14:m>
                <a:r>
                  <a:rPr lang="ko-KR" altLang="en-US" sz="1600" dirty="0"/>
                  <a:t> </a:t>
                </a:r>
                <a:r>
                  <a:rPr lang="ko-KR" altLang="en-US" sz="1600"/>
                  <a:t>로 가는 </a:t>
                </a:r>
                <a:r>
                  <a:rPr lang="en-US" altLang="ko-KR" sz="1600" dirty="0"/>
                  <a:t>action </a:t>
                </a: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𝑎</m:t>
                        </m:r>
                      </m:e>
                      <m:sub>
                        <m:r>
                          <a:rPr lang="en-US" altLang="ko-KR" sz="1600" i="1">
                            <a:latin typeface="Cambria Math" panose="02040503050406030204" pitchFamily="18" charset="0"/>
                          </a:rPr>
                          <m:t>1</m:t>
                        </m:r>
                      </m:sub>
                    </m:sSub>
                  </m:oMath>
                </a14:m>
                <a:r>
                  <a:rPr lang="ko-KR" altLang="en-US" sz="1600"/>
                  <a:t>을 선택하는 확률</a:t>
                </a:r>
                <a:endParaRPr lang="ko-KR" altLang="en-US" sz="1600" dirty="0"/>
              </a:p>
            </p:txBody>
          </p:sp>
        </mc:Choice>
        <mc:Fallback xmlns="">
          <p:sp>
            <p:nvSpPr>
              <p:cNvPr id="9" name="TextBox 8"/>
              <p:cNvSpPr txBox="1">
                <a:spLocks noRot="1" noChangeAspect="1" noMove="1" noResize="1" noEditPoints="1" noAdjustHandles="1" noChangeArrowheads="1" noChangeShapeType="1" noTextEdit="1"/>
              </p:cNvSpPr>
              <p:nvPr/>
            </p:nvSpPr>
            <p:spPr>
              <a:xfrm>
                <a:off x="110587" y="1113150"/>
                <a:ext cx="3264857" cy="835678"/>
              </a:xfrm>
              <a:prstGeom prst="rect">
                <a:avLst/>
              </a:prstGeom>
              <a:blipFill rotWithShape="0">
                <a:blip r:embed="rId5"/>
                <a:stretch>
                  <a:fillRect l="-933" t="-2190" b="-8029"/>
                </a:stretch>
              </a:blipFill>
            </p:spPr>
            <p:txBody>
              <a:bodyPr/>
              <a:lstStyle/>
              <a:p>
                <a:r>
                  <a:rPr lang="ko-KR" altLang="en-US">
                    <a:noFill/>
                  </a:rPr>
                  <a:t> </a:t>
                </a:r>
              </a:p>
            </p:txBody>
          </p:sp>
        </mc:Fallback>
      </mc:AlternateContent>
      <p:sp>
        <p:nvSpPr>
          <p:cNvPr id="24" name="직사각형 23"/>
          <p:cNvSpPr/>
          <p:nvPr/>
        </p:nvSpPr>
        <p:spPr>
          <a:xfrm>
            <a:off x="4220348" y="295242"/>
            <a:ext cx="1431815" cy="2377364"/>
          </a:xfrm>
          <a:prstGeom prst="rect">
            <a:avLst/>
          </a:prstGeom>
          <a:solidFill>
            <a:srgbClr val="5B9BD5">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4084047" y="0"/>
            <a:ext cx="1997242" cy="369332"/>
          </a:xfrm>
          <a:prstGeom prst="rect">
            <a:avLst/>
          </a:prstGeom>
          <a:noFill/>
        </p:spPr>
        <p:txBody>
          <a:bodyPr wrap="square" rtlCol="0">
            <a:spAutoFit/>
          </a:bodyPr>
          <a:lstStyle/>
          <a:p>
            <a:r>
              <a:rPr lang="en-US" altLang="ko-KR" dirty="0"/>
              <a:t>1600 simulations</a:t>
            </a:r>
            <a:endParaRPr lang="ko-KR" altLang="en-US"/>
          </a:p>
        </p:txBody>
      </p:sp>
      <p:pic>
        <p:nvPicPr>
          <p:cNvPr id="27" name="그림 26"/>
          <p:cNvPicPr>
            <a:picLocks noChangeAspect="1"/>
          </p:cNvPicPr>
          <p:nvPr/>
        </p:nvPicPr>
        <p:blipFill>
          <a:blip r:embed="rId6"/>
          <a:stretch>
            <a:fillRect/>
          </a:stretch>
        </p:blipFill>
        <p:spPr>
          <a:xfrm>
            <a:off x="318902" y="1921956"/>
            <a:ext cx="3056543" cy="2837759"/>
          </a:xfrm>
          <a:prstGeom prst="rect">
            <a:avLst/>
          </a:prstGeom>
        </p:spPr>
      </p:pic>
      <mc:AlternateContent xmlns:mc="http://schemas.openxmlformats.org/markup-compatibility/2006" xmlns:a14="http://schemas.microsoft.com/office/drawing/2010/main">
        <mc:Choice Requires="a14">
          <p:sp>
            <p:nvSpPr>
              <p:cNvPr id="30" name="TextBox 29"/>
              <p:cNvSpPr txBox="1"/>
              <p:nvPr/>
            </p:nvSpPr>
            <p:spPr>
              <a:xfrm>
                <a:off x="4017006" y="6450966"/>
                <a:ext cx="4128565" cy="369332"/>
              </a:xfrm>
              <a:prstGeom prst="rect">
                <a:avLst/>
              </a:prstGeom>
              <a:noFill/>
            </p:spPr>
            <p:txBody>
              <a:bodyPr wrap="square" rtlCol="0">
                <a:spAutoFit/>
              </a:bodyPr>
              <a:lstStyle/>
              <a:p>
                <a14:m>
                  <m:oMath xmlns:m="http://schemas.openxmlformats.org/officeDocument/2006/math">
                    <m:r>
                      <a:rPr lang="en-US" altLang="ko-KR" i="1" dirty="0" smtClean="0">
                        <a:latin typeface="Cambria Math" panose="02040503050406030204" pitchFamily="18" charset="0"/>
                      </a:rPr>
                      <m:t>𝑣</m:t>
                    </m:r>
                  </m:oMath>
                </a14:m>
                <a:r>
                  <a:rPr lang="en-US" altLang="ko-KR" dirty="0"/>
                  <a:t>’s Ground truth is 1(win), or -1(lose)</a:t>
                </a:r>
                <a:endParaRPr lang="ko-KR" altLang="en-US"/>
              </a:p>
            </p:txBody>
          </p:sp>
        </mc:Choice>
        <mc:Fallback xmlns="">
          <p:sp>
            <p:nvSpPr>
              <p:cNvPr id="30" name="TextBox 29"/>
              <p:cNvSpPr txBox="1">
                <a:spLocks noRot="1" noChangeAspect="1" noMove="1" noResize="1" noEditPoints="1" noAdjustHandles="1" noChangeArrowheads="1" noChangeShapeType="1" noTextEdit="1"/>
              </p:cNvSpPr>
              <p:nvPr/>
            </p:nvSpPr>
            <p:spPr>
              <a:xfrm>
                <a:off x="4017006" y="6450966"/>
                <a:ext cx="4128565" cy="369332"/>
              </a:xfrm>
              <a:prstGeom prst="rect">
                <a:avLst/>
              </a:prstGeom>
              <a:blipFill rotWithShape="0">
                <a:blip r:embed="rId7"/>
                <a:stretch>
                  <a:fillRect t="-8197" b="-245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270091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142</a:t>
            </a:fld>
            <a:endParaRPr lang="ko-KR" altLang="en-US"/>
          </a:p>
        </p:txBody>
      </p:sp>
      <p:pic>
        <p:nvPicPr>
          <p:cNvPr id="6" name="그림 5"/>
          <p:cNvPicPr>
            <a:picLocks noChangeAspect="1"/>
          </p:cNvPicPr>
          <p:nvPr/>
        </p:nvPicPr>
        <p:blipFill>
          <a:blip r:embed="rId2"/>
          <a:stretch>
            <a:fillRect/>
          </a:stretch>
        </p:blipFill>
        <p:spPr>
          <a:xfrm>
            <a:off x="1847697" y="0"/>
            <a:ext cx="8081067" cy="6067425"/>
          </a:xfrm>
          <a:prstGeom prst="rect">
            <a:avLst/>
          </a:prstGeom>
        </p:spPr>
      </p:pic>
    </p:spTree>
    <p:extLst>
      <p:ext uri="{BB962C8B-B14F-4D97-AF65-F5344CB8AC3E}">
        <p14:creationId xmlns:p14="http://schemas.microsoft.com/office/powerpoint/2010/main" val="1165181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143</a:t>
            </a:fld>
            <a:endParaRPr lang="ko-KR" altLang="en-US" dirty="0"/>
          </a:p>
        </p:txBody>
      </p:sp>
      <p:pic>
        <p:nvPicPr>
          <p:cNvPr id="6" name="그림 5"/>
          <p:cNvPicPr>
            <a:picLocks noChangeAspect="1"/>
          </p:cNvPicPr>
          <p:nvPr/>
        </p:nvPicPr>
        <p:blipFill>
          <a:blip r:embed="rId2"/>
          <a:stretch>
            <a:fillRect/>
          </a:stretch>
        </p:blipFill>
        <p:spPr>
          <a:xfrm>
            <a:off x="0" y="2125826"/>
            <a:ext cx="12192000" cy="3564352"/>
          </a:xfrm>
          <a:prstGeom prst="rect">
            <a:avLst/>
          </a:prstGeom>
        </p:spPr>
      </p:pic>
      <p:sp>
        <p:nvSpPr>
          <p:cNvPr id="9" name="TextBox 8"/>
          <p:cNvSpPr txBox="1"/>
          <p:nvPr/>
        </p:nvSpPr>
        <p:spPr>
          <a:xfrm>
            <a:off x="556608" y="897462"/>
            <a:ext cx="8854091" cy="923330"/>
          </a:xfrm>
          <a:prstGeom prst="rect">
            <a:avLst/>
          </a:prstGeom>
          <a:noFill/>
        </p:spPr>
        <p:txBody>
          <a:bodyPr wrap="square" rtlCol="0">
            <a:spAutoFit/>
          </a:bodyPr>
          <a:lstStyle/>
          <a:p>
            <a:r>
              <a:rPr lang="en-US" altLang="ko-KR" dirty="0"/>
              <a:t>One state</a:t>
            </a:r>
            <a:r>
              <a:rPr lang="ko-KR" altLang="en-US"/>
              <a:t>에서 </a:t>
            </a:r>
            <a:r>
              <a:rPr lang="en-US" altLang="ko-KR" b="1" dirty="0"/>
              <a:t>(a)</a:t>
            </a:r>
            <a:r>
              <a:rPr lang="en-US" altLang="ko-KR" dirty="0"/>
              <a:t>Select, </a:t>
            </a:r>
            <a:r>
              <a:rPr lang="en-US" altLang="ko-KR" b="1" dirty="0"/>
              <a:t>(b)</a:t>
            </a:r>
            <a:r>
              <a:rPr lang="en-US" altLang="ko-KR" dirty="0"/>
              <a:t>expand and evaluate, and </a:t>
            </a:r>
            <a:r>
              <a:rPr lang="en-US" altLang="ko-KR" b="1" dirty="0"/>
              <a:t>(c)</a:t>
            </a:r>
            <a:r>
              <a:rPr lang="en-US" altLang="ko-KR" dirty="0"/>
              <a:t>Backup.. </a:t>
            </a:r>
            <a:r>
              <a:rPr lang="ko-KR" altLang="en-US"/>
              <a:t>이것을 </a:t>
            </a:r>
            <a:r>
              <a:rPr lang="en-US" altLang="ko-KR" dirty="0"/>
              <a:t>1600</a:t>
            </a:r>
            <a:r>
              <a:rPr lang="ko-KR" altLang="en-US"/>
              <a:t>회 반복하고 다음 상태를 선택</a:t>
            </a:r>
            <a:r>
              <a:rPr lang="en-US" altLang="ko-KR" dirty="0"/>
              <a:t>(d), </a:t>
            </a:r>
            <a:r>
              <a:rPr lang="ko-KR" altLang="en-US"/>
              <a:t>즉 </a:t>
            </a:r>
            <a:r>
              <a:rPr lang="en-US" altLang="ko-KR" dirty="0"/>
              <a:t>(</a:t>
            </a:r>
            <a:r>
              <a:rPr lang="en-US" altLang="ko-KR" dirty="0" err="1"/>
              <a:t>a~c</a:t>
            </a:r>
            <a:r>
              <a:rPr lang="en-US" altLang="ko-KR" dirty="0"/>
              <a:t>)</a:t>
            </a:r>
            <a:r>
              <a:rPr lang="ko-KR" altLang="en-US"/>
              <a:t>는 </a:t>
            </a:r>
            <a:r>
              <a:rPr lang="en-US" altLang="ko-KR" dirty="0"/>
              <a:t>(d)</a:t>
            </a:r>
            <a:r>
              <a:rPr lang="ko-KR" altLang="en-US"/>
              <a:t>를 위한 내부 </a:t>
            </a:r>
            <a:r>
              <a:rPr lang="en-US" altLang="ko-KR" dirty="0"/>
              <a:t>simulation.. (d)</a:t>
            </a:r>
            <a:r>
              <a:rPr lang="ko-KR" altLang="en-US"/>
              <a:t>를 게임 시작부터 반복하여 하여 승자를 선택 하는 것이 </a:t>
            </a:r>
            <a:r>
              <a:rPr lang="en-US" altLang="ko-KR" dirty="0"/>
              <a:t>self game</a:t>
            </a:r>
            <a:r>
              <a:rPr lang="ko-KR" altLang="en-US"/>
              <a:t>임</a:t>
            </a:r>
            <a:r>
              <a:rPr lang="en-US" altLang="ko-KR" dirty="0"/>
              <a:t>….</a:t>
            </a:r>
            <a:endParaRPr lang="ko-KR" altLang="en-US" dirty="0"/>
          </a:p>
        </p:txBody>
      </p:sp>
    </p:spTree>
    <p:extLst>
      <p:ext uri="{BB962C8B-B14F-4D97-AF65-F5344CB8AC3E}">
        <p14:creationId xmlns:p14="http://schemas.microsoft.com/office/powerpoint/2010/main" val="3656071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144</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graphicFrame>
        <p:nvGraphicFramePr>
          <p:cNvPr id="8" name="표 7"/>
          <p:cNvGraphicFramePr>
            <a:graphicFrameLocks noGrp="1"/>
          </p:cNvGraphicFramePr>
          <p:nvPr>
            <p:extLst>
              <p:ext uri="{D42A27DB-BD31-4B8C-83A1-F6EECF244321}">
                <p14:modId xmlns:p14="http://schemas.microsoft.com/office/powerpoint/2010/main" val="2646543691"/>
              </p:ext>
            </p:extLst>
          </p:nvPr>
        </p:nvGraphicFramePr>
        <p:xfrm>
          <a:off x="2531413" y="210539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2762874" y="1669066"/>
                <a:ext cx="290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0</m:t>
                          </m:r>
                        </m:sub>
                      </m:sSub>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762874" y="1669066"/>
                <a:ext cx="290849" cy="276999"/>
              </a:xfrm>
              <a:prstGeom prst="rect">
                <a:avLst/>
              </a:prstGeom>
              <a:blipFill rotWithShape="0">
                <a:blip r:embed="rId2"/>
                <a:stretch>
                  <a:fillRect l="-6250" r="-4167" b="-2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71268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145</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graphicFrame>
        <p:nvGraphicFramePr>
          <p:cNvPr id="8" name="표 7"/>
          <p:cNvGraphicFramePr>
            <a:graphicFrameLocks noGrp="1"/>
          </p:cNvGraphicFramePr>
          <p:nvPr>
            <p:extLst>
              <p:ext uri="{D42A27DB-BD31-4B8C-83A1-F6EECF244321}">
                <p14:modId xmlns:p14="http://schemas.microsoft.com/office/powerpoint/2010/main" val="2937044313"/>
              </p:ext>
            </p:extLst>
          </p:nvPr>
        </p:nvGraphicFramePr>
        <p:xfrm>
          <a:off x="2112745" y="2157361"/>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2344208" y="1721029"/>
                <a:ext cx="30451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344208" y="1721029"/>
                <a:ext cx="304516" cy="276999"/>
              </a:xfrm>
              <a:prstGeom prst="rect">
                <a:avLst/>
              </a:prstGeom>
              <a:blipFill rotWithShape="0">
                <a:blip r:embed="rId2"/>
                <a:stretch>
                  <a:fillRect l="-20000" r="-78000" b="-217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681663" y="2384621"/>
                <a:ext cx="235811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ko-KR" altLang="en-US" b="0" i="1" smtClean="0">
                              <a:latin typeface="Cambria Math" panose="02040503050406030204" pitchFamily="18" charset="0"/>
                            </a:rPr>
                            <m:t>𝜃</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                  </m:t>
                          </m:r>
                        </m:e>
                      </m:d>
                      <m:r>
                        <a:rPr lang="en-US" altLang="ko-KR" b="0" i="1" smtClean="0">
                          <a:latin typeface="Cambria Math" panose="02040503050406030204" pitchFamily="18" charset="0"/>
                        </a:rPr>
                        <m:t>=(</m:t>
                      </m:r>
                      <m:r>
                        <a:rPr lang="en-US" altLang="ko-KR" b="1" i="1" smtClean="0">
                          <a:latin typeface="Cambria Math" panose="02040503050406030204" pitchFamily="18" charset="0"/>
                        </a:rPr>
                        <m:t>𝒑</m:t>
                      </m:r>
                      <m:r>
                        <a:rPr lang="en-US" altLang="ko-KR" b="0" i="1" smtClean="0">
                          <a:latin typeface="Cambria Math" panose="02040503050406030204" pitchFamily="18" charset="0"/>
                        </a:rPr>
                        <m:t>,</m:t>
                      </m:r>
                      <m:r>
                        <a:rPr lang="en-US" altLang="ko-KR" b="0" i="1" smtClean="0">
                          <a:latin typeface="Cambria Math" panose="02040503050406030204" pitchFamily="18" charset="0"/>
                        </a:rPr>
                        <m:t>𝑣</m:t>
                      </m:r>
                      <m:r>
                        <a:rPr lang="en-US" altLang="ko-KR" b="0" i="1" smtClean="0">
                          <a:latin typeface="Cambria Math" panose="02040503050406030204" pitchFamily="18" charset="0"/>
                        </a:rPr>
                        <m:t>)</m:t>
                      </m:r>
                    </m:oMath>
                  </m:oMathPara>
                </a14:m>
                <a:endParaRPr lang="ko-KR"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681663" y="2384621"/>
                <a:ext cx="2358116" cy="276999"/>
              </a:xfrm>
              <a:prstGeom prst="rect">
                <a:avLst/>
              </a:prstGeom>
              <a:blipFill rotWithShape="0">
                <a:blip r:embed="rId3"/>
                <a:stretch>
                  <a:fillRect l="-517" r="-517" b="-36957"/>
                </a:stretch>
              </a:blipFill>
            </p:spPr>
            <p:txBody>
              <a:bodyPr/>
              <a:lstStyle/>
              <a:p>
                <a:r>
                  <a:rPr lang="ko-KR" altLang="en-US">
                    <a:noFill/>
                  </a:rPr>
                  <a:t> </a:t>
                </a:r>
              </a:p>
            </p:txBody>
          </p:sp>
        </mc:Fallback>
      </mc:AlternateContent>
      <p:cxnSp>
        <p:nvCxnSpPr>
          <p:cNvPr id="7" name="직선 화살표 연결선 6"/>
          <p:cNvCxnSpPr>
            <a:stCxn id="8" idx="2"/>
            <a:endCxn id="17" idx="0"/>
          </p:cNvCxnSpPr>
          <p:nvPr/>
        </p:nvCxnSpPr>
        <p:spPr>
          <a:xfrm flipH="1">
            <a:off x="1600094" y="2888881"/>
            <a:ext cx="907247" cy="61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8" idx="2"/>
          </p:cNvCxnSpPr>
          <p:nvPr/>
        </p:nvCxnSpPr>
        <p:spPr>
          <a:xfrm flipH="1">
            <a:off x="2481583" y="2888881"/>
            <a:ext cx="25758" cy="661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8" idx="2"/>
            <a:endCxn id="20" idx="0"/>
          </p:cNvCxnSpPr>
          <p:nvPr/>
        </p:nvCxnSpPr>
        <p:spPr>
          <a:xfrm>
            <a:off x="2507341" y="2888881"/>
            <a:ext cx="890787" cy="63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표 16"/>
          <p:cNvGraphicFramePr>
            <a:graphicFrameLocks noGrp="1"/>
          </p:cNvGraphicFramePr>
          <p:nvPr>
            <p:extLst>
              <p:ext uri="{D42A27DB-BD31-4B8C-83A1-F6EECF244321}">
                <p14:modId xmlns:p14="http://schemas.microsoft.com/office/powerpoint/2010/main" val="1563685906"/>
              </p:ext>
            </p:extLst>
          </p:nvPr>
        </p:nvGraphicFramePr>
        <p:xfrm>
          <a:off x="1205498" y="3501629"/>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8" name="표 17"/>
          <p:cNvGraphicFramePr>
            <a:graphicFrameLocks noGrp="1"/>
          </p:cNvGraphicFramePr>
          <p:nvPr>
            <p:extLst>
              <p:ext uri="{D42A27DB-BD31-4B8C-83A1-F6EECF244321}">
                <p14:modId xmlns:p14="http://schemas.microsoft.com/office/powerpoint/2010/main" val="2651834041"/>
              </p:ext>
            </p:extLst>
          </p:nvPr>
        </p:nvGraphicFramePr>
        <p:xfrm>
          <a:off x="4047975" y="3511853"/>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9" name="표 18"/>
          <p:cNvGraphicFramePr>
            <a:graphicFrameLocks noGrp="1"/>
          </p:cNvGraphicFramePr>
          <p:nvPr>
            <p:extLst>
              <p:ext uri="{D42A27DB-BD31-4B8C-83A1-F6EECF244321}">
                <p14:modId xmlns:p14="http://schemas.microsoft.com/office/powerpoint/2010/main" val="4111481672"/>
              </p:ext>
            </p:extLst>
          </p:nvPr>
        </p:nvGraphicFramePr>
        <p:xfrm>
          <a:off x="2119899" y="3511853"/>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20" name="표 19"/>
          <p:cNvGraphicFramePr>
            <a:graphicFrameLocks noGrp="1"/>
          </p:cNvGraphicFramePr>
          <p:nvPr>
            <p:extLst>
              <p:ext uri="{D42A27DB-BD31-4B8C-83A1-F6EECF244321}">
                <p14:modId xmlns:p14="http://schemas.microsoft.com/office/powerpoint/2010/main" val="179432116"/>
              </p:ext>
            </p:extLst>
          </p:nvPr>
        </p:nvGraphicFramePr>
        <p:xfrm>
          <a:off x="3003532" y="3521564"/>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22" name="직선 화살표 연결선 21"/>
          <p:cNvCxnSpPr>
            <a:stCxn id="8" idx="2"/>
            <a:endCxn id="18" idx="0"/>
          </p:cNvCxnSpPr>
          <p:nvPr/>
        </p:nvCxnSpPr>
        <p:spPr>
          <a:xfrm>
            <a:off x="2507341" y="2888881"/>
            <a:ext cx="1935230" cy="62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표 22"/>
          <p:cNvGraphicFramePr>
            <a:graphicFrameLocks noGrp="1"/>
          </p:cNvGraphicFramePr>
          <p:nvPr>
            <p:extLst>
              <p:ext uri="{D42A27DB-BD31-4B8C-83A1-F6EECF244321}">
                <p14:modId xmlns:p14="http://schemas.microsoft.com/office/powerpoint/2010/main" val="1826645567"/>
              </p:ext>
            </p:extLst>
          </p:nvPr>
        </p:nvGraphicFramePr>
        <p:xfrm>
          <a:off x="5092418" y="3521564"/>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343166">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24" name="직선 화살표 연결선 23"/>
          <p:cNvCxnSpPr>
            <a:stCxn id="8" idx="2"/>
            <a:endCxn id="23" idx="0"/>
          </p:cNvCxnSpPr>
          <p:nvPr/>
        </p:nvCxnSpPr>
        <p:spPr>
          <a:xfrm>
            <a:off x="2507341" y="2888881"/>
            <a:ext cx="2979673" cy="63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타원 26"/>
          <p:cNvSpPr/>
          <p:nvPr/>
        </p:nvSpPr>
        <p:spPr>
          <a:xfrm>
            <a:off x="1080036" y="3380635"/>
            <a:ext cx="262716"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2341072" y="3416104"/>
            <a:ext cx="262716"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p:cNvSpPr/>
          <p:nvPr/>
        </p:nvSpPr>
        <p:spPr>
          <a:xfrm>
            <a:off x="3602108" y="3416104"/>
            <a:ext cx="262716"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a:off x="3945998" y="3747809"/>
            <a:ext cx="262716"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5338067" y="3783220"/>
            <a:ext cx="262716"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4" name="표 33"/>
          <p:cNvGraphicFramePr>
            <a:graphicFrameLocks noGrp="1"/>
          </p:cNvGraphicFramePr>
          <p:nvPr>
            <p:extLst>
              <p:ext uri="{D42A27DB-BD31-4B8C-83A1-F6EECF244321}">
                <p14:modId xmlns:p14="http://schemas.microsoft.com/office/powerpoint/2010/main" val="4063067692"/>
              </p:ext>
            </p:extLst>
          </p:nvPr>
        </p:nvGraphicFramePr>
        <p:xfrm>
          <a:off x="6252664" y="3532185"/>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5" name="표 34"/>
          <p:cNvGraphicFramePr>
            <a:graphicFrameLocks noGrp="1"/>
          </p:cNvGraphicFramePr>
          <p:nvPr>
            <p:extLst>
              <p:ext uri="{D42A27DB-BD31-4B8C-83A1-F6EECF244321}">
                <p14:modId xmlns:p14="http://schemas.microsoft.com/office/powerpoint/2010/main" val="3861328627"/>
              </p:ext>
            </p:extLst>
          </p:nvPr>
        </p:nvGraphicFramePr>
        <p:xfrm>
          <a:off x="9095141" y="3542409"/>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6" name="표 35"/>
          <p:cNvGraphicFramePr>
            <a:graphicFrameLocks noGrp="1"/>
          </p:cNvGraphicFramePr>
          <p:nvPr>
            <p:extLst>
              <p:ext uri="{D42A27DB-BD31-4B8C-83A1-F6EECF244321}">
                <p14:modId xmlns:p14="http://schemas.microsoft.com/office/powerpoint/2010/main" val="3203529766"/>
              </p:ext>
            </p:extLst>
          </p:nvPr>
        </p:nvGraphicFramePr>
        <p:xfrm>
          <a:off x="7167065" y="3542409"/>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7" name="표 36"/>
          <p:cNvGraphicFramePr>
            <a:graphicFrameLocks noGrp="1"/>
          </p:cNvGraphicFramePr>
          <p:nvPr>
            <p:extLst>
              <p:ext uri="{D42A27DB-BD31-4B8C-83A1-F6EECF244321}">
                <p14:modId xmlns:p14="http://schemas.microsoft.com/office/powerpoint/2010/main" val="1583783230"/>
              </p:ext>
            </p:extLst>
          </p:nvPr>
        </p:nvGraphicFramePr>
        <p:xfrm>
          <a:off x="8050698" y="3552120"/>
          <a:ext cx="789192" cy="731520"/>
        </p:xfrm>
        <a:graphic>
          <a:graphicData uri="http://schemas.openxmlformats.org/drawingml/2006/table">
            <a:tbl>
              <a:tblPr firstRow="1" bandRow="1">
                <a:tableStyleId>{5940675A-B579-460E-94D1-54222C63F5DA}</a:tableStyleId>
              </a:tblPr>
              <a:tblGrid>
                <a:gridCol w="394596">
                  <a:extLst>
                    <a:ext uri="{9D8B030D-6E8A-4147-A177-3AD203B41FA5}">
                      <a16:colId xmlns="" xmlns:a16="http://schemas.microsoft.com/office/drawing/2014/main" val="20000"/>
                    </a:ext>
                  </a:extLst>
                </a:gridCol>
                <a:gridCol w="39459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39" name="타원 38"/>
          <p:cNvSpPr/>
          <p:nvPr/>
        </p:nvSpPr>
        <p:spPr>
          <a:xfrm>
            <a:off x="6850208" y="3786661"/>
            <a:ext cx="262716"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p:cNvSpPr/>
          <p:nvPr/>
        </p:nvSpPr>
        <p:spPr>
          <a:xfrm>
            <a:off x="7049743" y="4123345"/>
            <a:ext cx="262716"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8300662" y="4112155"/>
            <a:ext cx="262716"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9723452" y="4121866"/>
            <a:ext cx="262716"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화살표 연결선 48"/>
          <p:cNvCxnSpPr>
            <a:endCxn id="34" idx="0"/>
          </p:cNvCxnSpPr>
          <p:nvPr/>
        </p:nvCxnSpPr>
        <p:spPr>
          <a:xfrm>
            <a:off x="2489632" y="2914639"/>
            <a:ext cx="4157628" cy="61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endCxn id="36" idx="0"/>
          </p:cNvCxnSpPr>
          <p:nvPr/>
        </p:nvCxnSpPr>
        <p:spPr>
          <a:xfrm>
            <a:off x="2496787" y="2914639"/>
            <a:ext cx="5064874" cy="62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endCxn id="37" idx="0"/>
          </p:cNvCxnSpPr>
          <p:nvPr/>
        </p:nvCxnSpPr>
        <p:spPr>
          <a:xfrm>
            <a:off x="2505265" y="2923090"/>
            <a:ext cx="5940029" cy="629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a:endCxn id="35" idx="0"/>
          </p:cNvCxnSpPr>
          <p:nvPr/>
        </p:nvCxnSpPr>
        <p:spPr>
          <a:xfrm>
            <a:off x="2504837" y="2929703"/>
            <a:ext cx="6984900" cy="612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1696955" y="2905140"/>
                <a:ext cx="5652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1696955" y="2905140"/>
                <a:ext cx="565206" cy="369332"/>
              </a:xfrm>
              <a:prstGeom prst="rect">
                <a:avLst/>
              </a:prstGeom>
              <a:blipFill rotWithShape="0">
                <a:blip r:embed="rId4"/>
                <a:stretch>
                  <a:fillRect b="-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7274033" y="3020556"/>
                <a:ext cx="5652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9</m:t>
                          </m:r>
                        </m:sub>
                      </m:sSub>
                    </m:oMath>
                  </m:oMathPara>
                </a14:m>
                <a:endParaRPr lang="ko-KR" alt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7274033" y="3020556"/>
                <a:ext cx="565206" cy="369332"/>
              </a:xfrm>
              <a:prstGeom prst="rect">
                <a:avLst/>
              </a:prstGeom>
              <a:blipFill rotWithShape="0">
                <a:blip r:embed="rId5"/>
                <a:stretch>
                  <a:fillRect b="-16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866519" y="4456159"/>
                <a:ext cx="32500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=0 ,…, </m:t>
                      </m:r>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9</m:t>
                              </m:r>
                            </m:sub>
                          </m:sSub>
                        </m:e>
                      </m:d>
                      <m:r>
                        <a:rPr lang="en-US" altLang="ko-KR" b="0" i="0" smtClean="0">
                          <a:latin typeface="Cambria Math" panose="02040503050406030204" pitchFamily="18" charset="0"/>
                        </a:rPr>
                        <m:t>=0</m:t>
                      </m:r>
                    </m:oMath>
                  </m:oMathPara>
                </a14:m>
                <a:endParaRPr lang="ko-KR" alt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866519" y="4456159"/>
                <a:ext cx="3250045" cy="276999"/>
              </a:xfrm>
              <a:prstGeom prst="rect">
                <a:avLst/>
              </a:prstGeom>
              <a:blipFill rotWithShape="0">
                <a:blip r:embed="rId6"/>
                <a:stretch>
                  <a:fillRect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813073" y="4844945"/>
                <a:ext cx="336195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W</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=0 ,…, </m:t>
                      </m:r>
                      <m:r>
                        <m:rPr>
                          <m:sty m:val="p"/>
                        </m:rPr>
                        <a:rPr lang="en-US" altLang="ko-KR" b="0" i="0" smtClean="0">
                          <a:latin typeface="Cambria Math" panose="02040503050406030204" pitchFamily="18" charset="0"/>
                        </a:rPr>
                        <m:t>W</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9</m:t>
                              </m:r>
                            </m:sub>
                          </m:sSub>
                        </m:e>
                      </m:d>
                      <m:r>
                        <a:rPr lang="en-US" altLang="ko-KR" b="0" i="0" smtClean="0">
                          <a:latin typeface="Cambria Math" panose="02040503050406030204" pitchFamily="18" charset="0"/>
                        </a:rPr>
                        <m:t>=0</m:t>
                      </m:r>
                    </m:oMath>
                  </m:oMathPara>
                </a14:m>
                <a:endParaRPr lang="ko-KR" alt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2813073" y="4844945"/>
                <a:ext cx="3361957" cy="276999"/>
              </a:xfrm>
              <a:prstGeom prst="rect">
                <a:avLst/>
              </a:prstGeom>
              <a:blipFill rotWithShape="0">
                <a:blip r:embed="rId7"/>
                <a:stretch>
                  <a:fillRect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884664" y="5274322"/>
                <a:ext cx="323104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Q</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=0 ,…, </m:t>
                      </m:r>
                      <m:r>
                        <m:rPr>
                          <m:sty m:val="p"/>
                        </m:rPr>
                        <a:rPr lang="en-US" altLang="ko-KR" b="0" i="0" smtClean="0">
                          <a:latin typeface="Cambria Math" panose="02040503050406030204" pitchFamily="18" charset="0"/>
                        </a:rPr>
                        <m:t>Q</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9</m:t>
                              </m:r>
                            </m:sub>
                          </m:sSub>
                        </m:e>
                      </m:d>
                      <m:r>
                        <a:rPr lang="en-US" altLang="ko-KR" b="0" i="0" smtClean="0">
                          <a:latin typeface="Cambria Math" panose="02040503050406030204" pitchFamily="18" charset="0"/>
                        </a:rPr>
                        <m:t>=0</m:t>
                      </m:r>
                    </m:oMath>
                  </m:oMathPara>
                </a14:m>
                <a:endParaRPr lang="ko-KR" alt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884664" y="5274322"/>
                <a:ext cx="3231048" cy="276999"/>
              </a:xfrm>
              <a:prstGeom prst="rect">
                <a:avLst/>
              </a:prstGeom>
              <a:blipFill rotWithShape="0">
                <a:blip r:embed="rId8"/>
                <a:stretch>
                  <a:fillRect b="-3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2866518" y="5661178"/>
                <a:ext cx="34049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P</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p</m:t>
                          </m:r>
                        </m:e>
                        <m:sub>
                          <m:r>
                            <a:rPr lang="en-US" altLang="ko-KR" b="0" i="0" smtClean="0">
                              <a:latin typeface="Cambria Math" panose="02040503050406030204" pitchFamily="18" charset="0"/>
                            </a:rPr>
                            <m:t>1</m:t>
                          </m:r>
                        </m:sub>
                      </m:sSub>
                      <m:r>
                        <a:rPr lang="en-US" altLang="ko-KR" b="0" i="0" smtClean="0">
                          <a:latin typeface="Cambria Math" panose="02040503050406030204" pitchFamily="18" charset="0"/>
                        </a:rPr>
                        <m:t> ,…, </m:t>
                      </m:r>
                      <m:r>
                        <m:rPr>
                          <m:sty m:val="p"/>
                        </m:rPr>
                        <a:rPr lang="en-US" altLang="ko-KR" b="0" i="0" smtClean="0">
                          <a:latin typeface="Cambria Math" panose="02040503050406030204" pitchFamily="18" charset="0"/>
                        </a:rPr>
                        <m:t>P</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9</m:t>
                              </m:r>
                            </m:sub>
                          </m:sSub>
                        </m:e>
                      </m:d>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p</m:t>
                          </m:r>
                        </m:e>
                        <m:sub>
                          <m:r>
                            <a:rPr lang="en-US" altLang="ko-KR" b="0" i="0" smtClean="0">
                              <a:latin typeface="Cambria Math" panose="02040503050406030204" pitchFamily="18" charset="0"/>
                            </a:rPr>
                            <m:t>9</m:t>
                          </m:r>
                        </m:sub>
                      </m:sSub>
                    </m:oMath>
                  </m:oMathPara>
                </a14:m>
                <a:endParaRPr lang="ko-KR"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2866518" y="5661178"/>
                <a:ext cx="3404921" cy="276999"/>
              </a:xfrm>
              <a:prstGeom prst="rect">
                <a:avLst/>
              </a:prstGeom>
              <a:blipFill rotWithShape="0">
                <a:blip r:embed="rId9"/>
                <a:stretch>
                  <a:fillRect b="-31111"/>
                </a:stretch>
              </a:blipFill>
            </p:spPr>
            <p:txBody>
              <a:bodyPr/>
              <a:lstStyle/>
              <a:p>
                <a:r>
                  <a:rPr lang="ko-KR" altLang="en-US">
                    <a:noFill/>
                  </a:rPr>
                  <a:t> </a:t>
                </a:r>
              </a:p>
            </p:txBody>
          </p:sp>
        </mc:Fallback>
      </mc:AlternateContent>
      <p:cxnSp>
        <p:nvCxnSpPr>
          <p:cNvPr id="44" name="직선 화살표 연결선 43"/>
          <p:cNvCxnSpPr/>
          <p:nvPr/>
        </p:nvCxnSpPr>
        <p:spPr>
          <a:xfrm>
            <a:off x="6337875" y="5861348"/>
            <a:ext cx="142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7819262" y="5538182"/>
                <a:ext cx="2915413" cy="923330"/>
              </a:xfrm>
              <a:prstGeom prst="rect">
                <a:avLst/>
              </a:prstGeom>
              <a:noFill/>
            </p:spPr>
            <p:txBody>
              <a:bodyPr wrap="square" rtlCol="0">
                <a:spAutoFit/>
              </a:bodyPr>
              <a:lstStyle/>
              <a:p>
                <a:r>
                  <a:rPr lang="en-US" altLang="ko-KR" dirty="0"/>
                  <a:t>Prior probability of selecting that edge, outcome of neural net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ko-KR" altLang="en-US" b="0" i="1" smtClean="0">
                            <a:latin typeface="Cambria Math" panose="02040503050406030204" pitchFamily="18" charset="0"/>
                          </a:rPr>
                          <m:t>𝜃</m:t>
                        </m:r>
                      </m:sub>
                    </m:sSub>
                  </m:oMath>
                </a14:m>
                <a:endParaRPr lang="ko-KR" alt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819262" y="5538182"/>
                <a:ext cx="2915413" cy="923330"/>
              </a:xfrm>
              <a:prstGeom prst="rect">
                <a:avLst/>
              </a:prstGeom>
              <a:blipFill rotWithShape="0">
                <a:blip r:embed="rId11"/>
                <a:stretch>
                  <a:fillRect l="-1883" t="-3289" b="-9211"/>
                </a:stretch>
              </a:blipFill>
            </p:spPr>
            <p:txBody>
              <a:bodyPr/>
              <a:lstStyle/>
              <a:p>
                <a:r>
                  <a:rPr lang="ko-KR" altLang="en-US">
                    <a:noFill/>
                  </a:rPr>
                  <a:t> </a:t>
                </a:r>
              </a:p>
            </p:txBody>
          </p:sp>
        </mc:Fallback>
      </mc:AlternateContent>
      <p:cxnSp>
        <p:nvCxnSpPr>
          <p:cNvPr id="14" name="직선 화살표 연결선 13"/>
          <p:cNvCxnSpPr>
            <a:endCxn id="15" idx="1"/>
          </p:cNvCxnSpPr>
          <p:nvPr/>
        </p:nvCxnSpPr>
        <p:spPr>
          <a:xfrm flipV="1">
            <a:off x="3792724" y="1515135"/>
            <a:ext cx="1450466" cy="899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5243190" y="1330469"/>
                <a:ext cx="4391696" cy="369332"/>
              </a:xfrm>
              <a:prstGeom prst="rect">
                <a:avLst/>
              </a:prstGeom>
              <a:noFill/>
            </p:spPr>
            <p:txBody>
              <a:bodyPr wrap="square" rtlCol="0">
                <a:spAutoFit/>
              </a:bodyPr>
              <a:lstStyle/>
              <a:p>
                <a:r>
                  <a:rPr lang="en-US" altLang="ko-KR" dirty="0"/>
                  <a:t>Probability to win the game at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oMath>
                </a14:m>
                <a:r>
                  <a:rPr lang="ko-KR" altLang="en-US" dirty="0"/>
                  <a:t> </a:t>
                </a:r>
              </a:p>
            </p:txBody>
          </p:sp>
        </mc:Choice>
        <mc:Fallback xmlns="">
          <p:sp>
            <p:nvSpPr>
              <p:cNvPr id="15" name="TextBox 14"/>
              <p:cNvSpPr txBox="1">
                <a:spLocks noRot="1" noChangeAspect="1" noMove="1" noResize="1" noEditPoints="1" noAdjustHandles="1" noChangeArrowheads="1" noChangeShapeType="1" noTextEdit="1"/>
              </p:cNvSpPr>
              <p:nvPr/>
            </p:nvSpPr>
            <p:spPr>
              <a:xfrm>
                <a:off x="5243190" y="1330469"/>
                <a:ext cx="4391696" cy="369332"/>
              </a:xfrm>
              <a:prstGeom prst="rect">
                <a:avLst/>
              </a:prstGeom>
              <a:blipFill rotWithShape="0">
                <a:blip r:embed="rId12"/>
                <a:stretch>
                  <a:fillRect l="-1110" t="-8197" b="-24590"/>
                </a:stretch>
              </a:blipFill>
            </p:spPr>
            <p:txBody>
              <a:bodyPr/>
              <a:lstStyle/>
              <a:p>
                <a:r>
                  <a:rPr lang="ko-KR" altLang="en-US">
                    <a:noFill/>
                  </a:rPr>
                  <a:t> </a:t>
                </a:r>
              </a:p>
            </p:txBody>
          </p:sp>
        </mc:Fallback>
      </mc:AlternateContent>
      <p:cxnSp>
        <p:nvCxnSpPr>
          <p:cNvPr id="16" name="직선 화살표 연결선 15"/>
          <p:cNvCxnSpPr>
            <a:endCxn id="21" idx="1"/>
          </p:cNvCxnSpPr>
          <p:nvPr/>
        </p:nvCxnSpPr>
        <p:spPr>
          <a:xfrm flipV="1">
            <a:off x="3581400" y="1051103"/>
            <a:ext cx="1274887" cy="1363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4856287" y="866437"/>
                <a:ext cx="6371333" cy="369332"/>
              </a:xfrm>
              <a:prstGeom prst="rect">
                <a:avLst/>
              </a:prstGeom>
              <a:noFill/>
            </p:spPr>
            <p:txBody>
              <a:bodyPr wrap="square" rtlCol="0">
                <a:spAutoFit/>
              </a:bodyPr>
              <a:lstStyle/>
              <a:p>
                <a:r>
                  <a:rPr lang="en-US" altLang="ko-KR" dirty="0"/>
                  <a:t>Probability to select action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oMath>
                </a14:m>
                <a:r>
                  <a:rPr lang="en-US" altLang="ko-KR" dirty="0"/>
                  <a:t> among all the siblings </a:t>
                </a:r>
                <a:endParaRPr lang="ko-KR" altLang="en-US"/>
              </a:p>
            </p:txBody>
          </p:sp>
        </mc:Choice>
        <mc:Fallback xmlns="">
          <p:sp>
            <p:nvSpPr>
              <p:cNvPr id="21" name="TextBox 20"/>
              <p:cNvSpPr txBox="1">
                <a:spLocks noRot="1" noChangeAspect="1" noMove="1" noResize="1" noEditPoints="1" noAdjustHandles="1" noChangeArrowheads="1" noChangeShapeType="1" noTextEdit="1"/>
              </p:cNvSpPr>
              <p:nvPr/>
            </p:nvSpPr>
            <p:spPr>
              <a:xfrm>
                <a:off x="4856287" y="866437"/>
                <a:ext cx="6371333" cy="369332"/>
              </a:xfrm>
              <a:prstGeom prst="rect">
                <a:avLst/>
              </a:prstGeom>
              <a:blipFill rotWithShape="0">
                <a:blip r:embed="rId13"/>
                <a:stretch>
                  <a:fillRect l="-861" t="-8197" b="-245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82465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Simulations</a:t>
            </a:r>
            <a:endParaRPr lang="ko-KR" altLang="en-US"/>
          </a:p>
        </p:txBody>
      </p:sp>
      <p:sp>
        <p:nvSpPr>
          <p:cNvPr id="3" name="내용 개체 틀 2"/>
          <p:cNvSpPr>
            <a:spLocks noGrp="1"/>
          </p:cNvSpPr>
          <p:nvPr>
            <p:ph idx="1"/>
          </p:nvPr>
        </p:nvSpPr>
        <p:spPr/>
        <p:txBody>
          <a:bodyPr>
            <a:normAutofit/>
          </a:bodyPr>
          <a:lstStyle/>
          <a:p>
            <a:r>
              <a:rPr lang="en-US" altLang="ko-KR" sz="2400" dirty="0"/>
              <a:t>Select, expand and evaluate, backup </a:t>
            </a:r>
            <a:r>
              <a:rPr lang="ko-KR" altLang="en-US" sz="2400"/>
              <a:t>과정</a:t>
            </a:r>
            <a:r>
              <a:rPr lang="en-US" altLang="ko-KR" sz="2400" dirty="0"/>
              <a:t>(1 simulation)</a:t>
            </a:r>
            <a:r>
              <a:rPr lang="ko-KR" altLang="en-US" sz="2400"/>
              <a:t>을 </a:t>
            </a:r>
            <a:r>
              <a:rPr lang="en-US" altLang="ko-KR" sz="2400" dirty="0"/>
              <a:t>1600</a:t>
            </a:r>
            <a:r>
              <a:rPr lang="ko-KR" altLang="en-US" sz="2400"/>
              <a:t>회 수행</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146</a:t>
            </a:fld>
            <a:endParaRPr lang="ko-KR" altLang="en-US"/>
          </a:p>
        </p:txBody>
      </p:sp>
    </p:spTree>
    <p:extLst>
      <p:ext uri="{BB962C8B-B14F-4D97-AF65-F5344CB8AC3E}">
        <p14:creationId xmlns:p14="http://schemas.microsoft.com/office/powerpoint/2010/main" val="2224459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147</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graphicFrame>
        <p:nvGraphicFramePr>
          <p:cNvPr id="8" name="표 7"/>
          <p:cNvGraphicFramePr>
            <a:graphicFrameLocks noGrp="1"/>
          </p:cNvGraphicFramePr>
          <p:nvPr>
            <p:extLst>
              <p:ext uri="{D42A27DB-BD31-4B8C-83A1-F6EECF244321}">
                <p14:modId xmlns:p14="http://schemas.microsoft.com/office/powerpoint/2010/main" val="2308711714"/>
              </p:ext>
            </p:extLst>
          </p:nvPr>
        </p:nvGraphicFramePr>
        <p:xfrm>
          <a:off x="1482090" y="2896056"/>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1713551" y="2459724"/>
                <a:ext cx="5802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𝑠</m:t>
                          </m:r>
                        </m:e>
                        <m:sub>
                          <m:r>
                            <a:rPr lang="en-US" altLang="ko-KR" i="1">
                              <a:latin typeface="Cambria Math" panose="02040503050406030204" pitchFamily="18" charset="0"/>
                            </a:rPr>
                            <m:t>0</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713551" y="2459724"/>
                <a:ext cx="580287" cy="276999"/>
              </a:xfrm>
              <a:prstGeom prst="rect">
                <a:avLst/>
              </a:prstGeom>
              <a:blipFill rotWithShape="0">
                <a:blip r:embed="rId2"/>
                <a:stretch>
                  <a:fillRect l="-3158" r="-2105" b="-21739"/>
                </a:stretch>
              </a:blipFill>
            </p:spPr>
            <p:txBody>
              <a:bodyPr/>
              <a:lstStyle/>
              <a:p>
                <a:r>
                  <a:rPr lang="ko-KR" altLang="en-US">
                    <a:noFill/>
                  </a:rPr>
                  <a:t> </a:t>
                </a:r>
              </a:p>
            </p:txBody>
          </p:sp>
        </mc:Fallback>
      </mc:AlternateContent>
      <p:sp>
        <p:nvSpPr>
          <p:cNvPr id="12" name="TextBox 11"/>
          <p:cNvSpPr txBox="1"/>
          <p:nvPr/>
        </p:nvSpPr>
        <p:spPr>
          <a:xfrm>
            <a:off x="700414" y="1639723"/>
            <a:ext cx="2878250" cy="369332"/>
          </a:xfrm>
          <a:prstGeom prst="rect">
            <a:avLst/>
          </a:prstGeom>
          <a:noFill/>
        </p:spPr>
        <p:txBody>
          <a:bodyPr wrap="square" rtlCol="0">
            <a:spAutoFit/>
          </a:bodyPr>
          <a:lstStyle/>
          <a:p>
            <a:r>
              <a:rPr lang="en-US" altLang="ko-KR" b="1" dirty="0"/>
              <a:t>a. select</a:t>
            </a:r>
            <a:endParaRPr lang="ko-KR" altLang="en-US" b="1" dirty="0"/>
          </a:p>
        </p:txBody>
      </p:sp>
      <p:cxnSp>
        <p:nvCxnSpPr>
          <p:cNvPr id="7" name="직선 화살표 연결선 6"/>
          <p:cNvCxnSpPr>
            <a:stCxn id="8" idx="2"/>
            <a:endCxn id="17" idx="0"/>
          </p:cNvCxnSpPr>
          <p:nvPr/>
        </p:nvCxnSpPr>
        <p:spPr>
          <a:xfrm flipH="1">
            <a:off x="951729" y="3627576"/>
            <a:ext cx="907247" cy="61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8" idx="2"/>
          </p:cNvCxnSpPr>
          <p:nvPr/>
        </p:nvCxnSpPr>
        <p:spPr>
          <a:xfrm flipH="1">
            <a:off x="1850925" y="3627576"/>
            <a:ext cx="8051" cy="661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8" idx="2"/>
            <a:endCxn id="20" idx="0"/>
          </p:cNvCxnSpPr>
          <p:nvPr/>
        </p:nvCxnSpPr>
        <p:spPr>
          <a:xfrm>
            <a:off x="1858976" y="3627576"/>
            <a:ext cx="890787" cy="632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표 16"/>
          <p:cNvGraphicFramePr>
            <a:graphicFrameLocks noGrp="1"/>
          </p:cNvGraphicFramePr>
          <p:nvPr>
            <p:extLst>
              <p:ext uri="{D42A27DB-BD31-4B8C-83A1-F6EECF244321}">
                <p14:modId xmlns:p14="http://schemas.microsoft.com/office/powerpoint/2010/main" val="4134556079"/>
              </p:ext>
            </p:extLst>
          </p:nvPr>
        </p:nvGraphicFramePr>
        <p:xfrm>
          <a:off x="574843" y="4240324"/>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8" name="표 17"/>
          <p:cNvGraphicFramePr>
            <a:graphicFrameLocks noGrp="1"/>
          </p:cNvGraphicFramePr>
          <p:nvPr>
            <p:extLst>
              <p:ext uri="{D42A27DB-BD31-4B8C-83A1-F6EECF244321}">
                <p14:modId xmlns:p14="http://schemas.microsoft.com/office/powerpoint/2010/main" val="2967601029"/>
              </p:ext>
            </p:extLst>
          </p:nvPr>
        </p:nvGraphicFramePr>
        <p:xfrm>
          <a:off x="3417320" y="425054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9" name="표 18"/>
          <p:cNvGraphicFramePr>
            <a:graphicFrameLocks noGrp="1"/>
          </p:cNvGraphicFramePr>
          <p:nvPr>
            <p:extLst>
              <p:ext uri="{D42A27DB-BD31-4B8C-83A1-F6EECF244321}">
                <p14:modId xmlns:p14="http://schemas.microsoft.com/office/powerpoint/2010/main" val="3250064371"/>
              </p:ext>
            </p:extLst>
          </p:nvPr>
        </p:nvGraphicFramePr>
        <p:xfrm>
          <a:off x="1489244" y="425054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20" name="표 19"/>
          <p:cNvGraphicFramePr>
            <a:graphicFrameLocks noGrp="1"/>
          </p:cNvGraphicFramePr>
          <p:nvPr>
            <p:extLst>
              <p:ext uri="{D42A27DB-BD31-4B8C-83A1-F6EECF244321}">
                <p14:modId xmlns:p14="http://schemas.microsoft.com/office/powerpoint/2010/main" val="3612550344"/>
              </p:ext>
            </p:extLst>
          </p:nvPr>
        </p:nvGraphicFramePr>
        <p:xfrm>
          <a:off x="2372877" y="4260259"/>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22" name="직선 화살표 연결선 21"/>
          <p:cNvCxnSpPr>
            <a:stCxn id="8" idx="2"/>
            <a:endCxn id="18" idx="0"/>
          </p:cNvCxnSpPr>
          <p:nvPr/>
        </p:nvCxnSpPr>
        <p:spPr>
          <a:xfrm>
            <a:off x="1858976" y="3627576"/>
            <a:ext cx="1935230" cy="62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표 22"/>
          <p:cNvGraphicFramePr>
            <a:graphicFrameLocks noGrp="1"/>
          </p:cNvGraphicFramePr>
          <p:nvPr>
            <p:extLst>
              <p:ext uri="{D42A27DB-BD31-4B8C-83A1-F6EECF244321}">
                <p14:modId xmlns:p14="http://schemas.microsoft.com/office/powerpoint/2010/main" val="160761719"/>
              </p:ext>
            </p:extLst>
          </p:nvPr>
        </p:nvGraphicFramePr>
        <p:xfrm>
          <a:off x="4461763" y="4260259"/>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343166">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24" name="직선 화살표 연결선 23"/>
          <p:cNvCxnSpPr>
            <a:stCxn id="8" idx="2"/>
            <a:endCxn id="23" idx="0"/>
          </p:cNvCxnSpPr>
          <p:nvPr/>
        </p:nvCxnSpPr>
        <p:spPr>
          <a:xfrm>
            <a:off x="1858976" y="3627576"/>
            <a:ext cx="2979673" cy="63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타원 26"/>
          <p:cNvSpPr/>
          <p:nvPr/>
        </p:nvSpPr>
        <p:spPr>
          <a:xfrm>
            <a:off x="449379" y="4119330"/>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1710415" y="4154799"/>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p:cNvSpPr/>
          <p:nvPr/>
        </p:nvSpPr>
        <p:spPr>
          <a:xfrm>
            <a:off x="2971451" y="4154799"/>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a:off x="3315341" y="4486504"/>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4707410" y="4521915"/>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4" name="표 33"/>
          <p:cNvGraphicFramePr>
            <a:graphicFrameLocks noGrp="1"/>
          </p:cNvGraphicFramePr>
          <p:nvPr>
            <p:extLst>
              <p:ext uri="{D42A27DB-BD31-4B8C-83A1-F6EECF244321}">
                <p14:modId xmlns:p14="http://schemas.microsoft.com/office/powerpoint/2010/main" val="3038852482"/>
              </p:ext>
            </p:extLst>
          </p:nvPr>
        </p:nvGraphicFramePr>
        <p:xfrm>
          <a:off x="5622009" y="4270880"/>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5" name="표 34"/>
          <p:cNvGraphicFramePr>
            <a:graphicFrameLocks noGrp="1"/>
          </p:cNvGraphicFramePr>
          <p:nvPr>
            <p:extLst>
              <p:ext uri="{D42A27DB-BD31-4B8C-83A1-F6EECF244321}">
                <p14:modId xmlns:p14="http://schemas.microsoft.com/office/powerpoint/2010/main" val="3909609955"/>
              </p:ext>
            </p:extLst>
          </p:nvPr>
        </p:nvGraphicFramePr>
        <p:xfrm>
          <a:off x="8464486" y="4281104"/>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6" name="표 35"/>
          <p:cNvGraphicFramePr>
            <a:graphicFrameLocks noGrp="1"/>
          </p:cNvGraphicFramePr>
          <p:nvPr>
            <p:extLst>
              <p:ext uri="{D42A27DB-BD31-4B8C-83A1-F6EECF244321}">
                <p14:modId xmlns:p14="http://schemas.microsoft.com/office/powerpoint/2010/main" val="3602747817"/>
              </p:ext>
            </p:extLst>
          </p:nvPr>
        </p:nvGraphicFramePr>
        <p:xfrm>
          <a:off x="6536410" y="4281104"/>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7" name="표 36"/>
          <p:cNvGraphicFramePr>
            <a:graphicFrameLocks noGrp="1"/>
          </p:cNvGraphicFramePr>
          <p:nvPr>
            <p:extLst>
              <p:ext uri="{D42A27DB-BD31-4B8C-83A1-F6EECF244321}">
                <p14:modId xmlns:p14="http://schemas.microsoft.com/office/powerpoint/2010/main" val="1912857592"/>
              </p:ext>
            </p:extLst>
          </p:nvPr>
        </p:nvGraphicFramePr>
        <p:xfrm>
          <a:off x="7420043" y="4290815"/>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39" name="타원 38"/>
          <p:cNvSpPr/>
          <p:nvPr/>
        </p:nvSpPr>
        <p:spPr>
          <a:xfrm>
            <a:off x="6219551" y="4525356"/>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p:cNvSpPr/>
          <p:nvPr/>
        </p:nvSpPr>
        <p:spPr>
          <a:xfrm>
            <a:off x="6419086" y="4862040"/>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7670005" y="4850850"/>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9092795" y="4860561"/>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화살표 연결선 48"/>
          <p:cNvCxnSpPr>
            <a:endCxn id="34" idx="0"/>
          </p:cNvCxnSpPr>
          <p:nvPr/>
        </p:nvCxnSpPr>
        <p:spPr>
          <a:xfrm>
            <a:off x="1858975" y="3653334"/>
            <a:ext cx="4139920" cy="61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endCxn id="36" idx="0"/>
          </p:cNvCxnSpPr>
          <p:nvPr/>
        </p:nvCxnSpPr>
        <p:spPr>
          <a:xfrm>
            <a:off x="1866130" y="3653334"/>
            <a:ext cx="5047166" cy="62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endCxn id="37" idx="0"/>
          </p:cNvCxnSpPr>
          <p:nvPr/>
        </p:nvCxnSpPr>
        <p:spPr>
          <a:xfrm>
            <a:off x="1874608" y="3661785"/>
            <a:ext cx="5922321" cy="629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a:endCxn id="35" idx="0"/>
          </p:cNvCxnSpPr>
          <p:nvPr/>
        </p:nvCxnSpPr>
        <p:spPr>
          <a:xfrm>
            <a:off x="1874180" y="3668398"/>
            <a:ext cx="6967192" cy="612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646537" y="3810495"/>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646537" y="3810495"/>
                <a:ext cx="539839" cy="369332"/>
              </a:xfrm>
              <a:prstGeom prst="rect">
                <a:avLst/>
              </a:prstGeom>
              <a:blipFill rotWithShape="0">
                <a:blip r:embed="rId3"/>
                <a:stretch>
                  <a:fillRect b="-16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552956" y="3843247"/>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9</m:t>
                          </m:r>
                        </m:sub>
                      </m:sSub>
                    </m:oMath>
                  </m:oMathPara>
                </a14:m>
                <a:endParaRPr lang="ko-KR" alt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8552956" y="3843247"/>
                <a:ext cx="539839" cy="369332"/>
              </a:xfrm>
              <a:prstGeom prst="rect">
                <a:avLst/>
              </a:prstGeom>
              <a:blipFill rotWithShape="0">
                <a:blip r:embed="rId4"/>
                <a:stretch>
                  <a:fillRect b="-1639"/>
                </a:stretch>
              </a:blipFill>
            </p:spPr>
            <p:txBody>
              <a:bodyPr/>
              <a:lstStyle/>
              <a:p>
                <a:r>
                  <a:rPr lang="ko-KR" altLang="en-US">
                    <a:noFill/>
                  </a:rPr>
                  <a:t> </a:t>
                </a:r>
              </a:p>
            </p:txBody>
          </p:sp>
        </mc:Fallback>
      </mc:AlternateContent>
      <p:pic>
        <p:nvPicPr>
          <p:cNvPr id="14" name="그림 13"/>
          <p:cNvPicPr>
            <a:picLocks noChangeAspect="1"/>
          </p:cNvPicPr>
          <p:nvPr/>
        </p:nvPicPr>
        <p:blipFill>
          <a:blip r:embed="rId5"/>
          <a:stretch>
            <a:fillRect/>
          </a:stretch>
        </p:blipFill>
        <p:spPr>
          <a:xfrm>
            <a:off x="4128233" y="1730257"/>
            <a:ext cx="4676775" cy="591467"/>
          </a:xfrm>
          <a:prstGeom prst="rect">
            <a:avLst/>
          </a:prstGeom>
        </p:spPr>
      </p:pic>
      <p:pic>
        <p:nvPicPr>
          <p:cNvPr id="16" name="그림 15"/>
          <p:cNvPicPr>
            <a:picLocks noChangeAspect="1"/>
          </p:cNvPicPr>
          <p:nvPr/>
        </p:nvPicPr>
        <p:blipFill>
          <a:blip r:embed="rId6"/>
          <a:stretch>
            <a:fillRect/>
          </a:stretch>
        </p:blipFill>
        <p:spPr>
          <a:xfrm>
            <a:off x="5104607" y="2446525"/>
            <a:ext cx="3795793" cy="923882"/>
          </a:xfrm>
          <a:prstGeom prst="rect">
            <a:avLst/>
          </a:prstGeom>
        </p:spPr>
      </p:pic>
      <p:cxnSp>
        <p:nvCxnSpPr>
          <p:cNvPr id="29" name="직선 화살표 연결선 28"/>
          <p:cNvCxnSpPr/>
          <p:nvPr/>
        </p:nvCxnSpPr>
        <p:spPr>
          <a:xfrm flipH="1">
            <a:off x="2464187" y="2441420"/>
            <a:ext cx="1768300" cy="157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4917293" y="3257441"/>
                <a:ext cx="5615530" cy="523220"/>
              </a:xfrm>
              <a:prstGeom prst="rect">
                <a:avLst/>
              </a:prstGeom>
              <a:noFill/>
            </p:spPr>
            <p:txBody>
              <a:bodyPr wrap="square" rtlCol="0">
                <a:spAutoFit/>
              </a:bodyPr>
              <a:lstStyle/>
              <a:p>
                <a:r>
                  <a:rPr lang="ko-KR" altLang="en-US" sz="1400" dirty="0"/>
                  <a:t>처음에는 </a:t>
                </a:r>
                <a:r>
                  <a:rPr lang="en-US" altLang="ko-KR" sz="1400" dirty="0"/>
                  <a:t>visit count(</a:t>
                </a:r>
                <a14:m>
                  <m:oMath xmlns:m="http://schemas.openxmlformats.org/officeDocument/2006/math">
                    <m:r>
                      <a:rPr lang="en-US" altLang="ko-KR" sz="1400" i="1" dirty="0" smtClean="0">
                        <a:latin typeface="Cambria Math" panose="02040503050406030204" pitchFamily="18" charset="0"/>
                      </a:rPr>
                      <m:t>𝑁</m:t>
                    </m:r>
                  </m:oMath>
                </a14:m>
                <a:r>
                  <a:rPr lang="en-US" altLang="ko-KR" sz="1400" dirty="0"/>
                  <a:t>)</a:t>
                </a:r>
                <a:r>
                  <a:rPr lang="ko-KR" altLang="en-US" sz="1400" dirty="0"/>
                  <a:t>가 낮고</a:t>
                </a:r>
                <a:r>
                  <a:rPr lang="en-US" altLang="ko-KR" sz="1400" dirty="0"/>
                  <a:t>, CNN output </a:t>
                </a:r>
                <a:r>
                  <a:rPr lang="ko-KR" altLang="en-US" sz="1400"/>
                  <a:t>확률</a:t>
                </a:r>
                <a:r>
                  <a:rPr lang="en-US" altLang="ko-KR" sz="1400" dirty="0"/>
                  <a:t>(</a:t>
                </a:r>
                <a14:m>
                  <m:oMath xmlns:m="http://schemas.openxmlformats.org/officeDocument/2006/math">
                    <m:r>
                      <a:rPr lang="en-US" altLang="ko-KR" sz="1400" i="1" dirty="0" smtClean="0">
                        <a:latin typeface="Cambria Math" panose="02040503050406030204" pitchFamily="18" charset="0"/>
                      </a:rPr>
                      <m:t>𝑃</m:t>
                    </m:r>
                  </m:oMath>
                </a14:m>
                <a:r>
                  <a:rPr lang="en-US" altLang="ko-KR" sz="1400" dirty="0"/>
                  <a:t>)</a:t>
                </a:r>
                <a:r>
                  <a:rPr lang="ko-KR" altLang="en-US" sz="1400"/>
                  <a:t>이 </a:t>
                </a:r>
                <a:r>
                  <a:rPr lang="ko-KR" altLang="en-US" sz="1400" dirty="0"/>
                  <a:t>큰놈 즉 </a:t>
                </a:r>
                <a:r>
                  <a:rPr lang="en-US" altLang="ko-KR" sz="1400" dirty="0"/>
                  <a:t>U</a:t>
                </a:r>
                <a:r>
                  <a:rPr lang="ko-KR" altLang="en-US" sz="1400"/>
                  <a:t>에 의해 결정 나지만</a:t>
                </a:r>
                <a:r>
                  <a:rPr lang="en-US" altLang="ko-KR" sz="1400" dirty="0"/>
                  <a:t>, </a:t>
                </a:r>
                <a:r>
                  <a:rPr lang="ko-KR" altLang="en-US" sz="1400" dirty="0"/>
                  <a:t>시뮬레이션이 더 되고 나면</a:t>
                </a:r>
                <a:r>
                  <a:rPr lang="en-US" altLang="ko-KR" sz="1400" dirty="0"/>
                  <a:t>, Q</a:t>
                </a:r>
                <a:r>
                  <a:rPr lang="ko-KR" altLang="en-US" sz="1400" dirty="0"/>
                  <a:t>에 </a:t>
                </a:r>
                <a:r>
                  <a:rPr lang="ko-KR" altLang="en-US" sz="1400"/>
                  <a:t>의해 결정</a:t>
                </a:r>
                <a:endParaRPr lang="ko-KR" alt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4917293" y="3257441"/>
                <a:ext cx="5615530" cy="523220"/>
              </a:xfrm>
              <a:prstGeom prst="rect">
                <a:avLst/>
              </a:prstGeom>
              <a:blipFill rotWithShape="0">
                <a:blip r:embed="rId7"/>
                <a:stretch>
                  <a:fillRect l="-326" t="-1163" b="-116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58480" y="139263"/>
                <a:ext cx="257160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3</m:t>
                              </m:r>
                            </m:sub>
                          </m:sSub>
                        </m:e>
                      </m:d>
                      <m:r>
                        <a:rPr lang="en-US" altLang="ko-KR" b="0" i="0" smtClean="0">
                          <a:latin typeface="Cambria Math" panose="02040503050406030204" pitchFamily="18" charset="0"/>
                        </a:rPr>
                        <m:t>=</m:t>
                      </m:r>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3</m:t>
                              </m:r>
                            </m:sub>
                          </m:sSub>
                        </m:e>
                      </m:d>
                      <m:r>
                        <a:rPr lang="en-US" altLang="ko-KR" b="0" i="0" smtClean="0">
                          <a:latin typeface="Cambria Math" panose="02040503050406030204" pitchFamily="18" charset="0"/>
                        </a:rPr>
                        <m:t>+1</m:t>
                      </m:r>
                    </m:oMath>
                  </m:oMathPara>
                </a14:m>
                <a:endParaRPr lang="en-US" altLang="ko-KR" b="0" dirty="0"/>
              </a:p>
              <a:p>
                <a:endParaRPr lang="ko-KR" alt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6158480" y="139263"/>
                <a:ext cx="2571601" cy="553998"/>
              </a:xfrm>
              <a:prstGeom prst="rect">
                <a:avLst/>
              </a:prstGeom>
              <a:blipFill rotWithShape="0">
                <a:blip r:embed="rId8"/>
                <a:stretch>
                  <a:fillRect r="-2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6110005" y="468992"/>
                <a:ext cx="26200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W</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3</m:t>
                              </m:r>
                            </m:sub>
                          </m:sSub>
                        </m:e>
                      </m:d>
                      <m:r>
                        <a:rPr lang="en-US" altLang="ko-KR" b="0" i="0" smtClean="0">
                          <a:latin typeface="Cambria Math" panose="02040503050406030204" pitchFamily="18" charset="0"/>
                        </a:rPr>
                        <m:t>=</m:t>
                      </m:r>
                      <m:r>
                        <m:rPr>
                          <m:sty m:val="p"/>
                        </m:rPr>
                        <a:rPr lang="en-US" altLang="ko-KR">
                          <a:latin typeface="Cambria Math" panose="02040503050406030204" pitchFamily="18" charset="0"/>
                        </a:rPr>
                        <m:t>W</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s</m:t>
                              </m:r>
                            </m:e>
                            <m:sub>
                              <m:r>
                                <a:rPr lang="en-US" altLang="ko-KR">
                                  <a:latin typeface="Cambria Math" panose="02040503050406030204" pitchFamily="18" charset="0"/>
                                </a:rPr>
                                <m:t>0</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a</m:t>
                              </m:r>
                            </m:e>
                            <m:sub>
                              <m:r>
                                <a:rPr lang="en-US" altLang="ko-KR">
                                  <a:latin typeface="Cambria Math" panose="02040503050406030204" pitchFamily="18" charset="0"/>
                                </a:rPr>
                                <m:t>3</m:t>
                              </m:r>
                            </m:sub>
                          </m:sSub>
                        </m:e>
                      </m:d>
                      <m:r>
                        <a:rPr lang="en-US" altLang="ko-KR" b="0" i="0" smtClean="0">
                          <a:latin typeface="Cambria Math" panose="02040503050406030204" pitchFamily="18" charset="0"/>
                        </a:rPr>
                        <m:t>+</m:t>
                      </m:r>
                      <m:r>
                        <m:rPr>
                          <m:sty m:val="p"/>
                        </m:rPr>
                        <a:rPr lang="en-US" altLang="ko-KR" b="0" i="0" smtClean="0">
                          <a:latin typeface="Cambria Math" panose="02040503050406030204" pitchFamily="18" charset="0"/>
                        </a:rPr>
                        <m:t>v</m:t>
                      </m:r>
                    </m:oMath>
                  </m:oMathPara>
                </a14:m>
                <a:endParaRPr lang="ko-KR" alt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6110005" y="468992"/>
                <a:ext cx="2620076" cy="276999"/>
              </a:xfrm>
              <a:prstGeom prst="rect">
                <a:avLst/>
              </a:prstGeom>
              <a:blipFill rotWithShape="0">
                <a:blip r:embed="rId9"/>
                <a:stretch>
                  <a:fillRect l="-930" r="-233"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207770" y="730488"/>
                <a:ext cx="2164823" cy="584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Q</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3</m:t>
                              </m:r>
                            </m:sub>
                          </m:sSub>
                        </m:e>
                      </m:d>
                      <m:r>
                        <a:rPr lang="en-US" altLang="ko-KR" b="0" i="0" smtClean="0">
                          <a:latin typeface="Cambria Math" panose="02040503050406030204" pitchFamily="18" charset="0"/>
                        </a:rPr>
                        <m:t>=</m:t>
                      </m:r>
                      <m:f>
                        <m:fPr>
                          <m:ctrlPr>
                            <a:rPr lang="en-US" altLang="ko-KR" b="0" i="1" smtClean="0">
                              <a:latin typeface="Cambria Math" panose="02040503050406030204" pitchFamily="18" charset="0"/>
                            </a:rPr>
                          </m:ctrlPr>
                        </m:fPr>
                        <m:num>
                          <m:r>
                            <m:rPr>
                              <m:sty m:val="p"/>
                            </m:rPr>
                            <a:rPr lang="en-US" altLang="ko-KR">
                              <a:latin typeface="Cambria Math" panose="02040503050406030204" pitchFamily="18" charset="0"/>
                            </a:rPr>
                            <m:t>W</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s</m:t>
                                  </m:r>
                                </m:e>
                                <m:sub>
                                  <m:r>
                                    <a:rPr lang="en-US" altLang="ko-KR">
                                      <a:latin typeface="Cambria Math" panose="02040503050406030204" pitchFamily="18" charset="0"/>
                                    </a:rPr>
                                    <m:t>0</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a</m:t>
                                  </m:r>
                                </m:e>
                                <m:sub>
                                  <m:r>
                                    <a:rPr lang="en-US" altLang="ko-KR">
                                      <a:latin typeface="Cambria Math" panose="02040503050406030204" pitchFamily="18" charset="0"/>
                                    </a:rPr>
                                    <m:t>3</m:t>
                                  </m:r>
                                </m:sub>
                              </m:sSub>
                            </m:e>
                          </m:d>
                        </m:num>
                        <m:den>
                          <m:r>
                            <m:rPr>
                              <m:sty m:val="p"/>
                            </m:rPr>
                            <a:rPr lang="en-US" altLang="ko-KR">
                              <a:latin typeface="Cambria Math" panose="02040503050406030204" pitchFamily="18" charset="0"/>
                            </a:rPr>
                            <m:t>N</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s</m:t>
                                  </m:r>
                                </m:e>
                                <m:sub>
                                  <m:r>
                                    <a:rPr lang="en-US" altLang="ko-KR">
                                      <a:latin typeface="Cambria Math" panose="02040503050406030204" pitchFamily="18" charset="0"/>
                                    </a:rPr>
                                    <m:t>0</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a</m:t>
                                  </m:r>
                                </m:e>
                                <m:sub>
                                  <m:r>
                                    <a:rPr lang="en-US" altLang="ko-KR">
                                      <a:latin typeface="Cambria Math" panose="02040503050406030204" pitchFamily="18" charset="0"/>
                                    </a:rPr>
                                    <m:t>3</m:t>
                                  </m:r>
                                </m:sub>
                              </m:sSub>
                            </m:e>
                          </m:d>
                        </m:den>
                      </m:f>
                    </m:oMath>
                  </m:oMathPara>
                </a14:m>
                <a:endParaRPr lang="ko-KR" alt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207770" y="730488"/>
                <a:ext cx="2164823" cy="584584"/>
              </a:xfrm>
              <a:prstGeom prst="rect">
                <a:avLst/>
              </a:prstGeom>
              <a:blipFill rotWithShape="0">
                <a:blip r:embed="rId10"/>
                <a:stretch>
                  <a:fillRect/>
                </a:stretch>
              </a:blipFill>
            </p:spPr>
            <p:txBody>
              <a:bodyPr/>
              <a:lstStyle/>
              <a:p>
                <a:r>
                  <a:rPr lang="ko-KR" altLang="en-US">
                    <a:noFill/>
                  </a:rPr>
                  <a:t> </a:t>
                </a:r>
              </a:p>
            </p:txBody>
          </p:sp>
        </mc:Fallback>
      </mc:AlternateContent>
      <p:sp>
        <p:nvSpPr>
          <p:cNvPr id="46" name="TextBox 45"/>
          <p:cNvSpPr txBox="1"/>
          <p:nvPr/>
        </p:nvSpPr>
        <p:spPr>
          <a:xfrm>
            <a:off x="8805008" y="132726"/>
            <a:ext cx="1760648" cy="369332"/>
          </a:xfrm>
          <a:prstGeom prst="rect">
            <a:avLst/>
          </a:prstGeom>
          <a:noFill/>
        </p:spPr>
        <p:txBody>
          <a:bodyPr wrap="square" rtlCol="0">
            <a:spAutoFit/>
          </a:bodyPr>
          <a:lstStyle/>
          <a:p>
            <a:r>
              <a:rPr lang="en-US" altLang="ko-KR" dirty="0"/>
              <a:t>visit count</a:t>
            </a:r>
            <a:endParaRPr lang="ko-KR" altLang="en-US" dirty="0"/>
          </a:p>
        </p:txBody>
      </p:sp>
      <p:sp>
        <p:nvSpPr>
          <p:cNvPr id="47" name="TextBox 46"/>
          <p:cNvSpPr txBox="1"/>
          <p:nvPr/>
        </p:nvSpPr>
        <p:spPr>
          <a:xfrm>
            <a:off x="8805008" y="432942"/>
            <a:ext cx="2374363" cy="369332"/>
          </a:xfrm>
          <a:prstGeom prst="rect">
            <a:avLst/>
          </a:prstGeom>
          <a:noFill/>
        </p:spPr>
        <p:txBody>
          <a:bodyPr wrap="square" rtlCol="0">
            <a:spAutoFit/>
          </a:bodyPr>
          <a:lstStyle/>
          <a:p>
            <a:r>
              <a:rPr lang="en-US" altLang="ko-KR" dirty="0"/>
              <a:t>total action value</a:t>
            </a:r>
            <a:endParaRPr lang="ko-KR" altLang="en-US" dirty="0"/>
          </a:p>
        </p:txBody>
      </p:sp>
      <p:sp>
        <p:nvSpPr>
          <p:cNvPr id="48" name="TextBox 47"/>
          <p:cNvSpPr txBox="1"/>
          <p:nvPr/>
        </p:nvSpPr>
        <p:spPr>
          <a:xfrm>
            <a:off x="8796487" y="856064"/>
            <a:ext cx="2374363" cy="369332"/>
          </a:xfrm>
          <a:prstGeom prst="rect">
            <a:avLst/>
          </a:prstGeom>
          <a:noFill/>
        </p:spPr>
        <p:txBody>
          <a:bodyPr wrap="square" rtlCol="0">
            <a:spAutoFit/>
          </a:bodyPr>
          <a:lstStyle/>
          <a:p>
            <a:r>
              <a:rPr lang="en-US" altLang="ko-KR" dirty="0"/>
              <a:t>mean action value</a:t>
            </a:r>
            <a:endParaRPr lang="ko-KR" altLang="en-US" dirty="0"/>
          </a:p>
        </p:txBody>
      </p:sp>
    </p:spTree>
    <p:extLst>
      <p:ext uri="{BB962C8B-B14F-4D97-AF65-F5344CB8AC3E}">
        <p14:creationId xmlns:p14="http://schemas.microsoft.com/office/powerpoint/2010/main" val="28487851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8540555" y="6356352"/>
            <a:ext cx="2743200" cy="365125"/>
          </a:xfrm>
        </p:spPr>
        <p:txBody>
          <a:bodyPr/>
          <a:lstStyle/>
          <a:p>
            <a:fld id="{FCC205DD-E5C4-4EE3-B0EE-276B4039E1DB}" type="slidenum">
              <a:rPr lang="ko-KR" altLang="en-US" smtClean="0"/>
              <a:t>148</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graphicFrame>
        <p:nvGraphicFramePr>
          <p:cNvPr id="8" name="표 7"/>
          <p:cNvGraphicFramePr>
            <a:graphicFrameLocks noGrp="1"/>
          </p:cNvGraphicFramePr>
          <p:nvPr>
            <p:extLst>
              <p:ext uri="{D42A27DB-BD31-4B8C-83A1-F6EECF244321}">
                <p14:modId xmlns:p14="http://schemas.microsoft.com/office/powerpoint/2010/main" val="2712213688"/>
              </p:ext>
            </p:extLst>
          </p:nvPr>
        </p:nvGraphicFramePr>
        <p:xfrm>
          <a:off x="1684675" y="1945155"/>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1916136" y="1508823"/>
                <a:ext cx="290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0</m:t>
                          </m:r>
                        </m:sub>
                      </m:sSub>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916136" y="1508823"/>
                <a:ext cx="290849" cy="276999"/>
              </a:xfrm>
              <a:prstGeom prst="rect">
                <a:avLst/>
              </a:prstGeom>
              <a:blipFill rotWithShape="0">
                <a:blip r:embed="rId2"/>
                <a:stretch>
                  <a:fillRect l="-6250" r="-4167" b="-20000"/>
                </a:stretch>
              </a:blipFill>
            </p:spPr>
            <p:txBody>
              <a:bodyPr/>
              <a:lstStyle/>
              <a:p>
                <a:r>
                  <a:rPr lang="ko-KR" altLang="en-US">
                    <a:noFill/>
                  </a:rPr>
                  <a:t> </a:t>
                </a:r>
              </a:p>
            </p:txBody>
          </p:sp>
        </mc:Fallback>
      </mc:AlternateContent>
      <p:cxnSp>
        <p:nvCxnSpPr>
          <p:cNvPr id="7" name="직선 화살표 연결선 6"/>
          <p:cNvCxnSpPr>
            <a:stCxn id="8" idx="2"/>
            <a:endCxn id="17" idx="0"/>
          </p:cNvCxnSpPr>
          <p:nvPr/>
        </p:nvCxnSpPr>
        <p:spPr>
          <a:xfrm flipH="1">
            <a:off x="741078" y="2676675"/>
            <a:ext cx="1320483" cy="611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8" idx="2"/>
            <a:endCxn id="28" idx="4"/>
          </p:cNvCxnSpPr>
          <p:nvPr/>
        </p:nvCxnSpPr>
        <p:spPr>
          <a:xfrm flipH="1">
            <a:off x="1625227" y="2676675"/>
            <a:ext cx="436334" cy="78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8" idx="2"/>
            <a:endCxn id="20" idx="0"/>
          </p:cNvCxnSpPr>
          <p:nvPr/>
        </p:nvCxnSpPr>
        <p:spPr>
          <a:xfrm>
            <a:off x="2061561" y="2676675"/>
            <a:ext cx="890787" cy="632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표 16"/>
          <p:cNvGraphicFramePr>
            <a:graphicFrameLocks noGrp="1"/>
          </p:cNvGraphicFramePr>
          <p:nvPr>
            <p:extLst>
              <p:ext uri="{D42A27DB-BD31-4B8C-83A1-F6EECF244321}">
                <p14:modId xmlns:p14="http://schemas.microsoft.com/office/powerpoint/2010/main" val="3981108360"/>
              </p:ext>
            </p:extLst>
          </p:nvPr>
        </p:nvGraphicFramePr>
        <p:xfrm>
          <a:off x="364192" y="3287800"/>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8" name="표 17"/>
          <p:cNvGraphicFramePr>
            <a:graphicFrameLocks noGrp="1"/>
          </p:cNvGraphicFramePr>
          <p:nvPr>
            <p:extLst>
              <p:ext uri="{D42A27DB-BD31-4B8C-83A1-F6EECF244321}">
                <p14:modId xmlns:p14="http://schemas.microsoft.com/office/powerpoint/2010/main" val="3676368221"/>
              </p:ext>
            </p:extLst>
          </p:nvPr>
        </p:nvGraphicFramePr>
        <p:xfrm>
          <a:off x="4199451" y="3299647"/>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9" name="표 18"/>
          <p:cNvGraphicFramePr>
            <a:graphicFrameLocks noGrp="1"/>
          </p:cNvGraphicFramePr>
          <p:nvPr>
            <p:extLst>
              <p:ext uri="{D42A27DB-BD31-4B8C-83A1-F6EECF244321}">
                <p14:modId xmlns:p14="http://schemas.microsoft.com/office/powerpoint/2010/main" val="2220744006"/>
              </p:ext>
            </p:extLst>
          </p:nvPr>
        </p:nvGraphicFramePr>
        <p:xfrm>
          <a:off x="1278593" y="3298024"/>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20" name="표 19"/>
          <p:cNvGraphicFramePr>
            <a:graphicFrameLocks noGrp="1"/>
          </p:cNvGraphicFramePr>
          <p:nvPr>
            <p:extLst>
              <p:ext uri="{D42A27DB-BD31-4B8C-83A1-F6EECF244321}">
                <p14:modId xmlns:p14="http://schemas.microsoft.com/office/powerpoint/2010/main" val="2431951538"/>
              </p:ext>
            </p:extLst>
          </p:nvPr>
        </p:nvGraphicFramePr>
        <p:xfrm>
          <a:off x="2575462" y="330935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22" name="직선 화살표 연결선 21"/>
          <p:cNvCxnSpPr>
            <a:stCxn id="8" idx="2"/>
            <a:endCxn id="18" idx="0"/>
          </p:cNvCxnSpPr>
          <p:nvPr/>
        </p:nvCxnSpPr>
        <p:spPr>
          <a:xfrm>
            <a:off x="2061561" y="2676675"/>
            <a:ext cx="2514776" cy="62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표 22"/>
          <p:cNvGraphicFramePr>
            <a:graphicFrameLocks noGrp="1"/>
          </p:cNvGraphicFramePr>
          <p:nvPr>
            <p:extLst>
              <p:ext uri="{D42A27DB-BD31-4B8C-83A1-F6EECF244321}">
                <p14:modId xmlns:p14="http://schemas.microsoft.com/office/powerpoint/2010/main" val="1065503145"/>
              </p:ext>
            </p:extLst>
          </p:nvPr>
        </p:nvGraphicFramePr>
        <p:xfrm>
          <a:off x="5243894" y="330935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343166">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24" name="직선 화살표 연결선 23"/>
          <p:cNvCxnSpPr>
            <a:stCxn id="8" idx="2"/>
            <a:endCxn id="23" idx="0"/>
          </p:cNvCxnSpPr>
          <p:nvPr/>
        </p:nvCxnSpPr>
        <p:spPr>
          <a:xfrm>
            <a:off x="2061561" y="2676675"/>
            <a:ext cx="3559219" cy="63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타원 26"/>
          <p:cNvSpPr/>
          <p:nvPr/>
        </p:nvSpPr>
        <p:spPr>
          <a:xfrm>
            <a:off x="238728" y="3166806"/>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1499764" y="3202275"/>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p:cNvSpPr/>
          <p:nvPr/>
        </p:nvSpPr>
        <p:spPr>
          <a:xfrm>
            <a:off x="3174036" y="3203898"/>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a:off x="4097472" y="3535603"/>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5489541" y="3571014"/>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4" name="표 33"/>
          <p:cNvGraphicFramePr>
            <a:graphicFrameLocks noGrp="1"/>
          </p:cNvGraphicFramePr>
          <p:nvPr>
            <p:extLst>
              <p:ext uri="{D42A27DB-BD31-4B8C-83A1-F6EECF244321}">
                <p14:modId xmlns:p14="http://schemas.microsoft.com/office/powerpoint/2010/main" val="953182559"/>
              </p:ext>
            </p:extLst>
          </p:nvPr>
        </p:nvGraphicFramePr>
        <p:xfrm>
          <a:off x="6404140" y="3319979"/>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5" name="표 34"/>
          <p:cNvGraphicFramePr>
            <a:graphicFrameLocks noGrp="1"/>
          </p:cNvGraphicFramePr>
          <p:nvPr>
            <p:extLst>
              <p:ext uri="{D42A27DB-BD31-4B8C-83A1-F6EECF244321}">
                <p14:modId xmlns:p14="http://schemas.microsoft.com/office/powerpoint/2010/main" val="3835714015"/>
              </p:ext>
            </p:extLst>
          </p:nvPr>
        </p:nvGraphicFramePr>
        <p:xfrm>
          <a:off x="9246617" y="3330203"/>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6" name="표 35"/>
          <p:cNvGraphicFramePr>
            <a:graphicFrameLocks noGrp="1"/>
          </p:cNvGraphicFramePr>
          <p:nvPr>
            <p:extLst>
              <p:ext uri="{D42A27DB-BD31-4B8C-83A1-F6EECF244321}">
                <p14:modId xmlns:p14="http://schemas.microsoft.com/office/powerpoint/2010/main" val="1113879906"/>
              </p:ext>
            </p:extLst>
          </p:nvPr>
        </p:nvGraphicFramePr>
        <p:xfrm>
          <a:off x="7318541" y="3330203"/>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7" name="표 36"/>
          <p:cNvGraphicFramePr>
            <a:graphicFrameLocks noGrp="1"/>
          </p:cNvGraphicFramePr>
          <p:nvPr>
            <p:extLst>
              <p:ext uri="{D42A27DB-BD31-4B8C-83A1-F6EECF244321}">
                <p14:modId xmlns:p14="http://schemas.microsoft.com/office/powerpoint/2010/main" val="4168299141"/>
              </p:ext>
            </p:extLst>
          </p:nvPr>
        </p:nvGraphicFramePr>
        <p:xfrm>
          <a:off x="8202174" y="3339914"/>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39" name="타원 38"/>
          <p:cNvSpPr/>
          <p:nvPr/>
        </p:nvSpPr>
        <p:spPr>
          <a:xfrm>
            <a:off x="7001682" y="3574455"/>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p:cNvSpPr/>
          <p:nvPr/>
        </p:nvSpPr>
        <p:spPr>
          <a:xfrm>
            <a:off x="7201217" y="3911139"/>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8452136" y="3899949"/>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9874926" y="3909660"/>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화살표 연결선 48"/>
          <p:cNvCxnSpPr>
            <a:stCxn id="8" idx="2"/>
            <a:endCxn id="34" idx="0"/>
          </p:cNvCxnSpPr>
          <p:nvPr/>
        </p:nvCxnSpPr>
        <p:spPr>
          <a:xfrm>
            <a:off x="2061561" y="2676675"/>
            <a:ext cx="4719465" cy="643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8" idx="2"/>
            <a:endCxn id="36" idx="0"/>
          </p:cNvCxnSpPr>
          <p:nvPr/>
        </p:nvCxnSpPr>
        <p:spPr>
          <a:xfrm>
            <a:off x="2061561" y="2676675"/>
            <a:ext cx="5633866" cy="65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stCxn id="8" idx="2"/>
            <a:endCxn id="37" idx="0"/>
          </p:cNvCxnSpPr>
          <p:nvPr/>
        </p:nvCxnSpPr>
        <p:spPr>
          <a:xfrm>
            <a:off x="2061561" y="2676675"/>
            <a:ext cx="6517499" cy="66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a:stCxn id="8" idx="2"/>
            <a:endCxn id="35" idx="0"/>
          </p:cNvCxnSpPr>
          <p:nvPr/>
        </p:nvCxnSpPr>
        <p:spPr>
          <a:xfrm>
            <a:off x="2061561" y="2676675"/>
            <a:ext cx="7561942" cy="65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1268883" y="2692934"/>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1268883" y="2692934"/>
                <a:ext cx="539839" cy="369332"/>
              </a:xfrm>
              <a:prstGeom prst="rect">
                <a:avLst/>
              </a:prstGeom>
              <a:blipFill rotWithShape="0">
                <a:blip r:embed="rId3"/>
                <a:stretch>
                  <a:fillRect b="-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7425507" y="2808350"/>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9</m:t>
                          </m:r>
                        </m:sub>
                      </m:sSub>
                    </m:oMath>
                  </m:oMathPara>
                </a14:m>
                <a:endParaRPr lang="ko-KR" alt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7425507" y="2808350"/>
                <a:ext cx="539839" cy="369332"/>
              </a:xfrm>
              <a:prstGeom prst="rect">
                <a:avLst/>
              </a:prstGeom>
              <a:blipFill rotWithShape="0">
                <a:blip r:embed="rId4"/>
                <a:stretch>
                  <a:fillRect b="-3333"/>
                </a:stretch>
              </a:blipFill>
            </p:spPr>
            <p:txBody>
              <a:bodyPr/>
              <a:lstStyle/>
              <a:p>
                <a:r>
                  <a:rPr lang="ko-KR" altLang="en-US">
                    <a:noFill/>
                  </a:rPr>
                  <a:t> </a:t>
                </a:r>
              </a:p>
            </p:txBody>
          </p:sp>
        </mc:Fallback>
      </mc:AlternateContent>
      <p:sp>
        <p:nvSpPr>
          <p:cNvPr id="44" name="TextBox 43"/>
          <p:cNvSpPr txBox="1"/>
          <p:nvPr/>
        </p:nvSpPr>
        <p:spPr>
          <a:xfrm>
            <a:off x="670571" y="893836"/>
            <a:ext cx="2878250" cy="369332"/>
          </a:xfrm>
          <a:prstGeom prst="rect">
            <a:avLst/>
          </a:prstGeom>
          <a:noFill/>
        </p:spPr>
        <p:txBody>
          <a:bodyPr wrap="square" rtlCol="0">
            <a:spAutoFit/>
          </a:bodyPr>
          <a:lstStyle/>
          <a:p>
            <a:r>
              <a:rPr lang="en-US" altLang="ko-KR" b="1" dirty="0"/>
              <a:t>b. Expand and evaluate</a:t>
            </a:r>
            <a:endParaRPr lang="ko-KR" altLang="en-US" b="1" dirty="0"/>
          </a:p>
        </p:txBody>
      </p:sp>
      <p:graphicFrame>
        <p:nvGraphicFramePr>
          <p:cNvPr id="48" name="표 47"/>
          <p:cNvGraphicFramePr>
            <a:graphicFrameLocks noGrp="1"/>
          </p:cNvGraphicFramePr>
          <p:nvPr>
            <p:extLst>
              <p:ext uri="{D42A27DB-BD31-4B8C-83A1-F6EECF244321}">
                <p14:modId xmlns:p14="http://schemas.microsoft.com/office/powerpoint/2010/main" val="3982238640"/>
              </p:ext>
            </p:extLst>
          </p:nvPr>
        </p:nvGraphicFramePr>
        <p:xfrm>
          <a:off x="2575462" y="4620335"/>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56" name="타원 55"/>
          <p:cNvSpPr/>
          <p:nvPr/>
        </p:nvSpPr>
        <p:spPr>
          <a:xfrm>
            <a:off x="3174036" y="4514875"/>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9" name="표 68"/>
          <p:cNvGraphicFramePr>
            <a:graphicFrameLocks noGrp="1"/>
          </p:cNvGraphicFramePr>
          <p:nvPr>
            <p:extLst>
              <p:ext uri="{D42A27DB-BD31-4B8C-83A1-F6EECF244321}">
                <p14:modId xmlns:p14="http://schemas.microsoft.com/office/powerpoint/2010/main" val="1743999555"/>
              </p:ext>
            </p:extLst>
          </p:nvPr>
        </p:nvGraphicFramePr>
        <p:xfrm>
          <a:off x="1699879" y="4606401"/>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0" name="타원 69"/>
          <p:cNvSpPr/>
          <p:nvPr/>
        </p:nvSpPr>
        <p:spPr>
          <a:xfrm>
            <a:off x="2298453" y="4500941"/>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1" name="표 70"/>
          <p:cNvGraphicFramePr>
            <a:graphicFrameLocks noGrp="1"/>
          </p:cNvGraphicFramePr>
          <p:nvPr>
            <p:extLst>
              <p:ext uri="{D42A27DB-BD31-4B8C-83A1-F6EECF244321}">
                <p14:modId xmlns:p14="http://schemas.microsoft.com/office/powerpoint/2010/main" val="1831551177"/>
              </p:ext>
            </p:extLst>
          </p:nvPr>
        </p:nvGraphicFramePr>
        <p:xfrm>
          <a:off x="820645" y="4597782"/>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2" name="타원 71"/>
          <p:cNvSpPr/>
          <p:nvPr/>
        </p:nvSpPr>
        <p:spPr>
          <a:xfrm>
            <a:off x="1419219" y="4492322"/>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3" name="표 72"/>
          <p:cNvGraphicFramePr>
            <a:graphicFrameLocks noGrp="1"/>
          </p:cNvGraphicFramePr>
          <p:nvPr>
            <p:extLst>
              <p:ext uri="{D42A27DB-BD31-4B8C-83A1-F6EECF244321}">
                <p14:modId xmlns:p14="http://schemas.microsoft.com/office/powerpoint/2010/main" val="996824495"/>
              </p:ext>
            </p:extLst>
          </p:nvPr>
        </p:nvGraphicFramePr>
        <p:xfrm>
          <a:off x="3619905" y="4620335"/>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4" name="타원 73"/>
          <p:cNvSpPr/>
          <p:nvPr/>
        </p:nvSpPr>
        <p:spPr>
          <a:xfrm>
            <a:off x="4218479" y="4514875"/>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5" name="표 74"/>
          <p:cNvGraphicFramePr>
            <a:graphicFrameLocks noGrp="1"/>
          </p:cNvGraphicFramePr>
          <p:nvPr>
            <p:extLst>
              <p:ext uri="{D42A27DB-BD31-4B8C-83A1-F6EECF244321}">
                <p14:modId xmlns:p14="http://schemas.microsoft.com/office/powerpoint/2010/main" val="3677131429"/>
              </p:ext>
            </p:extLst>
          </p:nvPr>
        </p:nvGraphicFramePr>
        <p:xfrm>
          <a:off x="4691092" y="4597782"/>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6" name="타원 75"/>
          <p:cNvSpPr/>
          <p:nvPr/>
        </p:nvSpPr>
        <p:spPr>
          <a:xfrm>
            <a:off x="5289666" y="4492322"/>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7" name="표 76"/>
          <p:cNvGraphicFramePr>
            <a:graphicFrameLocks noGrp="1"/>
          </p:cNvGraphicFramePr>
          <p:nvPr>
            <p:extLst>
              <p:ext uri="{D42A27DB-BD31-4B8C-83A1-F6EECF244321}">
                <p14:modId xmlns:p14="http://schemas.microsoft.com/office/powerpoint/2010/main" val="3393911665"/>
              </p:ext>
            </p:extLst>
          </p:nvPr>
        </p:nvGraphicFramePr>
        <p:xfrm>
          <a:off x="5827812" y="4581402"/>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8" name="타원 77"/>
          <p:cNvSpPr/>
          <p:nvPr/>
        </p:nvSpPr>
        <p:spPr>
          <a:xfrm>
            <a:off x="6426386" y="4475942"/>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9" name="표 78"/>
          <p:cNvGraphicFramePr>
            <a:graphicFrameLocks noGrp="1"/>
          </p:cNvGraphicFramePr>
          <p:nvPr>
            <p:extLst>
              <p:ext uri="{D42A27DB-BD31-4B8C-83A1-F6EECF244321}">
                <p14:modId xmlns:p14="http://schemas.microsoft.com/office/powerpoint/2010/main" val="1888918152"/>
              </p:ext>
            </p:extLst>
          </p:nvPr>
        </p:nvGraphicFramePr>
        <p:xfrm>
          <a:off x="6737079" y="456746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80" name="타원 79"/>
          <p:cNvSpPr/>
          <p:nvPr/>
        </p:nvSpPr>
        <p:spPr>
          <a:xfrm>
            <a:off x="7335653" y="4462008"/>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1" name="표 80"/>
          <p:cNvGraphicFramePr>
            <a:graphicFrameLocks noGrp="1"/>
          </p:cNvGraphicFramePr>
          <p:nvPr>
            <p:extLst>
              <p:ext uri="{D42A27DB-BD31-4B8C-83A1-F6EECF244321}">
                <p14:modId xmlns:p14="http://schemas.microsoft.com/office/powerpoint/2010/main" val="1073017512"/>
              </p:ext>
            </p:extLst>
          </p:nvPr>
        </p:nvGraphicFramePr>
        <p:xfrm>
          <a:off x="7646346" y="456746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82" name="타원 81"/>
          <p:cNvSpPr/>
          <p:nvPr/>
        </p:nvSpPr>
        <p:spPr>
          <a:xfrm>
            <a:off x="8244920" y="4462008"/>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p:cNvSpPr/>
          <p:nvPr/>
        </p:nvSpPr>
        <p:spPr>
          <a:xfrm>
            <a:off x="1042832" y="4492322"/>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p:cNvSpPr/>
          <p:nvPr/>
        </p:nvSpPr>
        <p:spPr>
          <a:xfrm>
            <a:off x="1622429" y="4502845"/>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p:cNvSpPr/>
          <p:nvPr/>
        </p:nvSpPr>
        <p:spPr>
          <a:xfrm>
            <a:off x="2453651" y="4837438"/>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p:cNvSpPr/>
          <p:nvPr/>
        </p:nvSpPr>
        <p:spPr>
          <a:xfrm>
            <a:off x="3880595" y="4856480"/>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타원 89"/>
          <p:cNvSpPr/>
          <p:nvPr/>
        </p:nvSpPr>
        <p:spPr>
          <a:xfrm>
            <a:off x="5302675" y="4832324"/>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타원 90"/>
          <p:cNvSpPr/>
          <p:nvPr/>
        </p:nvSpPr>
        <p:spPr>
          <a:xfrm>
            <a:off x="5699131" y="5155947"/>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p:cNvSpPr/>
          <p:nvPr/>
        </p:nvSpPr>
        <p:spPr>
          <a:xfrm>
            <a:off x="6987601" y="5167770"/>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p:cNvSpPr/>
          <p:nvPr/>
        </p:nvSpPr>
        <p:spPr>
          <a:xfrm>
            <a:off x="8244919" y="5157638"/>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flipH="1">
            <a:off x="1177927" y="4032546"/>
            <a:ext cx="1774421" cy="590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endCxn id="69" idx="0"/>
          </p:cNvCxnSpPr>
          <p:nvPr/>
        </p:nvCxnSpPr>
        <p:spPr>
          <a:xfrm flipH="1">
            <a:off x="2076765" y="4027962"/>
            <a:ext cx="903883" cy="57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endCxn id="48" idx="0"/>
          </p:cNvCxnSpPr>
          <p:nvPr/>
        </p:nvCxnSpPr>
        <p:spPr>
          <a:xfrm flipH="1">
            <a:off x="2952348" y="4020943"/>
            <a:ext cx="7155" cy="59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a:stCxn id="20" idx="2"/>
            <a:endCxn id="73" idx="0"/>
          </p:cNvCxnSpPr>
          <p:nvPr/>
        </p:nvCxnSpPr>
        <p:spPr>
          <a:xfrm>
            <a:off x="2952348" y="4040878"/>
            <a:ext cx="1044443" cy="579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p:cNvCxnSpPr>
            <a:endCxn id="75" idx="0"/>
          </p:cNvCxnSpPr>
          <p:nvPr/>
        </p:nvCxnSpPr>
        <p:spPr>
          <a:xfrm>
            <a:off x="2934552" y="4043880"/>
            <a:ext cx="2133426" cy="55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p:cNvCxnSpPr>
            <a:stCxn id="20" idx="2"/>
            <a:endCxn id="77" idx="0"/>
          </p:cNvCxnSpPr>
          <p:nvPr/>
        </p:nvCxnSpPr>
        <p:spPr>
          <a:xfrm>
            <a:off x="2952348" y="4040878"/>
            <a:ext cx="3252350" cy="540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p:cNvCxnSpPr>
            <a:endCxn id="79" idx="0"/>
          </p:cNvCxnSpPr>
          <p:nvPr/>
        </p:nvCxnSpPr>
        <p:spPr>
          <a:xfrm>
            <a:off x="2952348" y="4034169"/>
            <a:ext cx="4161617" cy="53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p:cNvCxnSpPr>
            <a:stCxn id="20" idx="2"/>
            <a:endCxn id="81" idx="0"/>
          </p:cNvCxnSpPr>
          <p:nvPr/>
        </p:nvCxnSpPr>
        <p:spPr>
          <a:xfrm>
            <a:off x="2952348" y="4040878"/>
            <a:ext cx="5070884" cy="52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p:cNvSpPr txBox="1"/>
              <p:nvPr/>
            </p:nvSpPr>
            <p:spPr>
              <a:xfrm>
                <a:off x="2168296" y="3498163"/>
                <a:ext cx="141070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ko-KR" altLang="en-US" b="0" i="1" smtClean="0">
                              <a:latin typeface="Cambria Math" panose="02040503050406030204" pitchFamily="18" charset="0"/>
                            </a:rPr>
                            <m:t>𝜃</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                  </m:t>
                          </m:r>
                        </m:e>
                      </m:d>
                    </m:oMath>
                  </m:oMathPara>
                </a14:m>
                <a:endParaRPr lang="en-US" altLang="ko-KR" b="0" i="1" dirty="0">
                  <a:latin typeface="Cambria Math" panose="02040503050406030204" pitchFamily="18" charset="0"/>
                </a:endParaRPr>
              </a:p>
              <a:p>
                <a:endParaRPr lang="en-US" altLang="ko-KR"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r>
                        <a:rPr lang="en-US" altLang="ko-KR" b="1" i="1" smtClean="0">
                          <a:latin typeface="Cambria Math" panose="02040503050406030204" pitchFamily="18" charset="0"/>
                        </a:rPr>
                        <m:t>𝒑</m:t>
                      </m:r>
                      <m:r>
                        <a:rPr lang="en-US" altLang="ko-KR" b="0" i="1" smtClean="0">
                          <a:latin typeface="Cambria Math" panose="02040503050406030204" pitchFamily="18" charset="0"/>
                        </a:rPr>
                        <m:t>,</m:t>
                      </m:r>
                      <m:r>
                        <a:rPr lang="en-US" altLang="ko-KR" b="0" i="1" smtClean="0">
                          <a:latin typeface="Cambria Math" panose="02040503050406030204" pitchFamily="18" charset="0"/>
                        </a:rPr>
                        <m:t>𝑣</m:t>
                      </m:r>
                      <m:r>
                        <a:rPr lang="en-US" altLang="ko-KR" b="0" i="1" smtClean="0">
                          <a:latin typeface="Cambria Math" panose="02040503050406030204" pitchFamily="18" charset="0"/>
                        </a:rPr>
                        <m:t>)</m:t>
                      </m:r>
                    </m:oMath>
                  </m:oMathPara>
                </a14:m>
                <a:endParaRPr lang="ko-KR" altLang="en-US" dirty="0"/>
              </a:p>
            </p:txBody>
          </p:sp>
        </mc:Choice>
        <mc:Fallback xmlns="">
          <p:sp>
            <p:nvSpPr>
              <p:cNvPr id="106" name="TextBox 105"/>
              <p:cNvSpPr txBox="1">
                <a:spLocks noRot="1" noChangeAspect="1" noMove="1" noResize="1" noEditPoints="1" noAdjustHandles="1" noChangeArrowheads="1" noChangeShapeType="1" noTextEdit="1"/>
              </p:cNvSpPr>
              <p:nvPr/>
            </p:nvSpPr>
            <p:spPr>
              <a:xfrm>
                <a:off x="2168296" y="3498163"/>
                <a:ext cx="1410707" cy="830997"/>
              </a:xfrm>
              <a:prstGeom prst="rect">
                <a:avLst/>
              </a:prstGeom>
              <a:blipFill rotWithShape="0">
                <a:blip r:embed="rId5"/>
                <a:stretch>
                  <a:fillRect l="-4329"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3404359" y="3693593"/>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𝐿</m:t>
                          </m:r>
                        </m:sub>
                      </m:sSub>
                    </m:oMath>
                  </m:oMathPara>
                </a14:m>
                <a:endParaRPr lang="ko-KR" altLang="en-US" dirty="0"/>
              </a:p>
            </p:txBody>
          </p:sp>
        </mc:Choice>
        <mc:Fallback xmlns="">
          <p:sp>
            <p:nvSpPr>
              <p:cNvPr id="115" name="TextBox 114"/>
              <p:cNvSpPr txBox="1">
                <a:spLocks noRot="1" noChangeAspect="1" noMove="1" noResize="1" noEditPoints="1" noAdjustHandles="1" noChangeArrowheads="1" noChangeShapeType="1" noTextEdit="1"/>
              </p:cNvSpPr>
              <p:nvPr/>
            </p:nvSpPr>
            <p:spPr>
              <a:xfrm>
                <a:off x="3404359" y="3693593"/>
                <a:ext cx="288925" cy="276999"/>
              </a:xfrm>
              <a:prstGeom prst="rect">
                <a:avLst/>
              </a:prstGeom>
              <a:blipFill rotWithShape="0">
                <a:blip r:embed="rId6"/>
                <a:stretch>
                  <a:fillRect l="-6250" r="-2083"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1536152" y="4049362"/>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116" name="TextBox 115"/>
              <p:cNvSpPr txBox="1">
                <a:spLocks noRot="1" noChangeAspect="1" noMove="1" noResize="1" noEditPoints="1" noAdjustHandles="1" noChangeArrowheads="1" noChangeShapeType="1" noTextEdit="1"/>
              </p:cNvSpPr>
              <p:nvPr/>
            </p:nvSpPr>
            <p:spPr>
              <a:xfrm>
                <a:off x="1536152" y="4049362"/>
                <a:ext cx="539839" cy="369332"/>
              </a:xfrm>
              <a:prstGeom prst="rect">
                <a:avLst/>
              </a:prstGeom>
              <a:blipFill rotWithShape="0">
                <a:blip r:embed="rId7"/>
                <a:stretch>
                  <a:fillRect b="-16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5542712" y="4094329"/>
                <a:ext cx="26761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8</m:t>
                          </m:r>
                        </m:sub>
                      </m:sSub>
                    </m:oMath>
                  </m:oMathPara>
                </a14:m>
                <a:endParaRPr lang="ko-KR" altLang="en-US" dirty="0"/>
              </a:p>
            </p:txBody>
          </p:sp>
        </mc:Choice>
        <mc:Fallback xmlns="">
          <p:sp>
            <p:nvSpPr>
              <p:cNvPr id="117" name="TextBox 116"/>
              <p:cNvSpPr txBox="1">
                <a:spLocks noRot="1" noChangeAspect="1" noMove="1" noResize="1" noEditPoints="1" noAdjustHandles="1" noChangeArrowheads="1" noChangeShapeType="1" noTextEdit="1"/>
              </p:cNvSpPr>
              <p:nvPr/>
            </p:nvSpPr>
            <p:spPr>
              <a:xfrm>
                <a:off x="5542712" y="4094329"/>
                <a:ext cx="2676189" cy="369332"/>
              </a:xfrm>
              <a:prstGeom prst="rect">
                <a:avLst/>
              </a:prstGeom>
              <a:blipFill rotWithShape="0">
                <a:blip r:embed="rId8"/>
                <a:stretch>
                  <a:fillRect b="-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8838838" y="4329160"/>
                <a:ext cx="31645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m:t>
                      </m:r>
                      <m:r>
                        <a:rPr lang="en-US" altLang="ko-KR" b="0" i="0" smtClean="0">
                          <a:latin typeface="Cambria Math" panose="02040503050406030204" pitchFamily="18" charset="0"/>
                        </a:rPr>
                        <m:t>0</m:t>
                      </m:r>
                      <m:r>
                        <a:rPr lang="en-US" altLang="ko-KR" b="0" i="0" smtClean="0">
                          <a:latin typeface="Cambria Math" panose="02040503050406030204" pitchFamily="18" charset="0"/>
                        </a:rPr>
                        <m:t> ,…, </m:t>
                      </m:r>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8</m:t>
                              </m:r>
                            </m:sub>
                          </m:sSub>
                        </m:e>
                      </m:d>
                      <m:r>
                        <a:rPr lang="en-US" altLang="ko-KR" b="0" i="0" smtClean="0">
                          <a:latin typeface="Cambria Math" panose="02040503050406030204" pitchFamily="18" charset="0"/>
                        </a:rPr>
                        <m:t>=</m:t>
                      </m:r>
                      <m:r>
                        <a:rPr lang="en-US" altLang="ko-KR" b="0" i="0" smtClean="0">
                          <a:latin typeface="Cambria Math" panose="02040503050406030204" pitchFamily="18" charset="0"/>
                        </a:rPr>
                        <m:t>0</m:t>
                      </m:r>
                    </m:oMath>
                  </m:oMathPara>
                </a14:m>
                <a:endParaRPr lang="ko-KR" altLang="en-US" dirty="0"/>
              </a:p>
            </p:txBody>
          </p:sp>
        </mc:Choice>
        <mc:Fallback xmlns="">
          <p:sp>
            <p:nvSpPr>
              <p:cNvPr id="118" name="TextBox 117"/>
              <p:cNvSpPr txBox="1">
                <a:spLocks noRot="1" noChangeAspect="1" noMove="1" noResize="1" noEditPoints="1" noAdjustHandles="1" noChangeArrowheads="1" noChangeShapeType="1" noTextEdit="1"/>
              </p:cNvSpPr>
              <p:nvPr/>
            </p:nvSpPr>
            <p:spPr>
              <a:xfrm>
                <a:off x="8838838" y="4329160"/>
                <a:ext cx="3164584" cy="276999"/>
              </a:xfrm>
              <a:prstGeom prst="rect">
                <a:avLst/>
              </a:prstGeom>
              <a:blipFill rotWithShape="0">
                <a:blip r:embed="rId9"/>
                <a:stretch>
                  <a:fillRect b="-19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9" name="TextBox 118"/>
              <p:cNvSpPr txBox="1"/>
              <p:nvPr/>
            </p:nvSpPr>
            <p:spPr>
              <a:xfrm>
                <a:off x="8785393" y="4717946"/>
                <a:ext cx="32687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W</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m:t>
                      </m:r>
                      <m:r>
                        <a:rPr lang="en-US" altLang="ko-KR" b="0" i="0" smtClean="0">
                          <a:latin typeface="Cambria Math" panose="02040503050406030204" pitchFamily="18" charset="0"/>
                        </a:rPr>
                        <m:t>0</m:t>
                      </m:r>
                      <m:r>
                        <a:rPr lang="en-US" altLang="ko-KR" b="0" i="0" smtClean="0">
                          <a:latin typeface="Cambria Math" panose="02040503050406030204" pitchFamily="18" charset="0"/>
                        </a:rPr>
                        <m:t> ,…, </m:t>
                      </m:r>
                      <m:r>
                        <m:rPr>
                          <m:sty m:val="p"/>
                        </m:rPr>
                        <a:rPr lang="en-US" altLang="ko-KR" b="0" i="0" smtClean="0">
                          <a:latin typeface="Cambria Math" panose="02040503050406030204" pitchFamily="18" charset="0"/>
                        </a:rPr>
                        <m:t>W</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8</m:t>
                              </m:r>
                            </m:sub>
                          </m:sSub>
                        </m:e>
                      </m:d>
                      <m:r>
                        <a:rPr lang="en-US" altLang="ko-KR" b="0" i="0" smtClean="0">
                          <a:latin typeface="Cambria Math" panose="02040503050406030204" pitchFamily="18" charset="0"/>
                        </a:rPr>
                        <m:t>=</m:t>
                      </m:r>
                      <m:r>
                        <a:rPr lang="en-US" altLang="ko-KR" b="0" i="0" smtClean="0">
                          <a:latin typeface="Cambria Math" panose="02040503050406030204" pitchFamily="18" charset="0"/>
                        </a:rPr>
                        <m:t>0</m:t>
                      </m:r>
                    </m:oMath>
                  </m:oMathPara>
                </a14:m>
                <a:endParaRPr lang="ko-KR" altLang="en-US" dirty="0"/>
              </a:p>
            </p:txBody>
          </p:sp>
        </mc:Choice>
        <mc:Fallback xmlns="">
          <p:sp>
            <p:nvSpPr>
              <p:cNvPr id="119" name="TextBox 118"/>
              <p:cNvSpPr txBox="1">
                <a:spLocks noRot="1" noChangeAspect="1" noMove="1" noResize="1" noEditPoints="1" noAdjustHandles="1" noChangeArrowheads="1" noChangeShapeType="1" noTextEdit="1"/>
              </p:cNvSpPr>
              <p:nvPr/>
            </p:nvSpPr>
            <p:spPr>
              <a:xfrm>
                <a:off x="8785393" y="4717946"/>
                <a:ext cx="3268779" cy="276999"/>
              </a:xfrm>
              <a:prstGeom prst="rect">
                <a:avLst/>
              </a:prstGeom>
              <a:blipFill rotWithShape="0">
                <a:blip r:embed="rId10"/>
                <a:stretch>
                  <a:fillRect r="-187" b="-2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0" name="TextBox 119"/>
              <p:cNvSpPr txBox="1"/>
              <p:nvPr/>
            </p:nvSpPr>
            <p:spPr>
              <a:xfrm>
                <a:off x="8856983" y="5147323"/>
                <a:ext cx="3145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Q</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m:t>
                      </m:r>
                      <m:r>
                        <a:rPr lang="en-US" altLang="ko-KR" b="0" i="0" smtClean="0">
                          <a:latin typeface="Cambria Math" panose="02040503050406030204" pitchFamily="18" charset="0"/>
                        </a:rPr>
                        <m:t>0</m:t>
                      </m:r>
                      <m:r>
                        <a:rPr lang="en-US" altLang="ko-KR" b="0" i="0" smtClean="0">
                          <a:latin typeface="Cambria Math" panose="02040503050406030204" pitchFamily="18" charset="0"/>
                        </a:rPr>
                        <m:t> ,…, </m:t>
                      </m:r>
                      <m:r>
                        <m:rPr>
                          <m:sty m:val="p"/>
                        </m:rPr>
                        <a:rPr lang="en-US" altLang="ko-KR" b="0" i="0" smtClean="0">
                          <a:latin typeface="Cambria Math" panose="02040503050406030204" pitchFamily="18" charset="0"/>
                        </a:rPr>
                        <m:t>Q</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8</m:t>
                              </m:r>
                            </m:sub>
                          </m:sSub>
                        </m:e>
                      </m:d>
                      <m:r>
                        <a:rPr lang="en-US" altLang="ko-KR" b="0" i="0" smtClean="0">
                          <a:latin typeface="Cambria Math" panose="02040503050406030204" pitchFamily="18" charset="0"/>
                        </a:rPr>
                        <m:t>=</m:t>
                      </m:r>
                      <m:r>
                        <a:rPr lang="en-US" altLang="ko-KR" b="0" i="0" smtClean="0">
                          <a:latin typeface="Cambria Math" panose="02040503050406030204" pitchFamily="18" charset="0"/>
                        </a:rPr>
                        <m:t>0</m:t>
                      </m:r>
                    </m:oMath>
                  </m:oMathPara>
                </a14:m>
                <a:endParaRPr lang="ko-KR" altLang="en-US" dirty="0"/>
              </a:p>
            </p:txBody>
          </p:sp>
        </mc:Choice>
        <mc:Fallback xmlns="">
          <p:sp>
            <p:nvSpPr>
              <p:cNvPr id="120" name="TextBox 119"/>
              <p:cNvSpPr txBox="1">
                <a:spLocks noRot="1" noChangeAspect="1" noMove="1" noResize="1" noEditPoints="1" noAdjustHandles="1" noChangeArrowheads="1" noChangeShapeType="1" noTextEdit="1"/>
              </p:cNvSpPr>
              <p:nvPr/>
            </p:nvSpPr>
            <p:spPr>
              <a:xfrm>
                <a:off x="8856983" y="5147323"/>
                <a:ext cx="3145348" cy="276999"/>
              </a:xfrm>
              <a:prstGeom prst="rect">
                <a:avLst/>
              </a:prstGeom>
              <a:blipFill rotWithShape="0">
                <a:blip r:embed="rId11"/>
                <a:stretch>
                  <a:fillRect l="-775" b="-326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1" name="TextBox 120"/>
              <p:cNvSpPr txBox="1"/>
              <p:nvPr/>
            </p:nvSpPr>
            <p:spPr>
              <a:xfrm>
                <a:off x="8838838" y="5534179"/>
                <a:ext cx="33531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P</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p</m:t>
                          </m:r>
                        </m:e>
                        <m:sub>
                          <m:r>
                            <a:rPr lang="en-US" altLang="ko-KR" b="0" i="0" smtClean="0">
                              <a:latin typeface="Cambria Math" panose="02040503050406030204" pitchFamily="18" charset="0"/>
                            </a:rPr>
                            <m:t>1</m:t>
                          </m:r>
                        </m:sub>
                      </m:sSub>
                      <m:r>
                        <a:rPr lang="en-US" altLang="ko-KR" b="0" i="0" smtClean="0">
                          <a:latin typeface="Cambria Math" panose="02040503050406030204" pitchFamily="18" charset="0"/>
                        </a:rPr>
                        <m:t> ,…, </m:t>
                      </m:r>
                      <m:r>
                        <m:rPr>
                          <m:sty m:val="p"/>
                        </m:rPr>
                        <a:rPr lang="en-US" altLang="ko-KR" b="0" i="0" smtClean="0">
                          <a:latin typeface="Cambria Math" panose="02040503050406030204" pitchFamily="18" charset="0"/>
                        </a:rPr>
                        <m:t>P</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8</m:t>
                              </m:r>
                            </m:sub>
                          </m:sSub>
                        </m:e>
                      </m:d>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p</m:t>
                          </m:r>
                        </m:e>
                        <m:sub>
                          <m:r>
                            <a:rPr lang="en-US" altLang="ko-KR" b="0" i="0" smtClean="0">
                              <a:latin typeface="Cambria Math" panose="02040503050406030204" pitchFamily="18" charset="0"/>
                            </a:rPr>
                            <m:t>8</m:t>
                          </m:r>
                        </m:sub>
                      </m:sSub>
                    </m:oMath>
                  </m:oMathPara>
                </a14:m>
                <a:endParaRPr lang="ko-KR" altLang="en-US" dirty="0"/>
              </a:p>
            </p:txBody>
          </p:sp>
        </mc:Choice>
        <mc:Fallback xmlns="">
          <p:sp>
            <p:nvSpPr>
              <p:cNvPr id="121" name="TextBox 120"/>
              <p:cNvSpPr txBox="1">
                <a:spLocks noRot="1" noChangeAspect="1" noMove="1" noResize="1" noEditPoints="1" noAdjustHandles="1" noChangeArrowheads="1" noChangeShapeType="1" noTextEdit="1"/>
              </p:cNvSpPr>
              <p:nvPr/>
            </p:nvSpPr>
            <p:spPr>
              <a:xfrm>
                <a:off x="8838838" y="5534179"/>
                <a:ext cx="3353162" cy="276999"/>
              </a:xfrm>
              <a:prstGeom prst="rect">
                <a:avLst/>
              </a:prstGeom>
              <a:blipFill rotWithShape="0">
                <a:blip r:embed="rId12"/>
                <a:stretch>
                  <a:fillRect b="-311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00598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8540555" y="6356352"/>
            <a:ext cx="2743200" cy="365125"/>
          </a:xfrm>
        </p:spPr>
        <p:txBody>
          <a:bodyPr/>
          <a:lstStyle/>
          <a:p>
            <a:fld id="{FCC205DD-E5C4-4EE3-B0EE-276B4039E1DB}" type="slidenum">
              <a:rPr lang="ko-KR" altLang="en-US" smtClean="0"/>
              <a:t>149</a:t>
            </a:fld>
            <a:endParaRPr lang="ko-KR" altLang="en-US"/>
          </a:p>
        </p:txBody>
      </p:sp>
      <p:sp>
        <p:nvSpPr>
          <p:cNvPr id="6" name="제목 1"/>
          <p:cNvSpPr>
            <a:spLocks noGrp="1"/>
          </p:cNvSpPr>
          <p:nvPr>
            <p:ph type="title"/>
          </p:nvPr>
        </p:nvSpPr>
        <p:spPr>
          <a:xfrm>
            <a:off x="25275" y="-4722"/>
            <a:ext cx="10515600" cy="607349"/>
          </a:xfrm>
        </p:spPr>
        <p:txBody>
          <a:bodyPr>
            <a:normAutofit fontScale="90000"/>
          </a:bodyPr>
          <a:lstStyle/>
          <a:p>
            <a:r>
              <a:rPr lang="en-US" altLang="ko-KR" dirty="0" err="1"/>
              <a:t>AlphaGo</a:t>
            </a:r>
            <a:r>
              <a:rPr lang="en-US" altLang="ko-KR" dirty="0"/>
              <a:t> Zero</a:t>
            </a:r>
            <a:endParaRPr lang="ko-KR" altLang="en-US" dirty="0"/>
          </a:p>
        </p:txBody>
      </p:sp>
      <p:graphicFrame>
        <p:nvGraphicFramePr>
          <p:cNvPr id="8" name="표 7"/>
          <p:cNvGraphicFramePr>
            <a:graphicFrameLocks noGrp="1"/>
          </p:cNvGraphicFramePr>
          <p:nvPr>
            <p:extLst>
              <p:ext uri="{D42A27DB-BD31-4B8C-83A1-F6EECF244321}">
                <p14:modId xmlns:p14="http://schemas.microsoft.com/office/powerpoint/2010/main" val="582414655"/>
              </p:ext>
            </p:extLst>
          </p:nvPr>
        </p:nvGraphicFramePr>
        <p:xfrm>
          <a:off x="1552622" y="2099699"/>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1" name="TextBox 10"/>
              <p:cNvSpPr txBox="1"/>
              <p:nvPr/>
            </p:nvSpPr>
            <p:spPr>
              <a:xfrm>
                <a:off x="1784083" y="1663367"/>
                <a:ext cx="290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0</m:t>
                          </m:r>
                        </m:sub>
                      </m:sSub>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784083" y="1663367"/>
                <a:ext cx="290849" cy="276999"/>
              </a:xfrm>
              <a:prstGeom prst="rect">
                <a:avLst/>
              </a:prstGeom>
              <a:blipFill rotWithShape="0">
                <a:blip r:embed="rId2"/>
                <a:stretch>
                  <a:fillRect l="-6383" r="-4255" b="-20000"/>
                </a:stretch>
              </a:blipFill>
            </p:spPr>
            <p:txBody>
              <a:bodyPr/>
              <a:lstStyle/>
              <a:p>
                <a:r>
                  <a:rPr lang="ko-KR" altLang="en-US">
                    <a:noFill/>
                  </a:rPr>
                  <a:t> </a:t>
                </a:r>
              </a:p>
            </p:txBody>
          </p:sp>
        </mc:Fallback>
      </mc:AlternateContent>
      <p:cxnSp>
        <p:nvCxnSpPr>
          <p:cNvPr id="7" name="직선 화살표 연결선 6"/>
          <p:cNvCxnSpPr>
            <a:stCxn id="8" idx="2"/>
            <a:endCxn id="17" idx="0"/>
          </p:cNvCxnSpPr>
          <p:nvPr/>
        </p:nvCxnSpPr>
        <p:spPr>
          <a:xfrm flipH="1">
            <a:off x="609025" y="2831219"/>
            <a:ext cx="1320483" cy="611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8" idx="2"/>
            <a:endCxn id="28" idx="4"/>
          </p:cNvCxnSpPr>
          <p:nvPr/>
        </p:nvCxnSpPr>
        <p:spPr>
          <a:xfrm flipH="1">
            <a:off x="1493174" y="2831219"/>
            <a:ext cx="436334" cy="78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20" idx="0"/>
            <a:endCxn id="8" idx="2"/>
          </p:cNvCxnSpPr>
          <p:nvPr/>
        </p:nvCxnSpPr>
        <p:spPr>
          <a:xfrm flipH="1" flipV="1">
            <a:off x="1929508" y="2831219"/>
            <a:ext cx="890787" cy="632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표 16"/>
          <p:cNvGraphicFramePr>
            <a:graphicFrameLocks noGrp="1"/>
          </p:cNvGraphicFramePr>
          <p:nvPr>
            <p:extLst>
              <p:ext uri="{D42A27DB-BD31-4B8C-83A1-F6EECF244321}">
                <p14:modId xmlns:p14="http://schemas.microsoft.com/office/powerpoint/2010/main" val="1464378976"/>
              </p:ext>
            </p:extLst>
          </p:nvPr>
        </p:nvGraphicFramePr>
        <p:xfrm>
          <a:off x="232139" y="3442344"/>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8" name="표 17"/>
          <p:cNvGraphicFramePr>
            <a:graphicFrameLocks noGrp="1"/>
          </p:cNvGraphicFramePr>
          <p:nvPr>
            <p:extLst>
              <p:ext uri="{D42A27DB-BD31-4B8C-83A1-F6EECF244321}">
                <p14:modId xmlns:p14="http://schemas.microsoft.com/office/powerpoint/2010/main" val="1052864768"/>
              </p:ext>
            </p:extLst>
          </p:nvPr>
        </p:nvGraphicFramePr>
        <p:xfrm>
          <a:off x="4067398" y="3454191"/>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9" name="표 18"/>
          <p:cNvGraphicFramePr>
            <a:graphicFrameLocks noGrp="1"/>
          </p:cNvGraphicFramePr>
          <p:nvPr>
            <p:extLst>
              <p:ext uri="{D42A27DB-BD31-4B8C-83A1-F6EECF244321}">
                <p14:modId xmlns:p14="http://schemas.microsoft.com/office/powerpoint/2010/main" val="2598554909"/>
              </p:ext>
            </p:extLst>
          </p:nvPr>
        </p:nvGraphicFramePr>
        <p:xfrm>
          <a:off x="1146540" y="345256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20" name="표 19"/>
          <p:cNvGraphicFramePr>
            <a:graphicFrameLocks noGrp="1"/>
          </p:cNvGraphicFramePr>
          <p:nvPr>
            <p:extLst>
              <p:ext uri="{D42A27DB-BD31-4B8C-83A1-F6EECF244321}">
                <p14:modId xmlns:p14="http://schemas.microsoft.com/office/powerpoint/2010/main" val="2448826616"/>
              </p:ext>
            </p:extLst>
          </p:nvPr>
        </p:nvGraphicFramePr>
        <p:xfrm>
          <a:off x="2443409" y="3463902"/>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22" name="직선 화살표 연결선 21"/>
          <p:cNvCxnSpPr>
            <a:stCxn id="8" idx="2"/>
            <a:endCxn id="18" idx="0"/>
          </p:cNvCxnSpPr>
          <p:nvPr/>
        </p:nvCxnSpPr>
        <p:spPr>
          <a:xfrm>
            <a:off x="1929508" y="2831219"/>
            <a:ext cx="2514776" cy="62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표 22"/>
          <p:cNvGraphicFramePr>
            <a:graphicFrameLocks noGrp="1"/>
          </p:cNvGraphicFramePr>
          <p:nvPr>
            <p:extLst>
              <p:ext uri="{D42A27DB-BD31-4B8C-83A1-F6EECF244321}">
                <p14:modId xmlns:p14="http://schemas.microsoft.com/office/powerpoint/2010/main" val="3148830028"/>
              </p:ext>
            </p:extLst>
          </p:nvPr>
        </p:nvGraphicFramePr>
        <p:xfrm>
          <a:off x="5111841" y="3463902"/>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343166">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24" name="직선 화살표 연결선 23"/>
          <p:cNvCxnSpPr>
            <a:stCxn id="8" idx="2"/>
            <a:endCxn id="23" idx="0"/>
          </p:cNvCxnSpPr>
          <p:nvPr/>
        </p:nvCxnSpPr>
        <p:spPr>
          <a:xfrm>
            <a:off x="1929508" y="2831219"/>
            <a:ext cx="3559219" cy="63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타원 26"/>
          <p:cNvSpPr/>
          <p:nvPr/>
        </p:nvSpPr>
        <p:spPr>
          <a:xfrm>
            <a:off x="106675" y="3321350"/>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1367711" y="3356819"/>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p:cNvSpPr/>
          <p:nvPr/>
        </p:nvSpPr>
        <p:spPr>
          <a:xfrm>
            <a:off x="3041983" y="3358442"/>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a:off x="3965419" y="3690147"/>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5357488" y="3725558"/>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4" name="표 33"/>
          <p:cNvGraphicFramePr>
            <a:graphicFrameLocks noGrp="1"/>
          </p:cNvGraphicFramePr>
          <p:nvPr>
            <p:extLst>
              <p:ext uri="{D42A27DB-BD31-4B8C-83A1-F6EECF244321}">
                <p14:modId xmlns:p14="http://schemas.microsoft.com/office/powerpoint/2010/main" val="1041759543"/>
              </p:ext>
            </p:extLst>
          </p:nvPr>
        </p:nvGraphicFramePr>
        <p:xfrm>
          <a:off x="6272087" y="3474523"/>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5" name="표 34"/>
          <p:cNvGraphicFramePr>
            <a:graphicFrameLocks noGrp="1"/>
          </p:cNvGraphicFramePr>
          <p:nvPr>
            <p:extLst>
              <p:ext uri="{D42A27DB-BD31-4B8C-83A1-F6EECF244321}">
                <p14:modId xmlns:p14="http://schemas.microsoft.com/office/powerpoint/2010/main" val="2737000610"/>
              </p:ext>
            </p:extLst>
          </p:nvPr>
        </p:nvGraphicFramePr>
        <p:xfrm>
          <a:off x="9114564" y="3484747"/>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6" name="표 35"/>
          <p:cNvGraphicFramePr>
            <a:graphicFrameLocks noGrp="1"/>
          </p:cNvGraphicFramePr>
          <p:nvPr>
            <p:extLst>
              <p:ext uri="{D42A27DB-BD31-4B8C-83A1-F6EECF244321}">
                <p14:modId xmlns:p14="http://schemas.microsoft.com/office/powerpoint/2010/main" val="936730640"/>
              </p:ext>
            </p:extLst>
          </p:nvPr>
        </p:nvGraphicFramePr>
        <p:xfrm>
          <a:off x="7186488" y="3484747"/>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37" name="표 36"/>
          <p:cNvGraphicFramePr>
            <a:graphicFrameLocks noGrp="1"/>
          </p:cNvGraphicFramePr>
          <p:nvPr>
            <p:extLst>
              <p:ext uri="{D42A27DB-BD31-4B8C-83A1-F6EECF244321}">
                <p14:modId xmlns:p14="http://schemas.microsoft.com/office/powerpoint/2010/main" val="1757050432"/>
              </p:ext>
            </p:extLst>
          </p:nvPr>
        </p:nvGraphicFramePr>
        <p:xfrm>
          <a:off x="8070121" y="349445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39" name="타원 38"/>
          <p:cNvSpPr/>
          <p:nvPr/>
        </p:nvSpPr>
        <p:spPr>
          <a:xfrm>
            <a:off x="6869629" y="3728999"/>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p:cNvSpPr/>
          <p:nvPr/>
        </p:nvSpPr>
        <p:spPr>
          <a:xfrm>
            <a:off x="7069164" y="4065683"/>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8320083" y="4054493"/>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9742873" y="4064204"/>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9" name="직선 화살표 연결선 48"/>
          <p:cNvCxnSpPr>
            <a:stCxn id="8" idx="2"/>
            <a:endCxn id="34" idx="0"/>
          </p:cNvCxnSpPr>
          <p:nvPr/>
        </p:nvCxnSpPr>
        <p:spPr>
          <a:xfrm>
            <a:off x="1929508" y="2831219"/>
            <a:ext cx="4719465" cy="643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8" idx="2"/>
            <a:endCxn id="36" idx="0"/>
          </p:cNvCxnSpPr>
          <p:nvPr/>
        </p:nvCxnSpPr>
        <p:spPr>
          <a:xfrm>
            <a:off x="1929508" y="2831219"/>
            <a:ext cx="5633866" cy="65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stCxn id="8" idx="2"/>
            <a:endCxn id="37" idx="0"/>
          </p:cNvCxnSpPr>
          <p:nvPr/>
        </p:nvCxnSpPr>
        <p:spPr>
          <a:xfrm>
            <a:off x="1929508" y="2831219"/>
            <a:ext cx="6517499" cy="66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a:stCxn id="8" idx="2"/>
            <a:endCxn id="35" idx="0"/>
          </p:cNvCxnSpPr>
          <p:nvPr/>
        </p:nvCxnSpPr>
        <p:spPr>
          <a:xfrm>
            <a:off x="1929508" y="2831219"/>
            <a:ext cx="7561942" cy="65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1136830" y="2847478"/>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1136830" y="2847478"/>
                <a:ext cx="539839" cy="369332"/>
              </a:xfrm>
              <a:prstGeom prst="rect">
                <a:avLst/>
              </a:prstGeom>
              <a:blipFill rotWithShape="0">
                <a:blip r:embed="rId3"/>
                <a:stretch>
                  <a:fillRect b="-16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7293454" y="2962894"/>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9</m:t>
                          </m:r>
                        </m:sub>
                      </m:sSub>
                    </m:oMath>
                  </m:oMathPara>
                </a14:m>
                <a:endParaRPr lang="ko-KR" alt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7293454" y="2962894"/>
                <a:ext cx="539839" cy="369332"/>
              </a:xfrm>
              <a:prstGeom prst="rect">
                <a:avLst/>
              </a:prstGeom>
              <a:blipFill rotWithShape="0">
                <a:blip r:embed="rId4"/>
                <a:stretch>
                  <a:fillRect b="-1639"/>
                </a:stretch>
              </a:blipFill>
            </p:spPr>
            <p:txBody>
              <a:bodyPr/>
              <a:lstStyle/>
              <a:p>
                <a:r>
                  <a:rPr lang="ko-KR" altLang="en-US">
                    <a:noFill/>
                  </a:rPr>
                  <a:t> </a:t>
                </a:r>
              </a:p>
            </p:txBody>
          </p:sp>
        </mc:Fallback>
      </mc:AlternateContent>
      <p:sp>
        <p:nvSpPr>
          <p:cNvPr id="44" name="TextBox 43"/>
          <p:cNvSpPr txBox="1"/>
          <p:nvPr/>
        </p:nvSpPr>
        <p:spPr>
          <a:xfrm>
            <a:off x="1080036" y="933522"/>
            <a:ext cx="2878250" cy="369332"/>
          </a:xfrm>
          <a:prstGeom prst="rect">
            <a:avLst/>
          </a:prstGeom>
          <a:noFill/>
        </p:spPr>
        <p:txBody>
          <a:bodyPr wrap="square" rtlCol="0">
            <a:spAutoFit/>
          </a:bodyPr>
          <a:lstStyle/>
          <a:p>
            <a:r>
              <a:rPr lang="en-US" altLang="ko-KR" b="1" dirty="0"/>
              <a:t>C. Backup</a:t>
            </a:r>
            <a:endParaRPr lang="ko-KR" altLang="en-US" b="1" dirty="0"/>
          </a:p>
        </p:txBody>
      </p:sp>
      <p:graphicFrame>
        <p:nvGraphicFramePr>
          <p:cNvPr id="48" name="표 47"/>
          <p:cNvGraphicFramePr>
            <a:graphicFrameLocks noGrp="1"/>
          </p:cNvGraphicFramePr>
          <p:nvPr>
            <p:extLst>
              <p:ext uri="{D42A27DB-BD31-4B8C-83A1-F6EECF244321}">
                <p14:modId xmlns:p14="http://schemas.microsoft.com/office/powerpoint/2010/main" val="3534128273"/>
              </p:ext>
            </p:extLst>
          </p:nvPr>
        </p:nvGraphicFramePr>
        <p:xfrm>
          <a:off x="2443409" y="4774879"/>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56" name="타원 55"/>
          <p:cNvSpPr/>
          <p:nvPr/>
        </p:nvSpPr>
        <p:spPr>
          <a:xfrm>
            <a:off x="3041983" y="4669419"/>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9" name="표 68"/>
          <p:cNvGraphicFramePr>
            <a:graphicFrameLocks noGrp="1"/>
          </p:cNvGraphicFramePr>
          <p:nvPr>
            <p:extLst>
              <p:ext uri="{D42A27DB-BD31-4B8C-83A1-F6EECF244321}">
                <p14:modId xmlns:p14="http://schemas.microsoft.com/office/powerpoint/2010/main" val="3396503870"/>
              </p:ext>
            </p:extLst>
          </p:nvPr>
        </p:nvGraphicFramePr>
        <p:xfrm>
          <a:off x="1567826" y="4760945"/>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0" name="타원 69"/>
          <p:cNvSpPr/>
          <p:nvPr/>
        </p:nvSpPr>
        <p:spPr>
          <a:xfrm>
            <a:off x="2166400" y="4655485"/>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1" name="표 70"/>
          <p:cNvGraphicFramePr>
            <a:graphicFrameLocks noGrp="1"/>
          </p:cNvGraphicFramePr>
          <p:nvPr>
            <p:extLst>
              <p:ext uri="{D42A27DB-BD31-4B8C-83A1-F6EECF244321}">
                <p14:modId xmlns:p14="http://schemas.microsoft.com/office/powerpoint/2010/main" val="115039411"/>
              </p:ext>
            </p:extLst>
          </p:nvPr>
        </p:nvGraphicFramePr>
        <p:xfrm>
          <a:off x="688592" y="4752326"/>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2" name="타원 71"/>
          <p:cNvSpPr/>
          <p:nvPr/>
        </p:nvSpPr>
        <p:spPr>
          <a:xfrm>
            <a:off x="1287166" y="4646866"/>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3" name="표 72"/>
          <p:cNvGraphicFramePr>
            <a:graphicFrameLocks noGrp="1"/>
          </p:cNvGraphicFramePr>
          <p:nvPr>
            <p:extLst>
              <p:ext uri="{D42A27DB-BD31-4B8C-83A1-F6EECF244321}">
                <p14:modId xmlns:p14="http://schemas.microsoft.com/office/powerpoint/2010/main" val="3452651416"/>
              </p:ext>
            </p:extLst>
          </p:nvPr>
        </p:nvGraphicFramePr>
        <p:xfrm>
          <a:off x="3487852" y="4774879"/>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4" name="타원 73"/>
          <p:cNvSpPr/>
          <p:nvPr/>
        </p:nvSpPr>
        <p:spPr>
          <a:xfrm>
            <a:off x="4086426" y="4669419"/>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5" name="표 74"/>
          <p:cNvGraphicFramePr>
            <a:graphicFrameLocks noGrp="1"/>
          </p:cNvGraphicFramePr>
          <p:nvPr>
            <p:extLst>
              <p:ext uri="{D42A27DB-BD31-4B8C-83A1-F6EECF244321}">
                <p14:modId xmlns:p14="http://schemas.microsoft.com/office/powerpoint/2010/main" val="4071829151"/>
              </p:ext>
            </p:extLst>
          </p:nvPr>
        </p:nvGraphicFramePr>
        <p:xfrm>
          <a:off x="4559039" y="4752326"/>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6" name="타원 75"/>
          <p:cNvSpPr/>
          <p:nvPr/>
        </p:nvSpPr>
        <p:spPr>
          <a:xfrm>
            <a:off x="5157613" y="4646866"/>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7" name="표 76"/>
          <p:cNvGraphicFramePr>
            <a:graphicFrameLocks noGrp="1"/>
          </p:cNvGraphicFramePr>
          <p:nvPr>
            <p:extLst>
              <p:ext uri="{D42A27DB-BD31-4B8C-83A1-F6EECF244321}">
                <p14:modId xmlns:p14="http://schemas.microsoft.com/office/powerpoint/2010/main" val="584629226"/>
              </p:ext>
            </p:extLst>
          </p:nvPr>
        </p:nvGraphicFramePr>
        <p:xfrm>
          <a:off x="5695759" y="4735946"/>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78" name="타원 77"/>
          <p:cNvSpPr/>
          <p:nvPr/>
        </p:nvSpPr>
        <p:spPr>
          <a:xfrm>
            <a:off x="6294333" y="4630486"/>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9" name="표 78"/>
          <p:cNvGraphicFramePr>
            <a:graphicFrameLocks noGrp="1"/>
          </p:cNvGraphicFramePr>
          <p:nvPr>
            <p:extLst>
              <p:ext uri="{D42A27DB-BD31-4B8C-83A1-F6EECF244321}">
                <p14:modId xmlns:p14="http://schemas.microsoft.com/office/powerpoint/2010/main" val="1362441645"/>
              </p:ext>
            </p:extLst>
          </p:nvPr>
        </p:nvGraphicFramePr>
        <p:xfrm>
          <a:off x="6605026" y="4722012"/>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80" name="타원 79"/>
          <p:cNvSpPr/>
          <p:nvPr/>
        </p:nvSpPr>
        <p:spPr>
          <a:xfrm>
            <a:off x="7203600" y="4616552"/>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1" name="표 80"/>
          <p:cNvGraphicFramePr>
            <a:graphicFrameLocks noGrp="1"/>
          </p:cNvGraphicFramePr>
          <p:nvPr>
            <p:extLst>
              <p:ext uri="{D42A27DB-BD31-4B8C-83A1-F6EECF244321}">
                <p14:modId xmlns:p14="http://schemas.microsoft.com/office/powerpoint/2010/main" val="3277346422"/>
              </p:ext>
            </p:extLst>
          </p:nvPr>
        </p:nvGraphicFramePr>
        <p:xfrm>
          <a:off x="7514293" y="4722012"/>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82" name="타원 81"/>
          <p:cNvSpPr/>
          <p:nvPr/>
        </p:nvSpPr>
        <p:spPr>
          <a:xfrm>
            <a:off x="8112867" y="4616552"/>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p:cNvSpPr/>
          <p:nvPr/>
        </p:nvSpPr>
        <p:spPr>
          <a:xfrm>
            <a:off x="910779" y="4646866"/>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p:cNvSpPr/>
          <p:nvPr/>
        </p:nvSpPr>
        <p:spPr>
          <a:xfrm>
            <a:off x="1490376" y="4657389"/>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p:cNvSpPr/>
          <p:nvPr/>
        </p:nvSpPr>
        <p:spPr>
          <a:xfrm>
            <a:off x="2321598" y="4991982"/>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p:cNvSpPr/>
          <p:nvPr/>
        </p:nvSpPr>
        <p:spPr>
          <a:xfrm>
            <a:off x="3748542" y="5011024"/>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타원 89"/>
          <p:cNvSpPr/>
          <p:nvPr/>
        </p:nvSpPr>
        <p:spPr>
          <a:xfrm>
            <a:off x="5170622" y="4986868"/>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타원 90"/>
          <p:cNvSpPr/>
          <p:nvPr/>
        </p:nvSpPr>
        <p:spPr>
          <a:xfrm>
            <a:off x="5567078" y="5310491"/>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p:cNvSpPr/>
          <p:nvPr/>
        </p:nvSpPr>
        <p:spPr>
          <a:xfrm>
            <a:off x="6855548" y="5322314"/>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p:cNvSpPr/>
          <p:nvPr/>
        </p:nvSpPr>
        <p:spPr>
          <a:xfrm>
            <a:off x="8112866" y="5312182"/>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flipH="1">
            <a:off x="1045874" y="4187090"/>
            <a:ext cx="1774421" cy="590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endCxn id="69" idx="0"/>
          </p:cNvCxnSpPr>
          <p:nvPr/>
        </p:nvCxnSpPr>
        <p:spPr>
          <a:xfrm flipH="1">
            <a:off x="1944712" y="4182506"/>
            <a:ext cx="903883" cy="57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endCxn id="48" idx="0"/>
          </p:cNvCxnSpPr>
          <p:nvPr/>
        </p:nvCxnSpPr>
        <p:spPr>
          <a:xfrm flipH="1">
            <a:off x="2820295" y="4175487"/>
            <a:ext cx="7155" cy="59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a:stCxn id="20" idx="2"/>
            <a:endCxn id="73" idx="0"/>
          </p:cNvCxnSpPr>
          <p:nvPr/>
        </p:nvCxnSpPr>
        <p:spPr>
          <a:xfrm>
            <a:off x="2820295" y="4195422"/>
            <a:ext cx="1044443" cy="579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p:cNvCxnSpPr>
            <a:endCxn id="75" idx="0"/>
          </p:cNvCxnSpPr>
          <p:nvPr/>
        </p:nvCxnSpPr>
        <p:spPr>
          <a:xfrm>
            <a:off x="2802499" y="4198424"/>
            <a:ext cx="2133426" cy="55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p:cNvCxnSpPr>
            <a:stCxn id="20" idx="2"/>
            <a:endCxn id="77" idx="0"/>
          </p:cNvCxnSpPr>
          <p:nvPr/>
        </p:nvCxnSpPr>
        <p:spPr>
          <a:xfrm>
            <a:off x="2820295" y="4195422"/>
            <a:ext cx="3252350" cy="540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p:cNvCxnSpPr>
            <a:endCxn id="79" idx="0"/>
          </p:cNvCxnSpPr>
          <p:nvPr/>
        </p:nvCxnSpPr>
        <p:spPr>
          <a:xfrm>
            <a:off x="2820295" y="4188713"/>
            <a:ext cx="4161617" cy="53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p:cNvCxnSpPr>
            <a:stCxn id="20" idx="2"/>
            <a:endCxn id="81" idx="0"/>
          </p:cNvCxnSpPr>
          <p:nvPr/>
        </p:nvCxnSpPr>
        <p:spPr>
          <a:xfrm>
            <a:off x="2820295" y="4195422"/>
            <a:ext cx="5070884" cy="52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p:cNvSpPr txBox="1"/>
              <p:nvPr/>
            </p:nvSpPr>
            <p:spPr>
              <a:xfrm>
                <a:off x="2036243" y="3652707"/>
                <a:ext cx="141070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ko-KR" altLang="en-US" b="0" i="1" smtClean="0">
                              <a:latin typeface="Cambria Math" panose="02040503050406030204" pitchFamily="18" charset="0"/>
                            </a:rPr>
                            <m:t>𝜃</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                  </m:t>
                          </m:r>
                        </m:e>
                      </m:d>
                    </m:oMath>
                  </m:oMathPara>
                </a14:m>
                <a:endParaRPr lang="en-US" altLang="ko-KR" b="0" i="1" dirty="0">
                  <a:latin typeface="Cambria Math" panose="02040503050406030204" pitchFamily="18" charset="0"/>
                </a:endParaRPr>
              </a:p>
              <a:p>
                <a:endParaRPr lang="en-US" altLang="ko-KR"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r>
                        <a:rPr lang="en-US" altLang="ko-KR" b="1" i="1" smtClean="0">
                          <a:latin typeface="Cambria Math" panose="02040503050406030204" pitchFamily="18" charset="0"/>
                        </a:rPr>
                        <m:t>𝒑</m:t>
                      </m:r>
                      <m:r>
                        <a:rPr lang="en-US" altLang="ko-KR" b="0" i="1" smtClean="0">
                          <a:latin typeface="Cambria Math" panose="02040503050406030204" pitchFamily="18" charset="0"/>
                        </a:rPr>
                        <m:t>,</m:t>
                      </m:r>
                      <m:r>
                        <a:rPr lang="en-US" altLang="ko-KR" b="0" i="1" smtClean="0">
                          <a:latin typeface="Cambria Math" panose="02040503050406030204" pitchFamily="18" charset="0"/>
                        </a:rPr>
                        <m:t>𝑣</m:t>
                      </m:r>
                      <m:r>
                        <a:rPr lang="en-US" altLang="ko-KR" b="0" i="1" smtClean="0">
                          <a:latin typeface="Cambria Math" panose="02040503050406030204" pitchFamily="18" charset="0"/>
                        </a:rPr>
                        <m:t>)</m:t>
                      </m:r>
                    </m:oMath>
                  </m:oMathPara>
                </a14:m>
                <a:endParaRPr lang="ko-KR" altLang="en-US" dirty="0"/>
              </a:p>
            </p:txBody>
          </p:sp>
        </mc:Choice>
        <mc:Fallback xmlns="">
          <p:sp>
            <p:nvSpPr>
              <p:cNvPr id="106" name="TextBox 105"/>
              <p:cNvSpPr txBox="1">
                <a:spLocks noRot="1" noChangeAspect="1" noMove="1" noResize="1" noEditPoints="1" noAdjustHandles="1" noChangeArrowheads="1" noChangeShapeType="1" noTextEdit="1"/>
              </p:cNvSpPr>
              <p:nvPr/>
            </p:nvSpPr>
            <p:spPr>
              <a:xfrm>
                <a:off x="2036243" y="3652707"/>
                <a:ext cx="1410707" cy="830997"/>
              </a:xfrm>
              <a:prstGeom prst="rect">
                <a:avLst/>
              </a:prstGeom>
              <a:blipFill rotWithShape="0">
                <a:blip r:embed="rId5"/>
                <a:stretch>
                  <a:fillRect l="-4329" b="-116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3272306" y="3848137"/>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𝐿</m:t>
                          </m:r>
                        </m:sub>
                      </m:sSub>
                    </m:oMath>
                  </m:oMathPara>
                </a14:m>
                <a:endParaRPr lang="ko-KR" altLang="en-US" dirty="0"/>
              </a:p>
            </p:txBody>
          </p:sp>
        </mc:Choice>
        <mc:Fallback xmlns="">
          <p:sp>
            <p:nvSpPr>
              <p:cNvPr id="115" name="TextBox 114"/>
              <p:cNvSpPr txBox="1">
                <a:spLocks noRot="1" noChangeAspect="1" noMove="1" noResize="1" noEditPoints="1" noAdjustHandles="1" noChangeArrowheads="1" noChangeShapeType="1" noTextEdit="1"/>
              </p:cNvSpPr>
              <p:nvPr/>
            </p:nvSpPr>
            <p:spPr>
              <a:xfrm>
                <a:off x="3272306" y="3848137"/>
                <a:ext cx="288925" cy="276999"/>
              </a:xfrm>
              <a:prstGeom prst="rect">
                <a:avLst/>
              </a:prstGeom>
              <a:blipFill rotWithShape="0">
                <a:blip r:embed="rId6"/>
                <a:stretch>
                  <a:fillRect l="-6383" r="-2128" b="-19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1404099" y="4203906"/>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116" name="TextBox 115"/>
              <p:cNvSpPr txBox="1">
                <a:spLocks noRot="1" noChangeAspect="1" noMove="1" noResize="1" noEditPoints="1" noAdjustHandles="1" noChangeArrowheads="1" noChangeShapeType="1" noTextEdit="1"/>
              </p:cNvSpPr>
              <p:nvPr/>
            </p:nvSpPr>
            <p:spPr>
              <a:xfrm>
                <a:off x="1404099" y="4203906"/>
                <a:ext cx="539839" cy="369332"/>
              </a:xfrm>
              <a:prstGeom prst="rect">
                <a:avLst/>
              </a:prstGeom>
              <a:blipFill rotWithShape="0">
                <a:blip r:embed="rId7"/>
                <a:stretch>
                  <a:fillRect b="-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5410659" y="4248873"/>
                <a:ext cx="26761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8</m:t>
                          </m:r>
                        </m:sub>
                      </m:sSub>
                    </m:oMath>
                  </m:oMathPara>
                </a14:m>
                <a:endParaRPr lang="ko-KR" altLang="en-US" dirty="0"/>
              </a:p>
            </p:txBody>
          </p:sp>
        </mc:Choice>
        <mc:Fallback xmlns="">
          <p:sp>
            <p:nvSpPr>
              <p:cNvPr id="117" name="TextBox 116"/>
              <p:cNvSpPr txBox="1">
                <a:spLocks noRot="1" noChangeAspect="1" noMove="1" noResize="1" noEditPoints="1" noAdjustHandles="1" noChangeArrowheads="1" noChangeShapeType="1" noTextEdit="1"/>
              </p:cNvSpPr>
              <p:nvPr/>
            </p:nvSpPr>
            <p:spPr>
              <a:xfrm>
                <a:off x="5410659" y="4248873"/>
                <a:ext cx="2676189" cy="369332"/>
              </a:xfrm>
              <a:prstGeom prst="rect">
                <a:avLst/>
              </a:prstGeom>
              <a:blipFill rotWithShape="0">
                <a:blip r:embed="rId8"/>
                <a:stretch>
                  <a:fillRect b="-16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8706785" y="4483704"/>
                <a:ext cx="31645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=0 ,…, </m:t>
                      </m:r>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8</m:t>
                              </m:r>
                            </m:sub>
                          </m:sSub>
                        </m:e>
                      </m:d>
                      <m:r>
                        <a:rPr lang="en-US" altLang="ko-KR" b="0" i="0" smtClean="0">
                          <a:latin typeface="Cambria Math" panose="02040503050406030204" pitchFamily="18" charset="0"/>
                        </a:rPr>
                        <m:t>=0</m:t>
                      </m:r>
                    </m:oMath>
                  </m:oMathPara>
                </a14:m>
                <a:endParaRPr lang="ko-KR" altLang="en-US" dirty="0"/>
              </a:p>
            </p:txBody>
          </p:sp>
        </mc:Choice>
        <mc:Fallback xmlns="">
          <p:sp>
            <p:nvSpPr>
              <p:cNvPr id="118" name="TextBox 117"/>
              <p:cNvSpPr txBox="1">
                <a:spLocks noRot="1" noChangeAspect="1" noMove="1" noResize="1" noEditPoints="1" noAdjustHandles="1" noChangeArrowheads="1" noChangeShapeType="1" noTextEdit="1"/>
              </p:cNvSpPr>
              <p:nvPr/>
            </p:nvSpPr>
            <p:spPr>
              <a:xfrm>
                <a:off x="8706785" y="4483704"/>
                <a:ext cx="3164584" cy="276999"/>
              </a:xfrm>
              <a:prstGeom prst="rect">
                <a:avLst/>
              </a:prstGeom>
              <a:blipFill rotWithShape="0">
                <a:blip r:embed="rId9"/>
                <a:stretch>
                  <a:fillRect b="-2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9" name="TextBox 118"/>
              <p:cNvSpPr txBox="1"/>
              <p:nvPr/>
            </p:nvSpPr>
            <p:spPr>
              <a:xfrm>
                <a:off x="8653340" y="4872490"/>
                <a:ext cx="32687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W</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=0 ,…, </m:t>
                      </m:r>
                      <m:r>
                        <m:rPr>
                          <m:sty m:val="p"/>
                        </m:rPr>
                        <a:rPr lang="en-US" altLang="ko-KR" b="0" i="0" smtClean="0">
                          <a:latin typeface="Cambria Math" panose="02040503050406030204" pitchFamily="18" charset="0"/>
                        </a:rPr>
                        <m:t>W</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8</m:t>
                              </m:r>
                            </m:sub>
                          </m:sSub>
                        </m:e>
                      </m:d>
                      <m:r>
                        <a:rPr lang="en-US" altLang="ko-KR" b="0" i="0" smtClean="0">
                          <a:latin typeface="Cambria Math" panose="02040503050406030204" pitchFamily="18" charset="0"/>
                        </a:rPr>
                        <m:t>=0</m:t>
                      </m:r>
                    </m:oMath>
                  </m:oMathPara>
                </a14:m>
                <a:endParaRPr lang="ko-KR" altLang="en-US" dirty="0"/>
              </a:p>
            </p:txBody>
          </p:sp>
        </mc:Choice>
        <mc:Fallback xmlns="">
          <p:sp>
            <p:nvSpPr>
              <p:cNvPr id="119" name="TextBox 118"/>
              <p:cNvSpPr txBox="1">
                <a:spLocks noRot="1" noChangeAspect="1" noMove="1" noResize="1" noEditPoints="1" noAdjustHandles="1" noChangeArrowheads="1" noChangeShapeType="1" noTextEdit="1"/>
              </p:cNvSpPr>
              <p:nvPr/>
            </p:nvSpPr>
            <p:spPr>
              <a:xfrm>
                <a:off x="8653340" y="4872490"/>
                <a:ext cx="3268779" cy="276999"/>
              </a:xfrm>
              <a:prstGeom prst="rect">
                <a:avLst/>
              </a:prstGeom>
              <a:blipFill rotWithShape="0">
                <a:blip r:embed="rId10"/>
                <a:stretch>
                  <a:fillRect l="-187" b="-19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0" name="TextBox 119"/>
              <p:cNvSpPr txBox="1"/>
              <p:nvPr/>
            </p:nvSpPr>
            <p:spPr>
              <a:xfrm>
                <a:off x="8724930" y="5301867"/>
                <a:ext cx="3145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Q</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=0 ,…, </m:t>
                      </m:r>
                      <m:r>
                        <m:rPr>
                          <m:sty m:val="p"/>
                        </m:rPr>
                        <a:rPr lang="en-US" altLang="ko-KR" b="0" i="0" smtClean="0">
                          <a:latin typeface="Cambria Math" panose="02040503050406030204" pitchFamily="18" charset="0"/>
                        </a:rPr>
                        <m:t>Q</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8</m:t>
                              </m:r>
                            </m:sub>
                          </m:sSub>
                        </m:e>
                      </m:d>
                      <m:r>
                        <a:rPr lang="en-US" altLang="ko-KR" b="0" i="0" smtClean="0">
                          <a:latin typeface="Cambria Math" panose="02040503050406030204" pitchFamily="18" charset="0"/>
                        </a:rPr>
                        <m:t>=0</m:t>
                      </m:r>
                    </m:oMath>
                  </m:oMathPara>
                </a14:m>
                <a:endParaRPr lang="ko-KR" altLang="en-US" dirty="0"/>
              </a:p>
            </p:txBody>
          </p:sp>
        </mc:Choice>
        <mc:Fallback xmlns="">
          <p:sp>
            <p:nvSpPr>
              <p:cNvPr id="120" name="TextBox 119"/>
              <p:cNvSpPr txBox="1">
                <a:spLocks noRot="1" noChangeAspect="1" noMove="1" noResize="1" noEditPoints="1" noAdjustHandles="1" noChangeArrowheads="1" noChangeShapeType="1" noTextEdit="1"/>
              </p:cNvSpPr>
              <p:nvPr/>
            </p:nvSpPr>
            <p:spPr>
              <a:xfrm>
                <a:off x="8724930" y="5301867"/>
                <a:ext cx="3145348" cy="276999"/>
              </a:xfrm>
              <a:prstGeom prst="rect">
                <a:avLst/>
              </a:prstGeom>
              <a:blipFill rotWithShape="0">
                <a:blip r:embed="rId11"/>
                <a:stretch>
                  <a:fillRect l="-775" r="-194"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1" name="TextBox 120"/>
              <p:cNvSpPr txBox="1"/>
              <p:nvPr/>
            </p:nvSpPr>
            <p:spPr>
              <a:xfrm>
                <a:off x="8706785" y="5688723"/>
                <a:ext cx="33531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P</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1</m:t>
                              </m:r>
                            </m:sub>
                          </m:sSub>
                        </m:e>
                      </m:d>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p</m:t>
                          </m:r>
                        </m:e>
                        <m:sub>
                          <m:r>
                            <a:rPr lang="en-US" altLang="ko-KR" b="0" i="0" smtClean="0">
                              <a:latin typeface="Cambria Math" panose="02040503050406030204" pitchFamily="18" charset="0"/>
                            </a:rPr>
                            <m:t>1</m:t>
                          </m:r>
                        </m:sub>
                      </m:sSub>
                      <m:r>
                        <a:rPr lang="en-US" altLang="ko-KR" b="0" i="0" smtClean="0">
                          <a:latin typeface="Cambria Math" panose="02040503050406030204" pitchFamily="18" charset="0"/>
                        </a:rPr>
                        <m:t> ,…, </m:t>
                      </m:r>
                      <m:r>
                        <m:rPr>
                          <m:sty m:val="p"/>
                        </m:rPr>
                        <a:rPr lang="en-US" altLang="ko-KR" b="0" i="0" smtClean="0">
                          <a:latin typeface="Cambria Math" panose="02040503050406030204" pitchFamily="18" charset="0"/>
                        </a:rPr>
                        <m:t>P</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m:rPr>
                                  <m:sty m:val="p"/>
                                </m:rPr>
                                <a:rPr lang="en-US" altLang="ko-KR" b="0" i="0" smtClean="0">
                                  <a:latin typeface="Cambria Math" panose="02040503050406030204" pitchFamily="18" charset="0"/>
                                </a:rPr>
                                <m:t>L</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8</m:t>
                              </m:r>
                            </m:sub>
                          </m:sSub>
                        </m:e>
                      </m:d>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p</m:t>
                          </m:r>
                        </m:e>
                        <m:sub>
                          <m:r>
                            <a:rPr lang="en-US" altLang="ko-KR" b="0" i="0" smtClean="0">
                              <a:latin typeface="Cambria Math" panose="02040503050406030204" pitchFamily="18" charset="0"/>
                            </a:rPr>
                            <m:t>8</m:t>
                          </m:r>
                        </m:sub>
                      </m:sSub>
                    </m:oMath>
                  </m:oMathPara>
                </a14:m>
                <a:endParaRPr lang="ko-KR" altLang="en-US" dirty="0"/>
              </a:p>
            </p:txBody>
          </p:sp>
        </mc:Choice>
        <mc:Fallback xmlns="">
          <p:sp>
            <p:nvSpPr>
              <p:cNvPr id="121" name="TextBox 120"/>
              <p:cNvSpPr txBox="1">
                <a:spLocks noRot="1" noChangeAspect="1" noMove="1" noResize="1" noEditPoints="1" noAdjustHandles="1" noChangeArrowheads="1" noChangeShapeType="1" noTextEdit="1"/>
              </p:cNvSpPr>
              <p:nvPr/>
            </p:nvSpPr>
            <p:spPr>
              <a:xfrm>
                <a:off x="8706785" y="5688723"/>
                <a:ext cx="3353162" cy="276999"/>
              </a:xfrm>
              <a:prstGeom prst="rect">
                <a:avLst/>
              </a:prstGeom>
              <a:blipFill rotWithShape="0">
                <a:blip r:embed="rId12"/>
                <a:stretch>
                  <a:fillRect b="-282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225958" y="1675792"/>
                <a:ext cx="257160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3</m:t>
                              </m:r>
                            </m:sub>
                          </m:sSub>
                        </m:e>
                      </m:d>
                      <m:r>
                        <a:rPr lang="en-US" altLang="ko-KR" b="0" i="0" smtClean="0">
                          <a:latin typeface="Cambria Math" panose="02040503050406030204" pitchFamily="18" charset="0"/>
                        </a:rPr>
                        <m:t>=</m:t>
                      </m:r>
                      <m:r>
                        <m:rPr>
                          <m:sty m:val="p"/>
                        </m:rPr>
                        <a:rPr lang="en-US" altLang="ko-KR" b="0" i="0" smtClean="0">
                          <a:latin typeface="Cambria Math" panose="02040503050406030204" pitchFamily="18" charset="0"/>
                        </a:rPr>
                        <m:t>N</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3</m:t>
                              </m:r>
                            </m:sub>
                          </m:sSub>
                        </m:e>
                      </m:d>
                      <m:r>
                        <a:rPr lang="en-US" altLang="ko-KR" b="0" i="0" smtClean="0">
                          <a:latin typeface="Cambria Math" panose="02040503050406030204" pitchFamily="18" charset="0"/>
                        </a:rPr>
                        <m:t>+1</m:t>
                      </m:r>
                    </m:oMath>
                  </m:oMathPara>
                </a14:m>
                <a:endParaRPr lang="en-US" altLang="ko-KR" b="0" dirty="0"/>
              </a:p>
              <a:p>
                <a:endParaRPr lang="ko-KR" altLang="en-US" dirty="0"/>
              </a:p>
            </p:txBody>
          </p:sp>
        </mc:Choice>
        <mc:Fallback xmlns="">
          <p:sp>
            <p:nvSpPr>
              <p:cNvPr id="83" name="TextBox 82"/>
              <p:cNvSpPr txBox="1">
                <a:spLocks noRot="1" noChangeAspect="1" noMove="1" noResize="1" noEditPoints="1" noAdjustHandles="1" noChangeArrowheads="1" noChangeShapeType="1" noTextEdit="1"/>
              </p:cNvSpPr>
              <p:nvPr/>
            </p:nvSpPr>
            <p:spPr>
              <a:xfrm>
                <a:off x="3225958" y="1675792"/>
                <a:ext cx="2571601" cy="553998"/>
              </a:xfrm>
              <a:prstGeom prst="rect">
                <a:avLst/>
              </a:prstGeom>
              <a:blipFill rotWithShape="0">
                <a:blip r:embed="rId13"/>
                <a:stretch>
                  <a:fillRect r="-23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3177483" y="2005521"/>
                <a:ext cx="26200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W</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3</m:t>
                              </m:r>
                            </m:sub>
                          </m:sSub>
                        </m:e>
                      </m:d>
                      <m:r>
                        <a:rPr lang="en-US" altLang="ko-KR" b="0" i="0" smtClean="0">
                          <a:latin typeface="Cambria Math" panose="02040503050406030204" pitchFamily="18" charset="0"/>
                        </a:rPr>
                        <m:t>=</m:t>
                      </m:r>
                      <m:r>
                        <m:rPr>
                          <m:sty m:val="p"/>
                        </m:rPr>
                        <a:rPr lang="en-US" altLang="ko-KR">
                          <a:latin typeface="Cambria Math" panose="02040503050406030204" pitchFamily="18" charset="0"/>
                        </a:rPr>
                        <m:t>W</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s</m:t>
                              </m:r>
                            </m:e>
                            <m:sub>
                              <m:r>
                                <a:rPr lang="en-US" altLang="ko-KR">
                                  <a:latin typeface="Cambria Math" panose="02040503050406030204" pitchFamily="18" charset="0"/>
                                </a:rPr>
                                <m:t>0</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a</m:t>
                              </m:r>
                            </m:e>
                            <m:sub>
                              <m:r>
                                <a:rPr lang="en-US" altLang="ko-KR">
                                  <a:latin typeface="Cambria Math" panose="02040503050406030204" pitchFamily="18" charset="0"/>
                                </a:rPr>
                                <m:t>3</m:t>
                              </m:r>
                            </m:sub>
                          </m:sSub>
                        </m:e>
                      </m:d>
                      <m:r>
                        <a:rPr lang="en-US" altLang="ko-KR" b="0" i="0" smtClean="0">
                          <a:latin typeface="Cambria Math" panose="02040503050406030204" pitchFamily="18" charset="0"/>
                        </a:rPr>
                        <m:t>+</m:t>
                      </m:r>
                      <m:r>
                        <m:rPr>
                          <m:sty m:val="p"/>
                        </m:rPr>
                        <a:rPr lang="en-US" altLang="ko-KR" b="0" i="0" smtClean="0">
                          <a:latin typeface="Cambria Math" panose="02040503050406030204" pitchFamily="18" charset="0"/>
                        </a:rPr>
                        <m:t>v</m:t>
                      </m:r>
                    </m:oMath>
                  </m:oMathPara>
                </a14:m>
                <a:endParaRPr lang="ko-KR" altLang="en-US" dirty="0"/>
              </a:p>
            </p:txBody>
          </p:sp>
        </mc:Choice>
        <mc:Fallback xmlns="">
          <p:sp>
            <p:nvSpPr>
              <p:cNvPr id="84" name="TextBox 83"/>
              <p:cNvSpPr txBox="1">
                <a:spLocks noRot="1" noChangeAspect="1" noMove="1" noResize="1" noEditPoints="1" noAdjustHandles="1" noChangeArrowheads="1" noChangeShapeType="1" noTextEdit="1"/>
              </p:cNvSpPr>
              <p:nvPr/>
            </p:nvSpPr>
            <p:spPr>
              <a:xfrm>
                <a:off x="3177483" y="2005521"/>
                <a:ext cx="2620076" cy="276999"/>
              </a:xfrm>
              <a:prstGeom prst="rect">
                <a:avLst/>
              </a:prstGeom>
              <a:blipFill rotWithShape="0">
                <a:blip r:embed="rId14"/>
                <a:stretch>
                  <a:fillRect l="-930" r="-233"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3222747" y="2291177"/>
                <a:ext cx="2164823" cy="584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Q</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0" smtClean="0">
                                  <a:latin typeface="Cambria Math" panose="02040503050406030204" pitchFamily="18" charset="0"/>
                                </a:rPr>
                                <m:t>0</m:t>
                              </m:r>
                            </m:sub>
                          </m:sSub>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a:rPr lang="en-US" altLang="ko-KR" b="0" i="0" smtClean="0">
                                  <a:latin typeface="Cambria Math" panose="02040503050406030204" pitchFamily="18" charset="0"/>
                                </a:rPr>
                                <m:t>3</m:t>
                              </m:r>
                            </m:sub>
                          </m:sSub>
                        </m:e>
                      </m:d>
                      <m:r>
                        <a:rPr lang="en-US" altLang="ko-KR" b="0" i="0" smtClean="0">
                          <a:latin typeface="Cambria Math" panose="02040503050406030204" pitchFamily="18" charset="0"/>
                        </a:rPr>
                        <m:t>=</m:t>
                      </m:r>
                      <m:f>
                        <m:fPr>
                          <m:ctrlPr>
                            <a:rPr lang="en-US" altLang="ko-KR" b="0" i="1" smtClean="0">
                              <a:latin typeface="Cambria Math" panose="02040503050406030204" pitchFamily="18" charset="0"/>
                            </a:rPr>
                          </m:ctrlPr>
                        </m:fPr>
                        <m:num>
                          <m:r>
                            <m:rPr>
                              <m:sty m:val="p"/>
                            </m:rPr>
                            <a:rPr lang="en-US" altLang="ko-KR">
                              <a:latin typeface="Cambria Math" panose="02040503050406030204" pitchFamily="18" charset="0"/>
                            </a:rPr>
                            <m:t>W</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s</m:t>
                                  </m:r>
                                </m:e>
                                <m:sub>
                                  <m:r>
                                    <a:rPr lang="en-US" altLang="ko-KR">
                                      <a:latin typeface="Cambria Math" panose="02040503050406030204" pitchFamily="18" charset="0"/>
                                    </a:rPr>
                                    <m:t>0</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a</m:t>
                                  </m:r>
                                </m:e>
                                <m:sub>
                                  <m:r>
                                    <a:rPr lang="en-US" altLang="ko-KR">
                                      <a:latin typeface="Cambria Math" panose="02040503050406030204" pitchFamily="18" charset="0"/>
                                    </a:rPr>
                                    <m:t>3</m:t>
                                  </m:r>
                                </m:sub>
                              </m:sSub>
                            </m:e>
                          </m:d>
                        </m:num>
                        <m:den>
                          <m:r>
                            <m:rPr>
                              <m:sty m:val="p"/>
                            </m:rPr>
                            <a:rPr lang="en-US" altLang="ko-KR">
                              <a:latin typeface="Cambria Math" panose="02040503050406030204" pitchFamily="18" charset="0"/>
                            </a:rPr>
                            <m:t>N</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s</m:t>
                                  </m:r>
                                </m:e>
                                <m:sub>
                                  <m:r>
                                    <a:rPr lang="en-US" altLang="ko-KR">
                                      <a:latin typeface="Cambria Math" panose="02040503050406030204" pitchFamily="18" charset="0"/>
                                    </a:rPr>
                                    <m:t>0</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a</m:t>
                                  </m:r>
                                </m:e>
                                <m:sub>
                                  <m:r>
                                    <a:rPr lang="en-US" altLang="ko-KR">
                                      <a:latin typeface="Cambria Math" panose="02040503050406030204" pitchFamily="18" charset="0"/>
                                    </a:rPr>
                                    <m:t>3</m:t>
                                  </m:r>
                                </m:sub>
                              </m:sSub>
                            </m:e>
                          </m:d>
                        </m:den>
                      </m:f>
                    </m:oMath>
                  </m:oMathPara>
                </a14:m>
                <a:endParaRPr lang="ko-KR" alt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3222747" y="2291177"/>
                <a:ext cx="2164823" cy="584584"/>
              </a:xfrm>
              <a:prstGeom prst="rect">
                <a:avLst/>
              </a:prstGeom>
              <a:blipFill rotWithShape="0">
                <a:blip r:embed="rId15"/>
                <a:stretch>
                  <a:fillRect/>
                </a:stretch>
              </a:blipFill>
            </p:spPr>
            <p:txBody>
              <a:bodyPr/>
              <a:lstStyle/>
              <a:p>
                <a:r>
                  <a:rPr lang="ko-KR" altLang="en-US">
                    <a:noFill/>
                  </a:rPr>
                  <a:t> </a:t>
                </a:r>
              </a:p>
            </p:txBody>
          </p:sp>
        </mc:Fallback>
      </mc:AlternateContent>
      <p:sp>
        <p:nvSpPr>
          <p:cNvPr id="2" name="TextBox 1"/>
          <p:cNvSpPr txBox="1"/>
          <p:nvPr/>
        </p:nvSpPr>
        <p:spPr>
          <a:xfrm>
            <a:off x="5872486" y="1669255"/>
            <a:ext cx="1760648" cy="369332"/>
          </a:xfrm>
          <a:prstGeom prst="rect">
            <a:avLst/>
          </a:prstGeom>
          <a:noFill/>
        </p:spPr>
        <p:txBody>
          <a:bodyPr wrap="square" rtlCol="0">
            <a:spAutoFit/>
          </a:bodyPr>
          <a:lstStyle/>
          <a:p>
            <a:r>
              <a:rPr lang="en-US" altLang="ko-KR" dirty="0"/>
              <a:t>visit count</a:t>
            </a:r>
            <a:endParaRPr lang="ko-KR" altLang="en-US" dirty="0"/>
          </a:p>
        </p:txBody>
      </p:sp>
      <p:sp>
        <p:nvSpPr>
          <p:cNvPr id="9" name="TextBox 8"/>
          <p:cNvSpPr txBox="1"/>
          <p:nvPr/>
        </p:nvSpPr>
        <p:spPr>
          <a:xfrm>
            <a:off x="5872486" y="1969471"/>
            <a:ext cx="2374363" cy="369332"/>
          </a:xfrm>
          <a:prstGeom prst="rect">
            <a:avLst/>
          </a:prstGeom>
          <a:noFill/>
        </p:spPr>
        <p:txBody>
          <a:bodyPr wrap="square" rtlCol="0">
            <a:spAutoFit/>
          </a:bodyPr>
          <a:lstStyle/>
          <a:p>
            <a:r>
              <a:rPr lang="en-US" altLang="ko-KR" dirty="0"/>
              <a:t>total action value</a:t>
            </a:r>
            <a:endParaRPr lang="ko-KR" altLang="en-US" dirty="0"/>
          </a:p>
        </p:txBody>
      </p:sp>
      <p:sp>
        <p:nvSpPr>
          <p:cNvPr id="95" name="TextBox 94"/>
          <p:cNvSpPr txBox="1"/>
          <p:nvPr/>
        </p:nvSpPr>
        <p:spPr>
          <a:xfrm>
            <a:off x="5863965" y="2392593"/>
            <a:ext cx="2374363" cy="369332"/>
          </a:xfrm>
          <a:prstGeom prst="rect">
            <a:avLst/>
          </a:prstGeom>
          <a:noFill/>
        </p:spPr>
        <p:txBody>
          <a:bodyPr wrap="square" rtlCol="0">
            <a:spAutoFit/>
          </a:bodyPr>
          <a:lstStyle/>
          <a:p>
            <a:r>
              <a:rPr lang="en-US" altLang="ko-KR" dirty="0"/>
              <a:t>mean action value</a:t>
            </a:r>
            <a:endParaRPr lang="ko-KR" altLang="en-US" dirty="0"/>
          </a:p>
        </p:txBody>
      </p:sp>
      <p:sp>
        <p:nvSpPr>
          <p:cNvPr id="12" name="아래쪽 화살표 11"/>
          <p:cNvSpPr/>
          <p:nvPr/>
        </p:nvSpPr>
        <p:spPr>
          <a:xfrm rot="8324447">
            <a:off x="3307038" y="4212429"/>
            <a:ext cx="472440" cy="1918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p:cNvSpPr txBox="1"/>
          <p:nvPr/>
        </p:nvSpPr>
        <p:spPr>
          <a:xfrm>
            <a:off x="4157118" y="5875215"/>
            <a:ext cx="2137215" cy="923330"/>
          </a:xfrm>
          <a:prstGeom prst="rect">
            <a:avLst/>
          </a:prstGeom>
          <a:noFill/>
        </p:spPr>
        <p:txBody>
          <a:bodyPr wrap="square" rtlCol="0">
            <a:spAutoFit/>
          </a:bodyPr>
          <a:lstStyle/>
          <a:p>
            <a:r>
              <a:rPr lang="en-US" altLang="ko-KR" dirty="0"/>
              <a:t>Outcome of neural net at selected leaf node</a:t>
            </a:r>
            <a:endParaRPr lang="ko-KR" altLang="en-US"/>
          </a:p>
        </p:txBody>
      </p:sp>
    </p:spTree>
    <p:extLst>
      <p:ext uri="{BB962C8B-B14F-4D97-AF65-F5344CB8AC3E}">
        <p14:creationId xmlns:p14="http://schemas.microsoft.com/office/powerpoint/2010/main" val="2041886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neuralnetworksanddeeplearning.com/images/tikz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840" y="1958228"/>
            <a:ext cx="3351419" cy="27328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6869890" y="2999221"/>
                <a:ext cx="1258645" cy="650884"/>
              </a:xfrm>
              <a:prstGeom prst="rect">
                <a:avLst/>
              </a:prstGeom>
              <a:noFill/>
            </p:spPr>
            <p:txBody>
              <a:bodyPr wrap="square"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1</m:t>
                        </m:r>
                      </m:sub>
                      <m:sup>
                        <m:r>
                          <a:rPr lang="en-US" altLang="ko-KR" i="1">
                            <a:latin typeface="Cambria Math" panose="02040503050406030204" pitchFamily="18" charset="0"/>
                          </a:rPr>
                          <m:t>3</m:t>
                        </m:r>
                      </m:sup>
                    </m:sSubSup>
                  </m:oMath>
                </a14:m>
                <a:r>
                  <a:rPr lang="en-US" altLang="ko-KR" dirty="0"/>
                  <a:t> </a:t>
                </a:r>
                <a:r>
                  <a:rPr lang="ko-KR" altLang="en-US" dirty="0"/>
                  <a:t>계산</a:t>
                </a:r>
                <a:endParaRPr lang="en-US" altLang="ko-KR" dirty="0"/>
              </a:p>
              <a:p>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869889" y="2999220"/>
                <a:ext cx="1258645" cy="650884"/>
              </a:xfrm>
              <a:prstGeom prst="rect">
                <a:avLst/>
              </a:prstGeom>
              <a:blipFill rotWithShape="0">
                <a:blip r:embed="rId3"/>
                <a:stretch>
                  <a:fillRect t="-56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907541" y="3650106"/>
                <a:ext cx="1183343" cy="651460"/>
              </a:xfrm>
              <a:prstGeom prst="rect">
                <a:avLst/>
              </a:prstGeom>
              <a:noFill/>
            </p:spPr>
            <p:txBody>
              <a:bodyPr wrap="square"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2</m:t>
                        </m:r>
                      </m:sub>
                      <m:sup>
                        <m:r>
                          <a:rPr lang="en-US" altLang="ko-KR" i="1">
                            <a:latin typeface="Cambria Math" panose="02040503050406030204" pitchFamily="18" charset="0"/>
                          </a:rPr>
                          <m:t>3</m:t>
                        </m:r>
                      </m:sup>
                    </m:sSubSup>
                  </m:oMath>
                </a14:m>
                <a:r>
                  <a:rPr lang="en-US" altLang="ko-KR" dirty="0"/>
                  <a:t> </a:t>
                </a:r>
                <a:r>
                  <a:rPr lang="ko-KR" altLang="en-US" dirty="0"/>
                  <a:t>계산</a:t>
                </a:r>
                <a:endParaRPr lang="en-US" altLang="ko-KR" dirty="0"/>
              </a:p>
              <a:p>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907539" y="3650104"/>
                <a:ext cx="1183343" cy="651460"/>
              </a:xfrm>
              <a:prstGeom prst="rect">
                <a:avLst/>
              </a:prstGeom>
              <a:blipFill rotWithShape="0">
                <a:blip r:embed="rId4"/>
                <a:stretch>
                  <a:fillRect t="-5607"/>
                </a:stretch>
              </a:blipFill>
            </p:spPr>
            <p:txBody>
              <a:bodyPr/>
              <a:lstStyle/>
              <a:p>
                <a:r>
                  <a:rPr lang="ko-KR" altLang="en-US">
                    <a:noFill/>
                  </a:rPr>
                  <a:t> </a:t>
                </a:r>
              </a:p>
            </p:txBody>
          </p:sp>
        </mc:Fallback>
      </mc:AlternateContent>
      <p:cxnSp>
        <p:nvCxnSpPr>
          <p:cNvPr id="10" name="직선 화살표 연결선 9"/>
          <p:cNvCxnSpPr/>
          <p:nvPr/>
        </p:nvCxnSpPr>
        <p:spPr>
          <a:xfrm>
            <a:off x="3141234" y="2549563"/>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3141234" y="3508787"/>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3141234" y="4478768"/>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48603" y="2105491"/>
            <a:ext cx="338867" cy="369332"/>
          </a:xfrm>
          <a:prstGeom prst="rect">
            <a:avLst/>
          </a:prstGeom>
          <a:noFill/>
        </p:spPr>
        <p:txBody>
          <a:bodyPr wrap="square" rtlCol="0">
            <a:spAutoFit/>
          </a:bodyPr>
          <a:lstStyle/>
          <a:p>
            <a:r>
              <a:rPr lang="en-US" altLang="ko-KR" dirty="0"/>
              <a:t>x</a:t>
            </a:r>
            <a:endParaRPr lang="ko-KR" altLang="en-US" dirty="0"/>
          </a:p>
        </p:txBody>
      </p:sp>
      <p:sp>
        <p:nvSpPr>
          <p:cNvPr id="2" name="날짜 개체 틀 1"/>
          <p:cNvSpPr>
            <a:spLocks noGrp="1"/>
          </p:cNvSpPr>
          <p:nvPr>
            <p:ph type="dt" sz="half" idx="10"/>
          </p:nvPr>
        </p:nvSpPr>
        <p:spPr/>
        <p:txBody>
          <a:bodyPr/>
          <a:lstStyle/>
          <a:p>
            <a:fld id="{C41CA3F5-A375-491F-83A5-EC103A46A69F}" type="datetime1">
              <a:rPr lang="ko-KR" altLang="en-US" smtClean="0"/>
              <a:t>2019-12-12</a:t>
            </a:fld>
            <a:endParaRPr lang="ko-KR" altLang="en-US"/>
          </a:p>
        </p:txBody>
      </p:sp>
      <p:sp>
        <p:nvSpPr>
          <p:cNvPr id="3" name="슬라이드 번호 개체 틀 2"/>
          <p:cNvSpPr>
            <a:spLocks noGrp="1"/>
          </p:cNvSpPr>
          <p:nvPr>
            <p:ph type="sldNum" sz="quarter" idx="12"/>
          </p:nvPr>
        </p:nvSpPr>
        <p:spPr/>
        <p:txBody>
          <a:bodyPr/>
          <a:lstStyle/>
          <a:p>
            <a:fld id="{FCC205DD-E5C4-4EE3-B0EE-276B4039E1DB}" type="slidenum">
              <a:rPr lang="ko-KR" altLang="en-US" smtClean="0"/>
              <a:t>15</a:t>
            </a:fld>
            <a:endParaRPr lang="ko-KR" altLang="en-US"/>
          </a:p>
        </p:txBody>
      </p:sp>
      <mc:AlternateContent xmlns:mc="http://schemas.openxmlformats.org/markup-compatibility/2006" xmlns:a14="http://schemas.microsoft.com/office/drawing/2010/main">
        <mc:Choice Requires="a14">
          <p:sp>
            <p:nvSpPr>
              <p:cNvPr id="14" name="TextBox 13"/>
              <p:cNvSpPr txBox="1"/>
              <p:nvPr/>
            </p:nvSpPr>
            <p:spPr>
              <a:xfrm>
                <a:off x="8128534" y="3032980"/>
                <a:ext cx="2508799" cy="583365"/>
              </a:xfrm>
              <a:prstGeom prst="rect">
                <a:avLst/>
              </a:prstGeom>
              <a:noFill/>
            </p:spPr>
            <p:txBody>
              <a:bodyPr wrap="square"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den>
                    </m:f>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m:t>
                        </m:r>
                      </m:sup>
                    </m:s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oMath>
                </a14:m>
                <a:r>
                  <a:rPr lang="ko-KR" altLang="en-US" dirty="0"/>
                  <a:t>  </a:t>
                </a:r>
                <a:r>
                  <a:rPr lang="en-US" altLang="ko-KR" dirty="0"/>
                  <a:t>(BP1)</a:t>
                </a:r>
                <a:endParaRPr lang="ko-KR"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128534" y="3032979"/>
                <a:ext cx="2508798" cy="583365"/>
              </a:xfrm>
              <a:prstGeom prst="rect">
                <a:avLst/>
              </a:prstGeom>
              <a:blipFill rotWithShape="0">
                <a:blip r:embed="rId5"/>
                <a:stretch>
                  <a:fillRect b="-526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793560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8540555" y="6356352"/>
            <a:ext cx="2743200" cy="365125"/>
          </a:xfrm>
        </p:spPr>
        <p:txBody>
          <a:bodyPr/>
          <a:lstStyle/>
          <a:p>
            <a:fld id="{FCC205DD-E5C4-4EE3-B0EE-276B4039E1DB}" type="slidenum">
              <a:rPr lang="ko-KR" altLang="en-US" smtClean="0"/>
              <a:t>150</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sp>
        <p:nvSpPr>
          <p:cNvPr id="44" name="TextBox 43"/>
          <p:cNvSpPr txBox="1"/>
          <p:nvPr/>
        </p:nvSpPr>
        <p:spPr>
          <a:xfrm>
            <a:off x="1227938" y="1411382"/>
            <a:ext cx="9094479" cy="923330"/>
          </a:xfrm>
          <a:prstGeom prst="rect">
            <a:avLst/>
          </a:prstGeom>
          <a:noFill/>
        </p:spPr>
        <p:txBody>
          <a:bodyPr wrap="square" rtlCol="0">
            <a:spAutoFit/>
          </a:bodyPr>
          <a:lstStyle/>
          <a:p>
            <a:r>
              <a:rPr lang="en-US" altLang="ko-KR" dirty="0"/>
              <a:t>(a) Select, (b) Expand and Evaluate, (c) Backup (</a:t>
            </a:r>
            <a:r>
              <a:rPr lang="en-US" altLang="ko-KR" dirty="0" err="1"/>
              <a:t>a~c</a:t>
            </a:r>
            <a:r>
              <a:rPr lang="ko-KR" altLang="en-US"/>
              <a:t>가 </a:t>
            </a:r>
            <a:r>
              <a:rPr lang="en-US" altLang="ko-KR" dirty="0"/>
              <a:t>one simulation)</a:t>
            </a:r>
            <a:r>
              <a:rPr lang="ko-KR" altLang="en-US"/>
              <a:t>을 </a:t>
            </a:r>
            <a:r>
              <a:rPr lang="en-US" altLang="ko-KR" dirty="0"/>
              <a:t>1600</a:t>
            </a:r>
            <a:r>
              <a:rPr lang="ko-KR" altLang="en-US"/>
              <a:t>회 반복</a:t>
            </a:r>
            <a:r>
              <a:rPr lang="en-US" altLang="ko-KR" dirty="0"/>
              <a:t>! </a:t>
            </a:r>
            <a:r>
              <a:rPr lang="ko-KR" altLang="en-US"/>
              <a:t>그리고 다음 상태 선택</a:t>
            </a:r>
            <a:r>
              <a:rPr lang="en-US" altLang="ko-KR" dirty="0"/>
              <a:t> : </a:t>
            </a:r>
            <a:r>
              <a:rPr lang="ko-KR" altLang="en-US" dirty="0"/>
              <a:t>약 </a:t>
            </a:r>
            <a:r>
              <a:rPr lang="en-US" altLang="ko-KR" dirty="0"/>
              <a:t>0.4</a:t>
            </a:r>
            <a:r>
              <a:rPr lang="ko-KR" altLang="en-US"/>
              <a:t>초 소요</a:t>
            </a:r>
            <a:r>
              <a:rPr lang="en-US" altLang="ko-KR" dirty="0"/>
              <a:t> </a:t>
            </a:r>
            <a:r>
              <a:rPr lang="ko-KR" altLang="en-US" dirty="0"/>
              <a:t>이것이 </a:t>
            </a:r>
            <a:r>
              <a:rPr lang="en-US" altLang="ko-KR" dirty="0"/>
              <a:t>Monte-Carlo Tree Search. </a:t>
            </a:r>
            <a:r>
              <a:rPr lang="ko-KR" altLang="en-US"/>
              <a:t>다음 상태에서 또 </a:t>
            </a:r>
            <a:r>
              <a:rPr lang="en-US" altLang="ko-KR" dirty="0"/>
              <a:t>1600</a:t>
            </a:r>
            <a:r>
              <a:rPr lang="ko-KR" altLang="en-US"/>
              <a:t>회</a:t>
            </a:r>
            <a:r>
              <a:rPr lang="en-US" altLang="ko-KR" dirty="0"/>
              <a:t>, </a:t>
            </a:r>
            <a:r>
              <a:rPr lang="ko-KR" altLang="en-US"/>
              <a:t>이렇게 한 게임을 마무리</a:t>
            </a:r>
            <a:endParaRPr lang="ko-KR" altLang="en-US" dirty="0"/>
          </a:p>
        </p:txBody>
      </p:sp>
    </p:spTree>
    <p:extLst>
      <p:ext uri="{BB962C8B-B14F-4D97-AF65-F5344CB8AC3E}">
        <p14:creationId xmlns:p14="http://schemas.microsoft.com/office/powerpoint/2010/main" val="2583646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8540555" y="6356352"/>
            <a:ext cx="2743200" cy="365125"/>
          </a:xfrm>
        </p:spPr>
        <p:txBody>
          <a:bodyPr/>
          <a:lstStyle/>
          <a:p>
            <a:fld id="{FCC205DD-E5C4-4EE3-B0EE-276B4039E1DB}" type="slidenum">
              <a:rPr lang="ko-KR" altLang="en-US" smtClean="0"/>
              <a:t>151</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pic>
        <p:nvPicPr>
          <p:cNvPr id="26" name="그림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30354"/>
            <a:ext cx="8058957" cy="6688073"/>
          </a:xfrm>
          <a:prstGeom prst="rect">
            <a:avLst/>
          </a:prstGeom>
        </p:spPr>
      </p:pic>
      <p:sp>
        <p:nvSpPr>
          <p:cNvPr id="2" name="TextBox 1"/>
          <p:cNvSpPr txBox="1"/>
          <p:nvPr/>
        </p:nvSpPr>
        <p:spPr>
          <a:xfrm>
            <a:off x="721217" y="1957589"/>
            <a:ext cx="3773510" cy="2031325"/>
          </a:xfrm>
          <a:prstGeom prst="rect">
            <a:avLst/>
          </a:prstGeom>
          <a:noFill/>
        </p:spPr>
        <p:txBody>
          <a:bodyPr wrap="square" rtlCol="0">
            <a:spAutoFit/>
          </a:bodyPr>
          <a:lstStyle/>
          <a:p>
            <a:r>
              <a:rPr lang="en-US" altLang="ko-KR" dirty="0"/>
              <a:t>Go</a:t>
            </a:r>
          </a:p>
          <a:p>
            <a:r>
              <a:rPr lang="en-US" altLang="ko-KR" dirty="0"/>
              <a:t>Breadth 250</a:t>
            </a:r>
          </a:p>
          <a:p>
            <a:r>
              <a:rPr lang="en-US" altLang="ko-KR" dirty="0"/>
              <a:t>Depth  150</a:t>
            </a:r>
          </a:p>
          <a:p>
            <a:r>
              <a:rPr lang="en-US" altLang="ko-KR" dirty="0"/>
              <a:t>Infeasible exhaustive search</a:t>
            </a:r>
          </a:p>
          <a:p>
            <a:endParaRPr lang="en-US" altLang="ko-KR" dirty="0"/>
          </a:p>
          <a:p>
            <a:r>
              <a:rPr lang="en-US" altLang="ko-KR" dirty="0"/>
              <a:t>Therefore, Monte-Carlo</a:t>
            </a:r>
          </a:p>
          <a:p>
            <a:r>
              <a:rPr lang="en-US" altLang="ko-KR" dirty="0"/>
              <a:t>Beautiful visualization indeed-&gt;</a:t>
            </a:r>
          </a:p>
        </p:txBody>
      </p:sp>
    </p:spTree>
    <p:extLst>
      <p:ext uri="{BB962C8B-B14F-4D97-AF65-F5344CB8AC3E}">
        <p14:creationId xmlns:p14="http://schemas.microsoft.com/office/powerpoint/2010/main" val="20319156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8540555" y="6356352"/>
            <a:ext cx="2743200" cy="365125"/>
          </a:xfrm>
        </p:spPr>
        <p:txBody>
          <a:bodyPr/>
          <a:lstStyle/>
          <a:p>
            <a:fld id="{FCC205DD-E5C4-4EE3-B0EE-276B4039E1DB}" type="slidenum">
              <a:rPr lang="ko-KR" altLang="en-US" smtClean="0"/>
              <a:t>152</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mc:AlternateContent xmlns:mc="http://schemas.openxmlformats.org/markup-compatibility/2006" xmlns:a14="http://schemas.microsoft.com/office/drawing/2010/main">
        <mc:Choice Requires="a14">
          <p:sp>
            <p:nvSpPr>
              <p:cNvPr id="44" name="TextBox 43"/>
              <p:cNvSpPr txBox="1"/>
              <p:nvPr/>
            </p:nvSpPr>
            <p:spPr>
              <a:xfrm>
                <a:off x="1080035" y="933522"/>
                <a:ext cx="9094479" cy="374526"/>
              </a:xfrm>
              <a:prstGeom prst="rect">
                <a:avLst/>
              </a:prstGeom>
              <a:noFill/>
            </p:spPr>
            <p:txBody>
              <a:bodyPr wrap="square" rtlCol="0">
                <a:spAutoFit/>
              </a:bodyPr>
              <a:lstStyle/>
              <a:p>
                <a:r>
                  <a:rPr lang="en-US" altLang="ko-KR" b="1" dirty="0"/>
                  <a:t>d. Play for </a:t>
                </a:r>
                <a14:m>
                  <m:oMath xmlns:m="http://schemas.openxmlformats.org/officeDocument/2006/math">
                    <m:sSub>
                      <m:sSubPr>
                        <m:ctrlPr>
                          <a:rPr lang="en-US" altLang="ko-KR" b="1" i="1" smtClean="0">
                            <a:latin typeface="Cambria Math" panose="02040503050406030204" pitchFamily="18" charset="0"/>
                          </a:rPr>
                        </m:ctrlPr>
                      </m:sSubPr>
                      <m:e>
                        <m:r>
                          <a:rPr lang="en-US" altLang="ko-KR" b="1" i="1" smtClean="0">
                            <a:latin typeface="Cambria Math" panose="02040503050406030204" pitchFamily="18" charset="0"/>
                          </a:rPr>
                          <m:t>𝒔</m:t>
                        </m:r>
                      </m:e>
                      <m:sub>
                        <m:r>
                          <a:rPr lang="en-US" altLang="ko-KR" b="1" i="1" smtClean="0">
                            <a:latin typeface="Cambria Math" panose="02040503050406030204" pitchFamily="18" charset="0"/>
                          </a:rPr>
                          <m:t>𝟎</m:t>
                        </m:r>
                      </m:sub>
                    </m:sSub>
                  </m:oMath>
                </a14:m>
                <a:endParaRPr lang="en-US" altLang="ko-KR"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1080035" y="933522"/>
                <a:ext cx="9094479" cy="374526"/>
              </a:xfrm>
              <a:prstGeom prst="rect">
                <a:avLst/>
              </a:prstGeom>
              <a:blipFill rotWithShape="0">
                <a:blip r:embed="rId2"/>
                <a:stretch>
                  <a:fillRect l="-536" t="-8065" b="-22581"/>
                </a:stretch>
              </a:blipFill>
            </p:spPr>
            <p:txBody>
              <a:bodyPr/>
              <a:lstStyle/>
              <a:p>
                <a:r>
                  <a:rPr lang="ko-KR" altLang="en-US">
                    <a:noFill/>
                  </a:rPr>
                  <a:t> </a:t>
                </a:r>
              </a:p>
            </p:txBody>
          </p:sp>
        </mc:Fallback>
      </mc:AlternateContent>
      <p:pic>
        <p:nvPicPr>
          <p:cNvPr id="2" name="그림 1"/>
          <p:cNvPicPr>
            <a:picLocks noChangeAspect="1"/>
          </p:cNvPicPr>
          <p:nvPr/>
        </p:nvPicPr>
        <p:blipFill>
          <a:blip r:embed="rId3"/>
          <a:stretch>
            <a:fillRect/>
          </a:stretch>
        </p:blipFill>
        <p:spPr>
          <a:xfrm>
            <a:off x="1247775" y="1744228"/>
            <a:ext cx="5095875" cy="714375"/>
          </a:xfrm>
          <a:prstGeom prst="rect">
            <a:avLst/>
          </a:prstGeom>
        </p:spPr>
      </p:pic>
      <p:pic>
        <p:nvPicPr>
          <p:cNvPr id="3" name="그림 2"/>
          <p:cNvPicPr>
            <a:picLocks noChangeAspect="1"/>
          </p:cNvPicPr>
          <p:nvPr/>
        </p:nvPicPr>
        <p:blipFill>
          <a:blip r:embed="rId4"/>
          <a:stretch>
            <a:fillRect/>
          </a:stretch>
        </p:blipFill>
        <p:spPr>
          <a:xfrm>
            <a:off x="1247775" y="2639051"/>
            <a:ext cx="9267825" cy="33337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247775" y="3625645"/>
                <a:ext cx="4731657" cy="374526"/>
              </a:xfrm>
              <a:prstGeom prst="rect">
                <a:avLst/>
              </a:prstGeom>
              <a:noFill/>
            </p:spPr>
            <p:txBody>
              <a:bodyPr wrap="square" rtlCol="0">
                <a:spAutoFit/>
              </a:bodyPr>
              <a:lstStyle/>
              <a:p>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0</m:t>
                        </m:r>
                      </m:sub>
                    </m:sSub>
                    <m:r>
                      <a:rPr lang="ko-KR" altLang="en-US" i="1">
                        <a:latin typeface="Cambria Math" panose="02040503050406030204" pitchFamily="18" charset="0"/>
                      </a:rPr>
                      <m:t>에</m:t>
                    </m:r>
                  </m:oMath>
                </a14:m>
                <a:r>
                  <a:rPr lang="ko-KR" altLang="en-US" dirty="0"/>
                  <a:t>서 </a:t>
                </a:r>
                <a14:m>
                  <m:oMath xmlns:m="http://schemas.openxmlformats.org/officeDocument/2006/math">
                    <m:r>
                      <a:rPr lang="ko-KR" altLang="en-US" i="1" dirty="0" smtClean="0">
                        <a:latin typeface="Cambria Math" panose="02040503050406030204" pitchFamily="18" charset="0"/>
                      </a:rPr>
                      <m:t>𝜋</m:t>
                    </m:r>
                  </m:oMath>
                </a14:m>
                <a:r>
                  <a:rPr lang="ko-KR" altLang="en-US" dirty="0"/>
                  <a:t> 가 가장 큰 </a:t>
                </a:r>
                <a14:m>
                  <m:oMath xmlns:m="http://schemas.openxmlformats.org/officeDocument/2006/math">
                    <m:r>
                      <a:rPr lang="en-US" altLang="ko-KR" b="0" i="1" smtClean="0">
                        <a:latin typeface="Cambria Math" panose="02040503050406030204" pitchFamily="18" charset="0"/>
                      </a:rPr>
                      <m:t>𝑎</m:t>
                    </m:r>
                  </m:oMath>
                </a14:m>
                <a:r>
                  <a:rPr lang="ko-KR" altLang="en-US" dirty="0"/>
                  <a:t> 선택해서 </a:t>
                </a:r>
                <a:r>
                  <a:rPr lang="en-US" altLang="ko-KR" dirty="0"/>
                  <a:t>play!</a:t>
                </a:r>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247775" y="3625645"/>
                <a:ext cx="4731657" cy="374526"/>
              </a:xfrm>
              <a:prstGeom prst="rect">
                <a:avLst/>
              </a:prstGeom>
              <a:blipFill rotWithShape="0">
                <a:blip r:embed="rId5"/>
                <a:stretch>
                  <a:fillRect t="-8197" b="-262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9457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8540555" y="6356352"/>
            <a:ext cx="2743200" cy="365125"/>
          </a:xfrm>
        </p:spPr>
        <p:txBody>
          <a:bodyPr/>
          <a:lstStyle/>
          <a:p>
            <a:fld id="{FCC205DD-E5C4-4EE3-B0EE-276B4039E1DB}" type="slidenum">
              <a:rPr lang="ko-KR" altLang="en-US" smtClean="0"/>
              <a:t>153</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800209211"/>
              </p:ext>
            </p:extLst>
          </p:nvPr>
        </p:nvGraphicFramePr>
        <p:xfrm>
          <a:off x="2074424" y="2142850"/>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2274217" y="3186888"/>
                <a:ext cx="290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274217" y="3186888"/>
                <a:ext cx="290849" cy="276999"/>
              </a:xfrm>
              <a:prstGeom prst="rect">
                <a:avLst/>
              </a:prstGeom>
              <a:blipFill rotWithShape="0">
                <a:blip r:embed="rId2"/>
                <a:stretch>
                  <a:fillRect l="-6250" r="-2083" b="-20000"/>
                </a:stretch>
              </a:blipFill>
            </p:spPr>
            <p:txBody>
              <a:bodyPr/>
              <a:lstStyle/>
              <a:p>
                <a:r>
                  <a:rPr lang="ko-KR" altLang="en-US">
                    <a:noFill/>
                  </a:rPr>
                  <a:t> </a:t>
                </a:r>
              </a:p>
            </p:txBody>
          </p:sp>
        </mc:Fallback>
      </mc:AlternateContent>
      <p:cxnSp>
        <p:nvCxnSpPr>
          <p:cNvPr id="11" name="직선 화살표 연결선 10"/>
          <p:cNvCxnSpPr>
            <a:stCxn id="9" idx="2"/>
            <a:endCxn id="14" idx="0"/>
          </p:cNvCxnSpPr>
          <p:nvPr/>
        </p:nvCxnSpPr>
        <p:spPr>
          <a:xfrm flipH="1">
            <a:off x="1130827" y="2874370"/>
            <a:ext cx="1320483" cy="611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stCxn id="9" idx="2"/>
            <a:endCxn id="17" idx="0"/>
          </p:cNvCxnSpPr>
          <p:nvPr/>
        </p:nvCxnSpPr>
        <p:spPr>
          <a:xfrm>
            <a:off x="2451310" y="2874370"/>
            <a:ext cx="890787" cy="63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1940690" y="2910209"/>
            <a:ext cx="525050" cy="5640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표 13"/>
          <p:cNvGraphicFramePr>
            <a:graphicFrameLocks noGrp="1"/>
          </p:cNvGraphicFramePr>
          <p:nvPr>
            <p:extLst>
              <p:ext uri="{D42A27DB-BD31-4B8C-83A1-F6EECF244321}">
                <p14:modId xmlns:p14="http://schemas.microsoft.com/office/powerpoint/2010/main" val="2634270121"/>
              </p:ext>
            </p:extLst>
          </p:nvPr>
        </p:nvGraphicFramePr>
        <p:xfrm>
          <a:off x="753941" y="3485495"/>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498708025"/>
              </p:ext>
            </p:extLst>
          </p:nvPr>
        </p:nvGraphicFramePr>
        <p:xfrm>
          <a:off x="4589200" y="3497342"/>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16" name="표 15"/>
          <p:cNvGraphicFramePr>
            <a:graphicFrameLocks noGrp="1"/>
          </p:cNvGraphicFramePr>
          <p:nvPr>
            <p:extLst>
              <p:ext uri="{D42A27DB-BD31-4B8C-83A1-F6EECF244321}">
                <p14:modId xmlns:p14="http://schemas.microsoft.com/office/powerpoint/2010/main" val="548447158"/>
              </p:ext>
            </p:extLst>
          </p:nvPr>
        </p:nvGraphicFramePr>
        <p:xfrm>
          <a:off x="1668342" y="3495719"/>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latinLnBrk="1"/>
                      <a:endParaRPr lang="ko-KR" alt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 xmlns:a16="http://schemas.microsoft.com/office/drawing/2014/main" val="10000"/>
                  </a:ext>
                </a:extLst>
              </a:tr>
              <a:tr h="277671">
                <a:tc>
                  <a:txBody>
                    <a:bodyPr/>
                    <a:lstStyle/>
                    <a:p>
                      <a:pPr latinLnBrk="1"/>
                      <a:endParaRPr lang="ko-KR"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latinLnBrk="1"/>
                      <a:endParaRPr lang="ko-KR"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graphicFrame>
        <p:nvGraphicFramePr>
          <p:cNvPr id="17" name="표 16"/>
          <p:cNvGraphicFramePr>
            <a:graphicFrameLocks noGrp="1"/>
          </p:cNvGraphicFramePr>
          <p:nvPr>
            <p:extLst>
              <p:ext uri="{D42A27DB-BD31-4B8C-83A1-F6EECF244321}">
                <p14:modId xmlns:p14="http://schemas.microsoft.com/office/powerpoint/2010/main" val="2236564196"/>
              </p:ext>
            </p:extLst>
          </p:nvPr>
        </p:nvGraphicFramePr>
        <p:xfrm>
          <a:off x="2965211" y="3507053"/>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18" name="직선 화살표 연결선 17"/>
          <p:cNvCxnSpPr>
            <a:stCxn id="9" idx="2"/>
            <a:endCxn id="15" idx="0"/>
          </p:cNvCxnSpPr>
          <p:nvPr/>
        </p:nvCxnSpPr>
        <p:spPr>
          <a:xfrm>
            <a:off x="2451310" y="2874370"/>
            <a:ext cx="2514776" cy="62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표 18"/>
          <p:cNvGraphicFramePr>
            <a:graphicFrameLocks noGrp="1"/>
          </p:cNvGraphicFramePr>
          <p:nvPr>
            <p:extLst>
              <p:ext uri="{D42A27DB-BD31-4B8C-83A1-F6EECF244321}">
                <p14:modId xmlns:p14="http://schemas.microsoft.com/office/powerpoint/2010/main" val="1672441300"/>
              </p:ext>
            </p:extLst>
          </p:nvPr>
        </p:nvGraphicFramePr>
        <p:xfrm>
          <a:off x="5633643" y="3507053"/>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343166">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cxnSp>
        <p:nvCxnSpPr>
          <p:cNvPr id="20" name="직선 화살표 연결선 19"/>
          <p:cNvCxnSpPr>
            <a:stCxn id="9" idx="2"/>
            <a:endCxn id="19" idx="0"/>
          </p:cNvCxnSpPr>
          <p:nvPr/>
        </p:nvCxnSpPr>
        <p:spPr>
          <a:xfrm>
            <a:off x="2451310" y="2874370"/>
            <a:ext cx="3559219" cy="63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p:cNvSpPr/>
          <p:nvPr/>
        </p:nvSpPr>
        <p:spPr>
          <a:xfrm>
            <a:off x="628477" y="3692764"/>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p:cNvSpPr/>
          <p:nvPr/>
        </p:nvSpPr>
        <p:spPr>
          <a:xfrm>
            <a:off x="1889513" y="3399970"/>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3563785" y="3401593"/>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p:cNvSpPr/>
          <p:nvPr/>
        </p:nvSpPr>
        <p:spPr>
          <a:xfrm>
            <a:off x="4487221" y="3733298"/>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p:cNvSpPr/>
          <p:nvPr/>
        </p:nvSpPr>
        <p:spPr>
          <a:xfrm>
            <a:off x="5879290" y="3768709"/>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6" name="표 25"/>
          <p:cNvGraphicFramePr>
            <a:graphicFrameLocks noGrp="1"/>
          </p:cNvGraphicFramePr>
          <p:nvPr>
            <p:extLst>
              <p:ext uri="{D42A27DB-BD31-4B8C-83A1-F6EECF244321}">
                <p14:modId xmlns:p14="http://schemas.microsoft.com/office/powerpoint/2010/main" val="2105013450"/>
              </p:ext>
            </p:extLst>
          </p:nvPr>
        </p:nvGraphicFramePr>
        <p:xfrm>
          <a:off x="6793889" y="3517674"/>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27" name="표 26"/>
          <p:cNvGraphicFramePr>
            <a:graphicFrameLocks noGrp="1"/>
          </p:cNvGraphicFramePr>
          <p:nvPr>
            <p:extLst>
              <p:ext uri="{D42A27DB-BD31-4B8C-83A1-F6EECF244321}">
                <p14:modId xmlns:p14="http://schemas.microsoft.com/office/powerpoint/2010/main" val="1531039387"/>
              </p:ext>
            </p:extLst>
          </p:nvPr>
        </p:nvGraphicFramePr>
        <p:xfrm>
          <a:off x="9636366" y="352789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28" name="표 27"/>
          <p:cNvGraphicFramePr>
            <a:graphicFrameLocks noGrp="1"/>
          </p:cNvGraphicFramePr>
          <p:nvPr>
            <p:extLst>
              <p:ext uri="{D42A27DB-BD31-4B8C-83A1-F6EECF244321}">
                <p14:modId xmlns:p14="http://schemas.microsoft.com/office/powerpoint/2010/main" val="1242010032"/>
              </p:ext>
            </p:extLst>
          </p:nvPr>
        </p:nvGraphicFramePr>
        <p:xfrm>
          <a:off x="7708290" y="3527898"/>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graphicFrame>
        <p:nvGraphicFramePr>
          <p:cNvPr id="29" name="표 28"/>
          <p:cNvGraphicFramePr>
            <a:graphicFrameLocks noGrp="1"/>
          </p:cNvGraphicFramePr>
          <p:nvPr>
            <p:extLst>
              <p:ext uri="{D42A27DB-BD31-4B8C-83A1-F6EECF244321}">
                <p14:modId xmlns:p14="http://schemas.microsoft.com/office/powerpoint/2010/main" val="1649202245"/>
              </p:ext>
            </p:extLst>
          </p:nvPr>
        </p:nvGraphicFramePr>
        <p:xfrm>
          <a:off x="8591923" y="3537609"/>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30" name="타원 29"/>
          <p:cNvSpPr/>
          <p:nvPr/>
        </p:nvSpPr>
        <p:spPr>
          <a:xfrm>
            <a:off x="7391431" y="3772150"/>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a:off x="7590966" y="4108834"/>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8841885" y="4097644"/>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10264675" y="4107355"/>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화살표 연결선 33"/>
          <p:cNvCxnSpPr>
            <a:stCxn id="9" idx="2"/>
            <a:endCxn id="26" idx="0"/>
          </p:cNvCxnSpPr>
          <p:nvPr/>
        </p:nvCxnSpPr>
        <p:spPr>
          <a:xfrm>
            <a:off x="2451310" y="2874370"/>
            <a:ext cx="4719465" cy="643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9" idx="2"/>
            <a:endCxn id="28" idx="0"/>
          </p:cNvCxnSpPr>
          <p:nvPr/>
        </p:nvCxnSpPr>
        <p:spPr>
          <a:xfrm>
            <a:off x="2451310" y="2874370"/>
            <a:ext cx="5633866" cy="65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a:stCxn id="9" idx="2"/>
            <a:endCxn id="29" idx="0"/>
          </p:cNvCxnSpPr>
          <p:nvPr/>
        </p:nvCxnSpPr>
        <p:spPr>
          <a:xfrm>
            <a:off x="2451310" y="2874370"/>
            <a:ext cx="6517499" cy="66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a:stCxn id="9" idx="2"/>
            <a:endCxn id="27" idx="0"/>
          </p:cNvCxnSpPr>
          <p:nvPr/>
        </p:nvCxnSpPr>
        <p:spPr>
          <a:xfrm>
            <a:off x="2451310" y="2874370"/>
            <a:ext cx="7561942" cy="65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1658632" y="2890629"/>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658632" y="2890629"/>
                <a:ext cx="539839" cy="369332"/>
              </a:xfrm>
              <a:prstGeom prst="rect">
                <a:avLst/>
              </a:prstGeom>
              <a:blipFill rotWithShape="0">
                <a:blip r:embed="rId3"/>
                <a:stretch>
                  <a:fillRect b="-16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815256" y="3006045"/>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9</m:t>
                          </m:r>
                        </m:sub>
                      </m:sSub>
                    </m:oMath>
                  </m:oMathPara>
                </a14:m>
                <a:endParaRPr lang="ko-KR" alt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7815256" y="3006045"/>
                <a:ext cx="539839" cy="369332"/>
              </a:xfrm>
              <a:prstGeom prst="rect">
                <a:avLst/>
              </a:prstGeom>
              <a:blipFill rotWithShape="0">
                <a:blip r:embed="rId4"/>
                <a:stretch>
                  <a:fillRect b="-1639"/>
                </a:stretch>
              </a:blipFill>
            </p:spPr>
            <p:txBody>
              <a:bodyPr/>
              <a:lstStyle/>
              <a:p>
                <a:r>
                  <a:rPr lang="ko-KR" altLang="en-US">
                    <a:noFill/>
                  </a:rPr>
                  <a:t> </a:t>
                </a:r>
              </a:p>
            </p:txBody>
          </p:sp>
        </mc:Fallback>
      </mc:AlternateContent>
      <p:graphicFrame>
        <p:nvGraphicFramePr>
          <p:cNvPr id="40" name="표 39"/>
          <p:cNvGraphicFramePr>
            <a:graphicFrameLocks noGrp="1"/>
          </p:cNvGraphicFramePr>
          <p:nvPr>
            <p:extLst>
              <p:ext uri="{D42A27DB-BD31-4B8C-83A1-F6EECF244321}">
                <p14:modId xmlns:p14="http://schemas.microsoft.com/office/powerpoint/2010/main" val="3659636001"/>
              </p:ext>
            </p:extLst>
          </p:nvPr>
        </p:nvGraphicFramePr>
        <p:xfrm>
          <a:off x="2965211" y="4818030"/>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41" name="타원 40"/>
          <p:cNvSpPr/>
          <p:nvPr/>
        </p:nvSpPr>
        <p:spPr>
          <a:xfrm>
            <a:off x="3563785" y="4712570"/>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2" name="표 41"/>
          <p:cNvGraphicFramePr>
            <a:graphicFrameLocks noGrp="1"/>
          </p:cNvGraphicFramePr>
          <p:nvPr>
            <p:extLst>
              <p:ext uri="{D42A27DB-BD31-4B8C-83A1-F6EECF244321}">
                <p14:modId xmlns:p14="http://schemas.microsoft.com/office/powerpoint/2010/main" val="940905856"/>
              </p:ext>
            </p:extLst>
          </p:nvPr>
        </p:nvGraphicFramePr>
        <p:xfrm>
          <a:off x="2089628" y="4804096"/>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43" name="타원 42"/>
          <p:cNvSpPr/>
          <p:nvPr/>
        </p:nvSpPr>
        <p:spPr>
          <a:xfrm>
            <a:off x="2688202" y="4698636"/>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5" name="표 44"/>
          <p:cNvGraphicFramePr>
            <a:graphicFrameLocks noGrp="1"/>
          </p:cNvGraphicFramePr>
          <p:nvPr>
            <p:extLst>
              <p:ext uri="{D42A27DB-BD31-4B8C-83A1-F6EECF244321}">
                <p14:modId xmlns:p14="http://schemas.microsoft.com/office/powerpoint/2010/main" val="2157677842"/>
              </p:ext>
            </p:extLst>
          </p:nvPr>
        </p:nvGraphicFramePr>
        <p:xfrm>
          <a:off x="1210394" y="4795477"/>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46" name="타원 45"/>
          <p:cNvSpPr/>
          <p:nvPr/>
        </p:nvSpPr>
        <p:spPr>
          <a:xfrm>
            <a:off x="1808968" y="4690017"/>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7" name="표 46"/>
          <p:cNvGraphicFramePr>
            <a:graphicFrameLocks noGrp="1"/>
          </p:cNvGraphicFramePr>
          <p:nvPr>
            <p:extLst>
              <p:ext uri="{D42A27DB-BD31-4B8C-83A1-F6EECF244321}">
                <p14:modId xmlns:p14="http://schemas.microsoft.com/office/powerpoint/2010/main" val="3694853404"/>
              </p:ext>
            </p:extLst>
          </p:nvPr>
        </p:nvGraphicFramePr>
        <p:xfrm>
          <a:off x="4009654" y="4818030"/>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48" name="타원 47"/>
          <p:cNvSpPr/>
          <p:nvPr/>
        </p:nvSpPr>
        <p:spPr>
          <a:xfrm>
            <a:off x="4608228" y="4712570"/>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9" name="표 48"/>
          <p:cNvGraphicFramePr>
            <a:graphicFrameLocks noGrp="1"/>
          </p:cNvGraphicFramePr>
          <p:nvPr>
            <p:extLst>
              <p:ext uri="{D42A27DB-BD31-4B8C-83A1-F6EECF244321}">
                <p14:modId xmlns:p14="http://schemas.microsoft.com/office/powerpoint/2010/main" val="613511176"/>
              </p:ext>
            </p:extLst>
          </p:nvPr>
        </p:nvGraphicFramePr>
        <p:xfrm>
          <a:off x="5080841" y="4795477"/>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50" name="타원 49"/>
          <p:cNvSpPr/>
          <p:nvPr/>
        </p:nvSpPr>
        <p:spPr>
          <a:xfrm>
            <a:off x="5679415" y="4690017"/>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1" name="표 50"/>
          <p:cNvGraphicFramePr>
            <a:graphicFrameLocks noGrp="1"/>
          </p:cNvGraphicFramePr>
          <p:nvPr>
            <p:extLst>
              <p:ext uri="{D42A27DB-BD31-4B8C-83A1-F6EECF244321}">
                <p14:modId xmlns:p14="http://schemas.microsoft.com/office/powerpoint/2010/main" val="1149302756"/>
              </p:ext>
            </p:extLst>
          </p:nvPr>
        </p:nvGraphicFramePr>
        <p:xfrm>
          <a:off x="6217561" y="4779097"/>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52" name="타원 51"/>
          <p:cNvSpPr/>
          <p:nvPr/>
        </p:nvSpPr>
        <p:spPr>
          <a:xfrm>
            <a:off x="6816135" y="4673637"/>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3" name="표 52"/>
          <p:cNvGraphicFramePr>
            <a:graphicFrameLocks noGrp="1"/>
          </p:cNvGraphicFramePr>
          <p:nvPr>
            <p:extLst>
              <p:ext uri="{D42A27DB-BD31-4B8C-83A1-F6EECF244321}">
                <p14:modId xmlns:p14="http://schemas.microsoft.com/office/powerpoint/2010/main" val="282111938"/>
              </p:ext>
            </p:extLst>
          </p:nvPr>
        </p:nvGraphicFramePr>
        <p:xfrm>
          <a:off x="7126828" y="4765163"/>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54" name="타원 53"/>
          <p:cNvSpPr/>
          <p:nvPr/>
        </p:nvSpPr>
        <p:spPr>
          <a:xfrm>
            <a:off x="7725402" y="4659703"/>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5" name="표 54"/>
          <p:cNvGraphicFramePr>
            <a:graphicFrameLocks noGrp="1"/>
          </p:cNvGraphicFramePr>
          <p:nvPr>
            <p:extLst>
              <p:ext uri="{D42A27DB-BD31-4B8C-83A1-F6EECF244321}">
                <p14:modId xmlns:p14="http://schemas.microsoft.com/office/powerpoint/2010/main" val="3136749991"/>
              </p:ext>
            </p:extLst>
          </p:nvPr>
        </p:nvGraphicFramePr>
        <p:xfrm>
          <a:off x="8036095" y="4765163"/>
          <a:ext cx="753772" cy="731520"/>
        </p:xfrm>
        <a:graphic>
          <a:graphicData uri="http://schemas.openxmlformats.org/drawingml/2006/table">
            <a:tbl>
              <a:tblPr firstRow="1" bandRow="1">
                <a:tableStyleId>{5940675A-B579-460E-94D1-54222C63F5DA}</a:tableStyleId>
              </a:tblPr>
              <a:tblGrid>
                <a:gridCol w="376886">
                  <a:extLst>
                    <a:ext uri="{9D8B030D-6E8A-4147-A177-3AD203B41FA5}">
                      <a16:colId xmlns="" xmlns:a16="http://schemas.microsoft.com/office/drawing/2014/main" val="20000"/>
                    </a:ext>
                  </a:extLst>
                </a:gridCol>
                <a:gridCol w="376886">
                  <a:extLst>
                    <a:ext uri="{9D8B030D-6E8A-4147-A177-3AD203B41FA5}">
                      <a16:colId xmlns="" xmlns:a16="http://schemas.microsoft.com/office/drawing/2014/main" val="20001"/>
                    </a:ext>
                  </a:extLst>
                </a:gridCol>
              </a:tblGrid>
              <a:tr h="277671">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0"/>
                  </a:ext>
                </a:extLst>
              </a:tr>
              <a:tr h="277671">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1"/>
                  </a:ext>
                </a:extLst>
              </a:tr>
            </a:tbl>
          </a:graphicData>
        </a:graphic>
      </p:graphicFrame>
      <p:sp>
        <p:nvSpPr>
          <p:cNvPr id="56" name="타원 55"/>
          <p:cNvSpPr/>
          <p:nvPr/>
        </p:nvSpPr>
        <p:spPr>
          <a:xfrm>
            <a:off x="8634669" y="4659703"/>
            <a:ext cx="250925" cy="26243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p:cNvSpPr/>
          <p:nvPr/>
        </p:nvSpPr>
        <p:spPr>
          <a:xfrm>
            <a:off x="1432581" y="4690017"/>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p:cNvSpPr/>
          <p:nvPr/>
        </p:nvSpPr>
        <p:spPr>
          <a:xfrm>
            <a:off x="2012178" y="4700540"/>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p:cNvSpPr/>
          <p:nvPr/>
        </p:nvSpPr>
        <p:spPr>
          <a:xfrm>
            <a:off x="2843400" y="5035133"/>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p:cNvSpPr/>
          <p:nvPr/>
        </p:nvSpPr>
        <p:spPr>
          <a:xfrm>
            <a:off x="4270344" y="5054175"/>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p:cNvSpPr/>
          <p:nvPr/>
        </p:nvSpPr>
        <p:spPr>
          <a:xfrm>
            <a:off x="5692424" y="5030019"/>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p:cNvSpPr/>
          <p:nvPr/>
        </p:nvSpPr>
        <p:spPr>
          <a:xfrm>
            <a:off x="6088880" y="5353642"/>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p:cNvSpPr/>
          <p:nvPr/>
        </p:nvSpPr>
        <p:spPr>
          <a:xfrm>
            <a:off x="7377350" y="5365465"/>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p:cNvSpPr/>
          <p:nvPr/>
        </p:nvSpPr>
        <p:spPr>
          <a:xfrm>
            <a:off x="8634668" y="5355333"/>
            <a:ext cx="250925" cy="2624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5" name="직선 화살표 연결선 64"/>
          <p:cNvCxnSpPr/>
          <p:nvPr/>
        </p:nvCxnSpPr>
        <p:spPr>
          <a:xfrm flipH="1">
            <a:off x="1567676" y="4230241"/>
            <a:ext cx="1774421" cy="590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a:endCxn id="42" idx="0"/>
          </p:cNvCxnSpPr>
          <p:nvPr/>
        </p:nvCxnSpPr>
        <p:spPr>
          <a:xfrm flipH="1">
            <a:off x="2466514" y="4225657"/>
            <a:ext cx="903883" cy="57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p:cNvCxnSpPr>
            <a:endCxn id="40" idx="0"/>
          </p:cNvCxnSpPr>
          <p:nvPr/>
        </p:nvCxnSpPr>
        <p:spPr>
          <a:xfrm flipH="1">
            <a:off x="3342097" y="4218638"/>
            <a:ext cx="7155" cy="59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a:stCxn id="17" idx="2"/>
            <a:endCxn id="47" idx="0"/>
          </p:cNvCxnSpPr>
          <p:nvPr/>
        </p:nvCxnSpPr>
        <p:spPr>
          <a:xfrm>
            <a:off x="3342097" y="4238573"/>
            <a:ext cx="1044443" cy="579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a:endCxn id="49" idx="0"/>
          </p:cNvCxnSpPr>
          <p:nvPr/>
        </p:nvCxnSpPr>
        <p:spPr>
          <a:xfrm>
            <a:off x="3324301" y="4241575"/>
            <a:ext cx="2133426" cy="55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p:cNvCxnSpPr>
            <a:stCxn id="17" idx="2"/>
            <a:endCxn id="51" idx="0"/>
          </p:cNvCxnSpPr>
          <p:nvPr/>
        </p:nvCxnSpPr>
        <p:spPr>
          <a:xfrm>
            <a:off x="3342097" y="4238573"/>
            <a:ext cx="3252350" cy="540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p:cNvCxnSpPr>
            <a:endCxn id="53" idx="0"/>
          </p:cNvCxnSpPr>
          <p:nvPr/>
        </p:nvCxnSpPr>
        <p:spPr>
          <a:xfrm>
            <a:off x="3342097" y="4231864"/>
            <a:ext cx="4161617" cy="53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a:stCxn id="17" idx="2"/>
            <a:endCxn id="55" idx="0"/>
          </p:cNvCxnSpPr>
          <p:nvPr/>
        </p:nvCxnSpPr>
        <p:spPr>
          <a:xfrm>
            <a:off x="3342097" y="4238573"/>
            <a:ext cx="5070884" cy="526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3794108" y="3891288"/>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𝐿</m:t>
                          </m:r>
                        </m:sub>
                      </m:sSub>
                    </m:oMath>
                  </m:oMathPara>
                </a14:m>
                <a:endParaRPr lang="ko-KR" alt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3794108" y="3891288"/>
                <a:ext cx="288925" cy="276999"/>
              </a:xfrm>
              <a:prstGeom prst="rect">
                <a:avLst/>
              </a:prstGeom>
              <a:blipFill rotWithShape="0">
                <a:blip r:embed="rId5"/>
                <a:stretch>
                  <a:fillRect l="-6250" r="-2083" b="-19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1925901" y="4247057"/>
                <a:ext cx="5398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1925901" y="4247057"/>
                <a:ext cx="539839" cy="369332"/>
              </a:xfrm>
              <a:prstGeom prst="rect">
                <a:avLst/>
              </a:prstGeom>
              <a:blipFill rotWithShape="0">
                <a:blip r:embed="rId6"/>
                <a:stretch>
                  <a:fillRect b="-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5932461" y="4292024"/>
                <a:ext cx="26761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8</m:t>
                          </m:r>
                        </m:sub>
                      </m:sSub>
                    </m:oMath>
                  </m:oMathPara>
                </a14:m>
                <a:endParaRPr lang="ko-KR" alt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5932461" y="4292024"/>
                <a:ext cx="2676189" cy="369332"/>
              </a:xfrm>
              <a:prstGeom prst="rect">
                <a:avLst/>
              </a:prstGeom>
              <a:blipFill rotWithShape="0">
                <a:blip r:embed="rId7"/>
                <a:stretch>
                  <a:fillRect b="-16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2458285" y="1858918"/>
                <a:ext cx="290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0</m:t>
                          </m:r>
                        </m:sub>
                      </m:sSub>
                    </m:oMath>
                  </m:oMathPara>
                </a14:m>
                <a:endParaRPr lang="ko-KR" alt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2458285" y="1858918"/>
                <a:ext cx="290849" cy="276999"/>
              </a:xfrm>
              <a:prstGeom prst="rect">
                <a:avLst/>
              </a:prstGeom>
              <a:blipFill rotWithShape="0">
                <a:blip r:embed="rId8"/>
                <a:stretch>
                  <a:fillRect l="-6250" r="-4167" b="-20000"/>
                </a:stretch>
              </a:blipFill>
            </p:spPr>
            <p:txBody>
              <a:bodyPr/>
              <a:lstStyle/>
              <a:p>
                <a:r>
                  <a:rPr lang="ko-KR" altLang="en-US">
                    <a:noFill/>
                  </a:rPr>
                  <a:t> </a:t>
                </a:r>
              </a:p>
            </p:txBody>
          </p:sp>
        </mc:Fallback>
      </mc:AlternateContent>
      <p:cxnSp>
        <p:nvCxnSpPr>
          <p:cNvPr id="80" name="직선 화살표 연결선 79"/>
          <p:cNvCxnSpPr>
            <a:stCxn id="81" idx="1"/>
            <a:endCxn id="10" idx="2"/>
          </p:cNvCxnSpPr>
          <p:nvPr/>
        </p:nvCxnSpPr>
        <p:spPr>
          <a:xfrm flipH="1">
            <a:off x="2419642" y="1644045"/>
            <a:ext cx="3214001" cy="1819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633643" y="1320879"/>
            <a:ext cx="3851858" cy="646331"/>
          </a:xfrm>
          <a:prstGeom prst="rect">
            <a:avLst/>
          </a:prstGeom>
          <a:noFill/>
        </p:spPr>
        <p:txBody>
          <a:bodyPr wrap="square" rtlCol="0">
            <a:spAutoFit/>
          </a:bodyPr>
          <a:lstStyle/>
          <a:p>
            <a:r>
              <a:rPr lang="ko-KR" altLang="en-US" dirty="0"/>
              <a:t>이것을 새로운 </a:t>
            </a:r>
            <a:r>
              <a:rPr lang="en-US" altLang="ko-KR" dirty="0"/>
              <a:t>root</a:t>
            </a:r>
            <a:r>
              <a:rPr lang="ko-KR" altLang="en-US" dirty="0"/>
              <a:t>로 하고 이전의 </a:t>
            </a:r>
            <a:r>
              <a:rPr lang="en-US" altLang="ko-KR" dirty="0"/>
              <a:t>parent</a:t>
            </a:r>
            <a:r>
              <a:rPr lang="ko-KR" altLang="en-US" dirty="0"/>
              <a:t>들과 그것들의 </a:t>
            </a:r>
            <a:r>
              <a:rPr lang="en-US" altLang="ko-KR" dirty="0"/>
              <a:t>child</a:t>
            </a:r>
            <a:r>
              <a:rPr lang="ko-KR" altLang="en-US" dirty="0"/>
              <a:t>들 제거</a:t>
            </a:r>
          </a:p>
        </p:txBody>
      </p:sp>
    </p:spTree>
    <p:extLst>
      <p:ext uri="{BB962C8B-B14F-4D97-AF65-F5344CB8AC3E}">
        <p14:creationId xmlns:p14="http://schemas.microsoft.com/office/powerpoint/2010/main" val="19570928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9208112" y="6384475"/>
            <a:ext cx="2743200" cy="365125"/>
          </a:xfrm>
        </p:spPr>
        <p:txBody>
          <a:bodyPr/>
          <a:lstStyle/>
          <a:p>
            <a:fld id="{FCC205DD-E5C4-4EE3-B0EE-276B4039E1DB}" type="slidenum">
              <a:rPr lang="ko-KR" altLang="en-US" smtClean="0"/>
              <a:t>154</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3290551" y="1340311"/>
                <a:ext cx="290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1</m:t>
                          </m:r>
                        </m:sub>
                      </m:sSub>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290551" y="1340311"/>
                <a:ext cx="290849" cy="276999"/>
              </a:xfrm>
              <a:prstGeom prst="rect">
                <a:avLst/>
              </a:prstGeom>
              <a:blipFill rotWithShape="0">
                <a:blip r:embed="rId2"/>
                <a:stretch>
                  <a:fillRect l="-6250" b="-20000"/>
                </a:stretch>
              </a:blipFill>
            </p:spPr>
            <p:txBody>
              <a:bodyPr/>
              <a:lstStyle/>
              <a:p>
                <a:r>
                  <a:rPr lang="ko-KR" altLang="en-US">
                    <a:noFill/>
                  </a:rPr>
                  <a:t> </a:t>
                </a:r>
              </a:p>
            </p:txBody>
          </p:sp>
        </mc:Fallback>
      </mc:AlternateContent>
      <p:grpSp>
        <p:nvGrpSpPr>
          <p:cNvPr id="9" name="그룹 8"/>
          <p:cNvGrpSpPr/>
          <p:nvPr/>
        </p:nvGrpSpPr>
        <p:grpSpPr>
          <a:xfrm>
            <a:off x="3206330" y="-61005"/>
            <a:ext cx="8897707" cy="6599919"/>
            <a:chOff x="4541682" y="1188010"/>
            <a:chExt cx="8710342" cy="7357549"/>
          </a:xfrm>
        </p:grpSpPr>
        <p:pic>
          <p:nvPicPr>
            <p:cNvPr id="11" name="그림 10"/>
            <p:cNvPicPr>
              <a:picLocks noChangeAspect="1"/>
            </p:cNvPicPr>
            <p:nvPr/>
          </p:nvPicPr>
          <p:blipFill>
            <a:blip r:embed="rId3"/>
            <a:stretch>
              <a:fillRect/>
            </a:stretch>
          </p:blipFill>
          <p:spPr>
            <a:xfrm>
              <a:off x="4541682" y="1188010"/>
              <a:ext cx="7190963" cy="7357549"/>
            </a:xfrm>
            <a:prstGeom prst="rect">
              <a:avLst/>
            </a:prstGeom>
          </p:spPr>
        </p:pic>
        <p:pic>
          <p:nvPicPr>
            <p:cNvPr id="12" name="그림 11"/>
            <p:cNvPicPr>
              <a:picLocks noChangeAspect="1"/>
            </p:cNvPicPr>
            <p:nvPr/>
          </p:nvPicPr>
          <p:blipFill>
            <a:blip r:embed="rId4"/>
            <a:stretch>
              <a:fillRect/>
            </a:stretch>
          </p:blipFill>
          <p:spPr>
            <a:xfrm>
              <a:off x="11500691" y="1302341"/>
              <a:ext cx="1751333" cy="426268"/>
            </a:xfrm>
            <a:prstGeom prst="rect">
              <a:avLst/>
            </a:prstGeom>
          </p:spPr>
        </p:pic>
      </p:grpSp>
    </p:spTree>
    <p:extLst>
      <p:ext uri="{BB962C8B-B14F-4D97-AF65-F5344CB8AC3E}">
        <p14:creationId xmlns:p14="http://schemas.microsoft.com/office/powerpoint/2010/main" val="29737033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9208112" y="6384475"/>
            <a:ext cx="2743200" cy="365125"/>
          </a:xfrm>
        </p:spPr>
        <p:txBody>
          <a:bodyPr/>
          <a:lstStyle/>
          <a:p>
            <a:fld id="{FCC205DD-E5C4-4EE3-B0EE-276B4039E1DB}" type="slidenum">
              <a:rPr lang="ko-KR" altLang="en-US" smtClean="0"/>
              <a:t>155</a:t>
            </a:fld>
            <a:endParaRPr lang="ko-KR" altLang="en-US"/>
          </a:p>
        </p:txBody>
      </p:sp>
      <p:sp>
        <p:nvSpPr>
          <p:cNvPr id="6" name="제목 1"/>
          <p:cNvSpPr>
            <a:spLocks noGrp="1"/>
          </p:cNvSpPr>
          <p:nvPr>
            <p:ph type="title"/>
          </p:nvPr>
        </p:nvSpPr>
        <p:spPr>
          <a:xfrm>
            <a:off x="0" y="-14921"/>
            <a:ext cx="10515600" cy="607349"/>
          </a:xfrm>
        </p:spPr>
        <p:txBody>
          <a:bodyPr>
            <a:normAutofit fontScale="90000"/>
          </a:bodyPr>
          <a:lstStyle/>
          <a:p>
            <a:r>
              <a:rPr lang="en-US" altLang="ko-KR" dirty="0" err="1"/>
              <a:t>AlphaGo</a:t>
            </a:r>
            <a:r>
              <a:rPr lang="en-US" altLang="ko-KR" dirty="0"/>
              <a:t> Zero</a:t>
            </a:r>
            <a:endParaRPr lang="ko-KR" altLang="en-US" dirty="0"/>
          </a:p>
        </p:txBody>
      </p:sp>
      <p:sp>
        <p:nvSpPr>
          <p:cNvPr id="2" name="TextBox 1"/>
          <p:cNvSpPr txBox="1"/>
          <p:nvPr/>
        </p:nvSpPr>
        <p:spPr>
          <a:xfrm>
            <a:off x="210457" y="971476"/>
            <a:ext cx="11742057" cy="646331"/>
          </a:xfrm>
          <a:prstGeom prst="rect">
            <a:avLst/>
          </a:prstGeom>
          <a:noFill/>
        </p:spPr>
        <p:txBody>
          <a:bodyPr wrap="square" rtlCol="0">
            <a:spAutoFit/>
          </a:bodyPr>
          <a:lstStyle/>
          <a:p>
            <a:r>
              <a:rPr lang="en-US" altLang="ko-KR" dirty="0"/>
              <a:t>Play</a:t>
            </a:r>
            <a:r>
              <a:rPr lang="ko-KR" altLang="en-US"/>
              <a:t>가 끝나면 게임의 승자가 나오고 </a:t>
            </a:r>
            <a:r>
              <a:rPr lang="en-US" altLang="ko-KR" dirty="0"/>
              <a:t>CNN update. </a:t>
            </a:r>
            <a:r>
              <a:rPr lang="ko-KR" altLang="en-US" dirty="0"/>
              <a:t>결과적으로 </a:t>
            </a:r>
            <a:r>
              <a:rPr lang="en-US" altLang="ko-KR" dirty="0"/>
              <a:t>CNN</a:t>
            </a:r>
            <a:r>
              <a:rPr lang="ko-KR" altLang="en-US" dirty="0"/>
              <a:t>의 결과를 </a:t>
            </a:r>
            <a:r>
              <a:rPr lang="en-US" altLang="ko-KR" dirty="0"/>
              <a:t>MCTS</a:t>
            </a:r>
            <a:r>
              <a:rPr lang="ko-KR" altLang="en-US" dirty="0"/>
              <a:t>로 증진시켜서</a:t>
            </a:r>
            <a:r>
              <a:rPr lang="en-US" altLang="ko-KR" dirty="0"/>
              <a:t>, </a:t>
            </a:r>
            <a:r>
              <a:rPr lang="ko-KR" altLang="en-US" dirty="0"/>
              <a:t>다시  </a:t>
            </a:r>
            <a:r>
              <a:rPr lang="en-US" altLang="ko-KR" dirty="0"/>
              <a:t>CNN</a:t>
            </a:r>
            <a:r>
              <a:rPr lang="ko-KR" altLang="en-US" dirty="0"/>
              <a:t>을 업데이트 하는 격</a:t>
            </a:r>
          </a:p>
        </p:txBody>
      </p:sp>
      <p:pic>
        <p:nvPicPr>
          <p:cNvPr id="3" name="그림 2"/>
          <p:cNvPicPr>
            <a:picLocks noChangeAspect="1"/>
          </p:cNvPicPr>
          <p:nvPr/>
        </p:nvPicPr>
        <p:blipFill>
          <a:blip r:embed="rId2"/>
          <a:stretch>
            <a:fillRect/>
          </a:stretch>
        </p:blipFill>
        <p:spPr>
          <a:xfrm>
            <a:off x="2006791" y="2265144"/>
            <a:ext cx="5334000" cy="263842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649113" y="2769503"/>
                <a:ext cx="3168203" cy="646331"/>
              </a:xfrm>
              <a:prstGeom prst="rect">
                <a:avLst/>
              </a:prstGeom>
              <a:noFill/>
            </p:spPr>
            <p:txBody>
              <a:bodyPr wrap="square" rtlCol="0">
                <a:spAutoFit/>
              </a:bodyPr>
              <a:lstStyle/>
              <a:p>
                <a14:m>
                  <m:oMath xmlns:m="http://schemas.openxmlformats.org/officeDocument/2006/math">
                    <m:sSub>
                      <m:sSubPr>
                        <m:ctrlPr>
                          <a:rPr lang="en-US" altLang="ko-KR" b="0" i="1" smtClean="0">
                            <a:solidFill>
                              <a:srgbClr val="FF0000"/>
                            </a:solidFill>
                            <a:latin typeface="Cambria Math" panose="02040503050406030204" pitchFamily="18" charset="0"/>
                          </a:rPr>
                        </m:ctrlPr>
                      </m:sSubPr>
                      <m:e>
                        <m:r>
                          <a:rPr lang="en-US" altLang="ko-KR" b="0" i="1" smtClean="0">
                            <a:solidFill>
                              <a:srgbClr val="FF0000"/>
                            </a:solidFill>
                            <a:latin typeface="Cambria Math" panose="02040503050406030204" pitchFamily="18" charset="0"/>
                          </a:rPr>
                          <m:t>𝑓</m:t>
                        </m:r>
                      </m:e>
                      <m:sub>
                        <m:r>
                          <a:rPr lang="ko-KR" altLang="en-US" b="0" i="1" smtClean="0">
                            <a:solidFill>
                              <a:srgbClr val="FF0000"/>
                            </a:solidFill>
                            <a:latin typeface="Cambria Math" panose="02040503050406030204" pitchFamily="18" charset="0"/>
                          </a:rPr>
                          <m:t>𝜃</m:t>
                        </m:r>
                        <m:r>
                          <a:rPr lang="en-US" altLang="ko-KR" b="0" i="1" smtClean="0">
                            <a:solidFill>
                              <a:srgbClr val="FF0000"/>
                            </a:solidFill>
                            <a:latin typeface="Cambria Math" panose="02040503050406030204" pitchFamily="18" charset="0"/>
                          </a:rPr>
                          <m:t>−1 </m:t>
                        </m:r>
                      </m:sub>
                    </m:sSub>
                  </m:oMath>
                </a14:m>
                <a:r>
                  <a:rPr lang="ko-KR" altLang="en-US" dirty="0">
                    <a:solidFill>
                      <a:srgbClr val="FF0000"/>
                    </a:solidFill>
                  </a:rPr>
                  <a:t>으로 </a:t>
                </a:r>
                <a:r>
                  <a:rPr lang="en-US" altLang="ko-KR" dirty="0">
                    <a:solidFill>
                      <a:srgbClr val="FF0000"/>
                    </a:solidFill>
                  </a:rPr>
                  <a:t>25,000 </a:t>
                </a:r>
                <a:r>
                  <a:rPr lang="ko-KR" altLang="en-US" dirty="0">
                    <a:solidFill>
                      <a:srgbClr val="FF0000"/>
                    </a:solidFill>
                  </a:rPr>
                  <a:t>게임을 하고</a:t>
                </a:r>
                <a:r>
                  <a:rPr lang="en-US" altLang="ko-KR" dirty="0">
                    <a:solidFill>
                      <a:srgbClr val="FF0000"/>
                    </a:solidFill>
                  </a:rPr>
                  <a:t>, </a:t>
                </a:r>
                <a14:m>
                  <m:oMath xmlns:m="http://schemas.openxmlformats.org/officeDocument/2006/math">
                    <m:sSub>
                      <m:sSubPr>
                        <m:ctrlPr>
                          <a:rPr lang="en-US" altLang="ko-KR" i="1">
                            <a:solidFill>
                              <a:srgbClr val="FF0000"/>
                            </a:solidFill>
                            <a:latin typeface="Cambria Math" panose="02040503050406030204" pitchFamily="18" charset="0"/>
                          </a:rPr>
                        </m:ctrlPr>
                      </m:sSubPr>
                      <m:e>
                        <m:r>
                          <a:rPr lang="en-US" altLang="ko-KR" i="1">
                            <a:solidFill>
                              <a:srgbClr val="FF0000"/>
                            </a:solidFill>
                            <a:latin typeface="Cambria Math" panose="02040503050406030204" pitchFamily="18" charset="0"/>
                          </a:rPr>
                          <m:t>𝑓</m:t>
                        </m:r>
                      </m:e>
                      <m:sub>
                        <m:r>
                          <a:rPr lang="ko-KR" altLang="en-US" i="1">
                            <a:solidFill>
                              <a:srgbClr val="FF0000"/>
                            </a:solidFill>
                            <a:latin typeface="Cambria Math" panose="02040503050406030204" pitchFamily="18" charset="0"/>
                          </a:rPr>
                          <m:t>𝜃</m:t>
                        </m:r>
                        <m:r>
                          <a:rPr lang="en-US" altLang="ko-KR" i="1">
                            <a:solidFill>
                              <a:srgbClr val="FF0000"/>
                            </a:solidFill>
                            <a:latin typeface="Cambria Math" panose="02040503050406030204" pitchFamily="18" charset="0"/>
                          </a:rPr>
                          <m:t> </m:t>
                        </m:r>
                      </m:sub>
                    </m:sSub>
                  </m:oMath>
                </a14:m>
                <a:r>
                  <a:rPr lang="ko-KR" altLang="en-US" dirty="0">
                    <a:solidFill>
                      <a:srgbClr val="FF0000"/>
                    </a:solidFill>
                  </a:rPr>
                  <a:t>를 </a:t>
                </a:r>
                <a:r>
                  <a:rPr lang="en-US" altLang="ko-KR" dirty="0">
                    <a:solidFill>
                      <a:srgbClr val="FF0000"/>
                    </a:solidFill>
                  </a:rPr>
                  <a:t>training!</a:t>
                </a:r>
                <a:endParaRPr lang="ko-KR" altLang="en-US"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649113" y="2769503"/>
                <a:ext cx="3168203" cy="646331"/>
              </a:xfrm>
              <a:prstGeom prst="rect">
                <a:avLst/>
              </a:prstGeom>
              <a:blipFill rotWithShape="0">
                <a:blip r:embed="rId3"/>
                <a:stretch>
                  <a:fillRect l="-1734" t="-4717" b="-14151"/>
                </a:stretch>
              </a:blipFill>
            </p:spPr>
            <p:txBody>
              <a:bodyPr/>
              <a:lstStyle/>
              <a:p>
                <a:r>
                  <a:rPr lang="ko-KR" altLang="en-US">
                    <a:noFill/>
                  </a:rPr>
                  <a:t> </a:t>
                </a:r>
              </a:p>
            </p:txBody>
          </p:sp>
        </mc:Fallback>
      </mc:AlternateContent>
      <p:cxnSp>
        <p:nvCxnSpPr>
          <p:cNvPr id="9" name="직선 화살표 연결선 8"/>
          <p:cNvCxnSpPr/>
          <p:nvPr/>
        </p:nvCxnSpPr>
        <p:spPr>
          <a:xfrm flipH="1" flipV="1">
            <a:off x="5917030" y="2769503"/>
            <a:ext cx="3038475" cy="2376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6169669" y="5157672"/>
                <a:ext cx="3990975" cy="523220"/>
              </a:xfrm>
              <a:prstGeom prst="rect">
                <a:avLst/>
              </a:prstGeom>
              <a:noFill/>
            </p:spPr>
            <p:txBody>
              <a:bodyPr wrap="square" rtlCol="0">
                <a:spAutoFit/>
              </a:bodyPr>
              <a:lstStyle/>
              <a:p>
                <a14:m>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𝑠</m:t>
                        </m:r>
                      </m:e>
                      <m:sub>
                        <m:r>
                          <a:rPr lang="en-US" altLang="ko-KR" sz="1400" b="0" i="1" smtClean="0">
                            <a:latin typeface="Cambria Math" panose="02040503050406030204" pitchFamily="18" charset="0"/>
                          </a:rPr>
                          <m:t>3</m:t>
                        </m:r>
                      </m:sub>
                    </m:sSub>
                  </m:oMath>
                </a14:m>
                <a:r>
                  <a:rPr lang="ko-KR" altLang="en-US" sz="1400"/>
                  <a:t>에서 가능한 모든 다음 상태의 확률 </a:t>
                </a:r>
                <a14:m>
                  <m:oMath xmlns:m="http://schemas.openxmlformats.org/officeDocument/2006/math">
                    <m:sSub>
                      <m:sSubPr>
                        <m:ctrlPr>
                          <a:rPr lang="en-US" altLang="ko-KR" sz="1400" b="0" i="1" smtClean="0">
                            <a:latin typeface="Cambria Math" panose="02040503050406030204" pitchFamily="18" charset="0"/>
                          </a:rPr>
                        </m:ctrlPr>
                      </m:sSubPr>
                      <m:e>
                        <m:r>
                          <a:rPr lang="ko-KR" altLang="en-US" sz="1400" i="1" smtClean="0">
                            <a:latin typeface="Cambria Math" panose="02040503050406030204" pitchFamily="18" charset="0"/>
                          </a:rPr>
                          <m:t>𝜋</m:t>
                        </m:r>
                      </m:e>
                      <m:sub>
                        <m:r>
                          <a:rPr lang="en-US" altLang="ko-KR" sz="1400" b="0" i="1" smtClean="0">
                            <a:latin typeface="Cambria Math" panose="02040503050406030204" pitchFamily="18" charset="0"/>
                          </a:rPr>
                          <m:t>3</m:t>
                        </m:r>
                      </m:sub>
                    </m:sSub>
                  </m:oMath>
                </a14:m>
                <a:r>
                  <a:rPr lang="ko-KR" altLang="en-US" sz="1400"/>
                  <a:t>와 그 게임의 승자</a:t>
                </a:r>
                <a:r>
                  <a:rPr lang="en-US" altLang="ko-KR" sz="1400" dirty="0"/>
                  <a:t>(+1 </a:t>
                </a:r>
                <a:r>
                  <a:rPr lang="ko-KR" altLang="en-US" sz="1400"/>
                  <a:t>또는 </a:t>
                </a:r>
                <a:r>
                  <a:rPr lang="en-US" altLang="ko-KR" sz="1400" dirty="0"/>
                  <a:t>-1)</a:t>
                </a:r>
                <a:r>
                  <a:rPr lang="ko-KR" altLang="en-US" sz="1400"/>
                  <a:t>로 </a:t>
                </a:r>
                <a:r>
                  <a:rPr lang="en-US" altLang="ko-KR" sz="1400" dirty="0"/>
                  <a:t>training</a:t>
                </a:r>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6169669" y="5157672"/>
                <a:ext cx="3990975" cy="523220"/>
              </a:xfrm>
              <a:prstGeom prst="rect">
                <a:avLst/>
              </a:prstGeom>
              <a:blipFill rotWithShape="0">
                <a:blip r:embed="rId4"/>
                <a:stretch>
                  <a:fillRect l="-458" t="-2326" b="-116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805913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156</a:t>
            </a:fld>
            <a:endParaRPr lang="ko-KR" altLang="en-US"/>
          </a:p>
        </p:txBody>
      </p:sp>
      <p:sp>
        <p:nvSpPr>
          <p:cNvPr id="8" name="직사각형 7"/>
          <p:cNvSpPr/>
          <p:nvPr/>
        </p:nvSpPr>
        <p:spPr>
          <a:xfrm>
            <a:off x="35417" y="143109"/>
            <a:ext cx="3545983" cy="338554"/>
          </a:xfrm>
          <a:prstGeom prst="rect">
            <a:avLst/>
          </a:prstGeom>
        </p:spPr>
        <p:txBody>
          <a:bodyPr wrap="square">
            <a:spAutoFit/>
          </a:bodyPr>
          <a:lstStyle/>
          <a:p>
            <a:r>
              <a:rPr lang="ko-KR" altLang="en-US" sz="800" dirty="0"/>
              <a:t>https://medium.com/applied-data-science/alphago-zero-explained-in-one-diagram-365f5abf67e0</a:t>
            </a:r>
          </a:p>
        </p:txBody>
      </p:sp>
      <p:pic>
        <p:nvPicPr>
          <p:cNvPr id="3" name="그림 2"/>
          <p:cNvPicPr>
            <a:picLocks noChangeAspect="1"/>
          </p:cNvPicPr>
          <p:nvPr/>
        </p:nvPicPr>
        <p:blipFill>
          <a:blip r:embed="rId2"/>
          <a:stretch>
            <a:fillRect/>
          </a:stretch>
        </p:blipFill>
        <p:spPr>
          <a:xfrm>
            <a:off x="2452131" y="409575"/>
            <a:ext cx="7091919" cy="3150257"/>
          </a:xfrm>
          <a:prstGeom prst="rect">
            <a:avLst/>
          </a:prstGeom>
        </p:spPr>
      </p:pic>
      <p:pic>
        <p:nvPicPr>
          <p:cNvPr id="9" name="그림 8"/>
          <p:cNvPicPr>
            <a:picLocks noChangeAspect="1"/>
          </p:cNvPicPr>
          <p:nvPr/>
        </p:nvPicPr>
        <p:blipFill>
          <a:blip r:embed="rId3"/>
          <a:stretch>
            <a:fillRect/>
          </a:stretch>
        </p:blipFill>
        <p:spPr>
          <a:xfrm>
            <a:off x="4310062" y="3559832"/>
            <a:ext cx="3571875" cy="3116712"/>
          </a:xfrm>
          <a:prstGeom prst="rect">
            <a:avLst/>
          </a:prstGeom>
        </p:spPr>
      </p:pic>
    </p:spTree>
    <p:extLst>
      <p:ext uri="{BB962C8B-B14F-4D97-AF65-F5344CB8AC3E}">
        <p14:creationId xmlns:p14="http://schemas.microsoft.com/office/powerpoint/2010/main" val="3009264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0515600" cy="741949"/>
          </a:xfrm>
        </p:spPr>
        <p:txBody>
          <a:bodyPr/>
          <a:lstStyle/>
          <a:p>
            <a:r>
              <a:rPr lang="en-US" altLang="ko-KR" dirty="0"/>
              <a:t>Intuition versus Logic</a:t>
            </a:r>
            <a:endParaRPr lang="ko-KR" altLang="en-US"/>
          </a:p>
        </p:txBody>
      </p:sp>
      <p:sp>
        <p:nvSpPr>
          <p:cNvPr id="3" name="내용 개체 틀 2"/>
          <p:cNvSpPr>
            <a:spLocks noGrp="1"/>
          </p:cNvSpPr>
          <p:nvPr>
            <p:ph idx="1"/>
          </p:nvPr>
        </p:nvSpPr>
        <p:spPr>
          <a:xfrm>
            <a:off x="585536" y="1244434"/>
            <a:ext cx="10515600" cy="4351338"/>
          </a:xfrm>
        </p:spPr>
        <p:txBody>
          <a:bodyPr/>
          <a:lstStyle/>
          <a:p>
            <a:r>
              <a:rPr lang="en-US" altLang="ko-KR" dirty="0"/>
              <a:t>Deep Conv Net is </a:t>
            </a:r>
            <a:r>
              <a:rPr lang="en-US" altLang="ko-KR" dirty="0">
                <a:solidFill>
                  <a:srgbClr val="FF0000"/>
                </a:solidFill>
              </a:rPr>
              <a:t>Intuition</a:t>
            </a:r>
          </a:p>
          <a:p>
            <a:r>
              <a:rPr lang="en-US" altLang="ko-KR" dirty="0"/>
              <a:t>Monte Carlo Tree Search is </a:t>
            </a:r>
            <a:r>
              <a:rPr lang="en-US" altLang="ko-KR" dirty="0">
                <a:solidFill>
                  <a:srgbClr val="FF0000"/>
                </a:solidFill>
              </a:rPr>
              <a:t>Logic</a:t>
            </a:r>
          </a:p>
          <a:p>
            <a:pPr lvl="1"/>
            <a:r>
              <a:rPr lang="en-US" altLang="ko-KR" dirty="0">
                <a:solidFill>
                  <a:srgbClr val="FF0000"/>
                </a:solidFill>
              </a:rPr>
              <a:t>Intuition teaches where to go, and logic expands the intuition</a:t>
            </a:r>
          </a:p>
          <a:p>
            <a:r>
              <a:rPr lang="en-US" altLang="ko-KR" dirty="0"/>
              <a:t>Inductive reasoning is very similar to </a:t>
            </a:r>
            <a:r>
              <a:rPr lang="en-US" altLang="ko-KR" dirty="0" err="1"/>
              <a:t>AlphaGo</a:t>
            </a:r>
            <a:endParaRPr lang="en-US" altLang="ko-KR" dirty="0"/>
          </a:p>
          <a:p>
            <a:pPr lvl="1"/>
            <a:r>
              <a:rPr lang="en-US" altLang="ko-KR" dirty="0" err="1"/>
              <a:t>AlphaGo</a:t>
            </a:r>
            <a:r>
              <a:rPr lang="en-US" altLang="ko-KR" dirty="0"/>
              <a:t>: Simulate with Intuition and Generalize(Train)</a:t>
            </a:r>
          </a:p>
          <a:p>
            <a:pPr lvl="1"/>
            <a:r>
              <a:rPr lang="en-US" altLang="ko-KR" dirty="0"/>
              <a:t>Simulation (Experiment results) and Generalize the theory</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157</a:t>
            </a:fld>
            <a:endParaRPr lang="ko-KR" altLang="en-US"/>
          </a:p>
        </p:txBody>
      </p:sp>
      <p:pic>
        <p:nvPicPr>
          <p:cNvPr id="9" name="그림 8"/>
          <p:cNvPicPr>
            <a:picLocks noChangeAspect="1"/>
          </p:cNvPicPr>
          <p:nvPr/>
        </p:nvPicPr>
        <p:blipFill>
          <a:blip r:embed="rId3"/>
          <a:stretch>
            <a:fillRect/>
          </a:stretch>
        </p:blipFill>
        <p:spPr>
          <a:xfrm>
            <a:off x="1355557" y="4224752"/>
            <a:ext cx="2434389" cy="2130090"/>
          </a:xfrm>
          <a:prstGeom prst="rect">
            <a:avLst/>
          </a:prstGeom>
        </p:spPr>
      </p:pic>
      <p:pic>
        <p:nvPicPr>
          <p:cNvPr id="10" name="그림 9"/>
          <p:cNvPicPr>
            <a:picLocks noChangeAspect="1"/>
          </p:cNvPicPr>
          <p:nvPr/>
        </p:nvPicPr>
        <p:blipFill>
          <a:blip r:embed="rId4"/>
          <a:stretch>
            <a:fillRect/>
          </a:stretch>
        </p:blipFill>
        <p:spPr>
          <a:xfrm>
            <a:off x="4206541" y="4188657"/>
            <a:ext cx="2393818" cy="2166185"/>
          </a:xfrm>
          <a:prstGeom prst="rect">
            <a:avLst/>
          </a:prstGeom>
        </p:spPr>
      </p:pic>
      <p:sp>
        <p:nvSpPr>
          <p:cNvPr id="11" name="TextBox 10"/>
          <p:cNvSpPr txBox="1"/>
          <p:nvPr/>
        </p:nvSpPr>
        <p:spPr>
          <a:xfrm>
            <a:off x="6901632" y="4397111"/>
            <a:ext cx="3898231" cy="1200329"/>
          </a:xfrm>
          <a:prstGeom prst="rect">
            <a:avLst/>
          </a:prstGeom>
          <a:noFill/>
        </p:spPr>
        <p:txBody>
          <a:bodyPr wrap="square" rtlCol="0">
            <a:spAutoFit/>
          </a:bodyPr>
          <a:lstStyle/>
          <a:p>
            <a:r>
              <a:rPr lang="en-US" altLang="ko-KR" dirty="0"/>
              <a:t>When we compare these two figures, we use only intuition? Or both intuition and logic(rotating one another to match)?</a:t>
            </a:r>
            <a:endParaRPr lang="ko-KR" altLang="en-US"/>
          </a:p>
        </p:txBody>
      </p:sp>
    </p:spTree>
    <p:extLst>
      <p:ext uri="{BB962C8B-B14F-4D97-AF65-F5344CB8AC3E}">
        <p14:creationId xmlns:p14="http://schemas.microsoft.com/office/powerpoint/2010/main" val="5526580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r>
              <a:rPr lang="en-US" altLang="ko-KR" dirty="0"/>
              <a:t>If deep convolution network can be used only for intuition (hypothesis)</a:t>
            </a:r>
          </a:p>
          <a:p>
            <a:r>
              <a:rPr lang="en-US" altLang="ko-KR" dirty="0"/>
              <a:t>AI will evolve in that direction: </a:t>
            </a:r>
            <a:r>
              <a:rPr lang="en-US" altLang="ko-KR" dirty="0">
                <a:solidFill>
                  <a:srgbClr val="FF0000"/>
                </a:solidFill>
              </a:rPr>
              <a:t>Intuition teaches where to go, and logic expands the intuition, repeatedly.</a:t>
            </a:r>
          </a:p>
          <a:p>
            <a:endParaRPr lang="en-US" altLang="ko-KR" dirty="0"/>
          </a:p>
          <a:p>
            <a:pPr marL="0" indent="0">
              <a:buNone/>
            </a:pP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158</a:t>
            </a:fld>
            <a:endParaRPr lang="ko-KR" altLang="en-US"/>
          </a:p>
        </p:txBody>
      </p:sp>
      <p:sp>
        <p:nvSpPr>
          <p:cNvPr id="6" name="제목 1"/>
          <p:cNvSpPr>
            <a:spLocks noGrp="1"/>
          </p:cNvSpPr>
          <p:nvPr>
            <p:ph type="title"/>
          </p:nvPr>
        </p:nvSpPr>
        <p:spPr>
          <a:xfrm>
            <a:off x="0" y="0"/>
            <a:ext cx="10515600" cy="741949"/>
          </a:xfrm>
        </p:spPr>
        <p:txBody>
          <a:bodyPr/>
          <a:lstStyle/>
          <a:p>
            <a:r>
              <a:rPr lang="en-US" altLang="ko-KR" dirty="0"/>
              <a:t>Intuition versus Logic</a:t>
            </a:r>
            <a:endParaRPr lang="ko-KR" altLang="en-US"/>
          </a:p>
        </p:txBody>
      </p:sp>
    </p:spTree>
    <p:extLst>
      <p:ext uri="{BB962C8B-B14F-4D97-AF65-F5344CB8AC3E}">
        <p14:creationId xmlns:p14="http://schemas.microsoft.com/office/powerpoint/2010/main" val="9133562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0515600" cy="1325563"/>
          </a:xfrm>
        </p:spPr>
        <p:txBody>
          <a:bodyPr/>
          <a:lstStyle/>
          <a:p>
            <a:r>
              <a:rPr lang="en-US" altLang="ko-KR" dirty="0"/>
              <a:t>A New Error Measurement</a:t>
            </a:r>
            <a:endParaRPr lang="ko-KR" altLang="en-US" dirty="0"/>
          </a:p>
        </p:txBody>
      </p:sp>
      <p:sp>
        <p:nvSpPr>
          <p:cNvPr id="3" name="내용 개체 틀 2"/>
          <p:cNvSpPr>
            <a:spLocks noGrp="1"/>
          </p:cNvSpPr>
          <p:nvPr>
            <p:ph idx="1"/>
          </p:nvPr>
        </p:nvSpPr>
        <p:spPr>
          <a:xfrm>
            <a:off x="590228" y="1690690"/>
            <a:ext cx="11405460" cy="4351338"/>
          </a:xfrm>
        </p:spPr>
        <p:txBody>
          <a:bodyPr>
            <a:normAutofit fontScale="92500" lnSpcReduction="20000"/>
          </a:bodyPr>
          <a:lstStyle/>
          <a:p>
            <a:r>
              <a:rPr lang="en-US" altLang="ko-KR" dirty="0"/>
              <a:t>How to measure how close we are to a good training state in deep learning, in particular when we are stuck in plateau (no error improvement for very long, for example, for longer than a day in about-one-week-taking training)? </a:t>
            </a:r>
          </a:p>
          <a:p>
            <a:r>
              <a:rPr lang="en-US" altLang="ko-KR" dirty="0"/>
              <a:t>Traditional error measurement cannot tell whether it’s developing well or hopeless in training? Answer is simple! Save the weight and do single example training (</a:t>
            </a:r>
            <a:r>
              <a:rPr lang="en-US" altLang="ko-KR" dirty="0" err="1"/>
              <a:t>e.g</a:t>
            </a:r>
            <a:r>
              <a:rPr lang="en-US" altLang="ko-KR" dirty="0"/>
              <a:t>, take one image and do one-</a:t>
            </a:r>
            <a:r>
              <a:rPr lang="en-US" altLang="ko-KR" dirty="0" err="1"/>
              <a:t>minibatch</a:t>
            </a:r>
            <a:r>
              <a:rPr lang="en-US" altLang="ko-KR" dirty="0"/>
              <a:t>-sized feed-forward-and-back-prop until you get meaningful result) and measure what number of iterations it take to get to the expected result, call this number beta. And come back to the normal training. Do this every some interval of iterations for the very same example for example, 1000 </a:t>
            </a:r>
            <a:r>
              <a:rPr lang="en-US" altLang="ko-KR" dirty="0" err="1"/>
              <a:t>itrs</a:t>
            </a:r>
            <a:r>
              <a:rPr lang="en-US" altLang="ko-KR" dirty="0"/>
              <a:t>. Although error graph indicates we are in plateau, if “beta decreases“, we are not in plateau, so don’t stop the training and wait until the network generalizes the concept by its own way.</a:t>
            </a:r>
          </a:p>
          <a:p>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159</a:t>
            </a:fld>
            <a:endParaRPr lang="ko-KR" altLang="en-US"/>
          </a:p>
        </p:txBody>
      </p:sp>
    </p:spTree>
    <p:extLst>
      <p:ext uri="{BB962C8B-B14F-4D97-AF65-F5344CB8AC3E}">
        <p14:creationId xmlns:p14="http://schemas.microsoft.com/office/powerpoint/2010/main" val="374833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16685" y="168800"/>
            <a:ext cx="10515600" cy="1325563"/>
          </a:xfrm>
        </p:spPr>
        <p:txBody>
          <a:bodyPr/>
          <a:lstStyle/>
          <a:p>
            <a:r>
              <a:rPr lang="en-US" altLang="ko-KR" dirty="0"/>
              <a:t>BP 2</a:t>
            </a:r>
            <a:endParaRPr lang="ko-KR" altLang="en-US" dirty="0"/>
          </a:p>
        </p:txBody>
      </p:sp>
      <p:sp>
        <p:nvSpPr>
          <p:cNvPr id="3" name="날짜 개체 틀 2"/>
          <p:cNvSpPr>
            <a:spLocks noGrp="1"/>
          </p:cNvSpPr>
          <p:nvPr>
            <p:ph type="dt" sz="half" idx="10"/>
          </p:nvPr>
        </p:nvSpPr>
        <p:spPr>
          <a:xfrm>
            <a:off x="838200" y="6368956"/>
            <a:ext cx="2743200" cy="365125"/>
          </a:xfrm>
        </p:spPr>
        <p:txBody>
          <a:bodyPr/>
          <a:lstStyle/>
          <a:p>
            <a:fld id="{C82529DB-ED7E-4B46-8F4D-D2E0C2E695FC}" type="datetime1">
              <a:rPr lang="ko-KR" altLang="en-US" smtClean="0"/>
              <a:t>2019-12-12</a:t>
            </a:fld>
            <a:endParaRPr lang="ko-KR" altLang="en-US"/>
          </a:p>
        </p:txBody>
      </p:sp>
      <p:sp>
        <p:nvSpPr>
          <p:cNvPr id="11" name="슬라이드 번호 개체 틀 10"/>
          <p:cNvSpPr>
            <a:spLocks noGrp="1"/>
          </p:cNvSpPr>
          <p:nvPr>
            <p:ph type="sldNum" sz="quarter" idx="12"/>
          </p:nvPr>
        </p:nvSpPr>
        <p:spPr/>
        <p:txBody>
          <a:bodyPr/>
          <a:lstStyle/>
          <a:p>
            <a:fld id="{FCC205DD-E5C4-4EE3-B0EE-276B4039E1DB}" type="slidenum">
              <a:rPr lang="ko-KR" altLang="en-US" smtClean="0"/>
              <a:t>16</a:t>
            </a:fld>
            <a:endParaRPr lang="ko-KR" altLang="en-US"/>
          </a:p>
        </p:txBody>
      </p:sp>
      <p:sp>
        <p:nvSpPr>
          <p:cNvPr id="12" name="TextBox 11"/>
          <p:cNvSpPr txBox="1"/>
          <p:nvPr/>
        </p:nvSpPr>
        <p:spPr>
          <a:xfrm>
            <a:off x="381280" y="1832794"/>
            <a:ext cx="1439845" cy="369332"/>
          </a:xfrm>
          <a:prstGeom prst="rect">
            <a:avLst/>
          </a:prstGeom>
          <a:noFill/>
        </p:spPr>
        <p:txBody>
          <a:bodyPr wrap="square" rtlCol="0">
            <a:spAutoFit/>
          </a:bodyPr>
          <a:lstStyle/>
          <a:p>
            <a:r>
              <a:rPr lang="en-US" altLang="ko-KR" dirty="0"/>
              <a:t>Derivation:</a:t>
            </a:r>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1232031" y="1132149"/>
                <a:ext cx="2456122"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rPr>
                          </m:ctrlPr>
                        </m:sSubSupPr>
                        <m:e>
                          <m:r>
                            <a:rPr lang="ko-KR" altLang="en-US" i="1" smtClean="0">
                              <a:latin typeface="Cambria Math" panose="02040503050406030204" pitchFamily="18" charset="0"/>
                            </a:rPr>
                            <m:t>𝛿</m:t>
                          </m:r>
                        </m:e>
                        <m:sub>
                          <m:r>
                            <a:rPr lang="en-US" altLang="ko-KR" b="0" i="1" smtClean="0">
                              <a:latin typeface="Cambria Math" panose="02040503050406030204" pitchFamily="18" charset="0"/>
                            </a:rPr>
                            <m:t>𝑗</m:t>
                          </m:r>
                        </m:sub>
                        <m:sup>
                          <m:r>
                            <a:rPr lang="en-US" altLang="ko-KR" b="0" i="1" smtClean="0">
                              <a:latin typeface="Cambria Math" panose="02040503050406030204" pitchFamily="18" charset="0"/>
                            </a:rPr>
                            <m:t>𝑙</m:t>
                          </m:r>
                        </m:sup>
                      </m:sSubSup>
                      <m:r>
                        <a:rPr lang="en-US" altLang="ko-KR" b="0" i="1" smtClean="0">
                          <a:latin typeface="Cambria Math" panose="02040503050406030204" pitchFamily="18" charset="0"/>
                        </a:rPr>
                        <m:t>=</m:t>
                      </m:r>
                      <m:nary>
                        <m:naryPr>
                          <m:chr m:val="∑"/>
                          <m:supHide m:val="on"/>
                          <m:ctrlPr>
                            <a:rPr lang="en-US" altLang="ko-KR" b="0"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𝑘𝑗</m:t>
                              </m:r>
                            </m:sub>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bSup>
                          <m:sSubSup>
                            <m:sSubSupPr>
                              <m:ctrlPr>
                                <a:rPr lang="en-US" altLang="ko-KR" b="0" i="1" smtClean="0">
                                  <a:latin typeface="Cambria Math" panose="02040503050406030204" pitchFamily="18" charset="0"/>
                                </a:rPr>
                              </m:ctrlPr>
                            </m:sSubSupPr>
                            <m:e>
                              <m:r>
                                <a:rPr lang="ko-KR" altLang="en-US" b="0" i="1" smtClean="0">
                                  <a:latin typeface="Cambria Math" panose="02040503050406030204" pitchFamily="18" charset="0"/>
                                </a:rPr>
                                <m:t>𝛿</m:t>
                              </m:r>
                            </m:e>
                            <m:sub>
                              <m:r>
                                <a:rPr lang="en-US" altLang="ko-KR" b="0" i="1" smtClean="0">
                                  <a:latin typeface="Cambria Math" panose="02040503050406030204" pitchFamily="18" charset="0"/>
                                </a:rPr>
                                <m:t>𝑘</m:t>
                              </m:r>
                            </m:sub>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bSup>
                          <m:sSup>
                            <m:sSupPr>
                              <m:ctrlPr>
                                <a:rPr lang="en-US" altLang="ko-KR" b="0" i="1" smtClean="0">
                                  <a:latin typeface="Cambria Math" panose="02040503050406030204" pitchFamily="18" charset="0"/>
                                </a:rPr>
                              </m:ctrlPr>
                            </m:sSupPr>
                            <m:e>
                              <m:r>
                                <a:rPr lang="ko-KR" altLang="en-US" b="0" i="1" smtClean="0">
                                  <a:latin typeface="Cambria Math" panose="02040503050406030204" pitchFamily="18" charset="0"/>
                                </a:rPr>
                                <m:t>𝜎</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𝑗</m:t>
                              </m:r>
                            </m:sub>
                            <m:sup>
                              <m:r>
                                <a:rPr lang="en-US" altLang="ko-KR" b="0" i="1" smtClean="0">
                                  <a:latin typeface="Cambria Math" panose="02040503050406030204" pitchFamily="18" charset="0"/>
                                </a:rPr>
                                <m:t>𝑙</m:t>
                              </m:r>
                            </m:sup>
                          </m:sSubSup>
                          <m:r>
                            <a:rPr lang="en-US" altLang="ko-KR" b="0" i="1" smtClean="0">
                              <a:latin typeface="Cambria Math" panose="02040503050406030204" pitchFamily="18" charset="0"/>
                            </a:rPr>
                            <m:t>)</m:t>
                          </m:r>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232031" y="1132149"/>
                <a:ext cx="2456122" cy="676980"/>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05116" y="2217645"/>
                <a:ext cx="926920" cy="638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rPr>
                          </m:ctrlPr>
                        </m:sSubSupPr>
                        <m:e>
                          <m:r>
                            <a:rPr lang="ko-KR" altLang="en-US" i="1" smtClean="0">
                              <a:latin typeface="Cambria Math" panose="02040503050406030204" pitchFamily="18" charset="0"/>
                            </a:rPr>
                            <m:t>𝛿</m:t>
                          </m:r>
                        </m:e>
                        <m:sub>
                          <m:r>
                            <a:rPr lang="en-US" altLang="ko-KR" b="0" i="1" smtClean="0">
                              <a:latin typeface="Cambria Math" panose="02040503050406030204" pitchFamily="18" charset="0"/>
                            </a:rPr>
                            <m:t>𝑗</m:t>
                          </m:r>
                        </m:sub>
                        <m:sup>
                          <m:r>
                            <a:rPr lang="en-US" altLang="ko-KR" b="0" i="1" smtClean="0">
                              <a:latin typeface="Cambria Math" panose="02040503050406030204" pitchFamily="18" charset="0"/>
                            </a:rPr>
                            <m:t>𝑙</m:t>
                          </m:r>
                        </m:sup>
                      </m:sSubSup>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b="0" i="1" smtClean="0">
                              <a:latin typeface="Cambria Math" panose="02040503050406030204" pitchFamily="18" charset="0"/>
                            </a:rPr>
                            <m:t>𝜕</m:t>
                          </m:r>
                          <m:r>
                            <a:rPr lang="en-US" altLang="ko-KR" b="0" i="1" smtClean="0">
                              <a:latin typeface="Cambria Math" panose="02040503050406030204" pitchFamily="18" charset="0"/>
                            </a:rPr>
                            <m:t>𝐶</m:t>
                          </m:r>
                        </m:num>
                        <m:den>
                          <m:r>
                            <a:rPr lang="ko-KR" altLang="en-US"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𝑗</m:t>
                              </m:r>
                            </m:sub>
                            <m:sup>
                              <m:r>
                                <a:rPr lang="en-US" altLang="ko-KR" b="0" i="1" smtClean="0">
                                  <a:latin typeface="Cambria Math" panose="02040503050406030204" pitchFamily="18" charset="0"/>
                                </a:rPr>
                                <m:t>𝑙</m:t>
                              </m:r>
                            </m:sup>
                          </m:sSubSup>
                        </m:den>
                      </m:f>
                    </m:oMath>
                  </m:oMathPara>
                </a14:m>
                <a:endParaRPr lang="en-US" altLang="ko-KR" dirty="0"/>
              </a:p>
            </p:txBody>
          </p:sp>
        </mc:Choice>
        <mc:Fallback xmlns="">
          <p:sp>
            <p:nvSpPr>
              <p:cNvPr id="13" name="TextBox 12"/>
              <p:cNvSpPr txBox="1">
                <a:spLocks noRot="1" noChangeAspect="1" noMove="1" noResize="1" noEditPoints="1" noAdjustHandles="1" noChangeArrowheads="1" noChangeShapeType="1" noTextEdit="1"/>
              </p:cNvSpPr>
              <p:nvPr/>
            </p:nvSpPr>
            <p:spPr>
              <a:xfrm>
                <a:off x="1205116" y="2217645"/>
                <a:ext cx="926920" cy="63895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504749" y="2830206"/>
                <a:ext cx="1856855" cy="709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nary>
                        <m:naryPr>
                          <m:chr m:val="∑"/>
                          <m:supHide m:val="on"/>
                          <m:ctrlPr>
                            <a:rPr lang="ko-KR" altLang="en-US"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b="0" i="1" smtClean="0">
                                      <a:latin typeface="Cambria Math" panose="02040503050406030204" pitchFamily="18" charset="0"/>
                                    </a:rPr>
                                    <m:t>𝑘</m:t>
                                  </m:r>
                                </m:sub>
                                <m:sup>
                                  <m:r>
                                    <a:rPr lang="en-US" altLang="ko-KR" i="1">
                                      <a:latin typeface="Cambria Math" panose="02040503050406030204" pitchFamily="18" charset="0"/>
                                    </a:rPr>
                                    <m:t>𝑙</m:t>
                                  </m:r>
                                  <m:r>
                                    <a:rPr lang="en-US" altLang="ko-KR" b="0" i="1" smtClean="0">
                                      <a:latin typeface="Cambria Math" panose="02040503050406030204" pitchFamily="18" charset="0"/>
                                    </a:rPr>
                                    <m:t>+1</m:t>
                                  </m:r>
                                </m:sup>
                              </m:sSubSup>
                            </m:den>
                          </m:f>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𝑘</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b="0" i="1" smtClean="0">
                                      <a:latin typeface="Cambria Math" panose="02040503050406030204" pitchFamily="18" charset="0"/>
                                    </a:rPr>
                                    <m:t>𝑗</m:t>
                                  </m:r>
                                </m:sub>
                                <m:sup>
                                  <m:r>
                                    <a:rPr lang="en-US" altLang="ko-KR" i="1">
                                      <a:latin typeface="Cambria Math" panose="02040503050406030204" pitchFamily="18" charset="0"/>
                                    </a:rPr>
                                    <m:t>𝑙</m:t>
                                  </m:r>
                                </m:sup>
                              </m:sSubSup>
                            </m:den>
                          </m:f>
                        </m:e>
                      </m:nary>
                    </m:oMath>
                  </m:oMathPara>
                </a14:m>
                <a:endParaRPr lang="ko-KR"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504749" y="2830206"/>
                <a:ext cx="1856855" cy="70904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504749" y="3571316"/>
                <a:ext cx="1736245" cy="709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nary>
                        <m:naryPr>
                          <m:chr m:val="∑"/>
                          <m:supHide m:val="on"/>
                          <m:ctrlPr>
                            <a:rPr lang="ko-KR" altLang="en-US"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𝑘</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b="0" i="1" smtClean="0">
                                      <a:latin typeface="Cambria Math" panose="02040503050406030204" pitchFamily="18" charset="0"/>
                                    </a:rPr>
                                    <m:t>𝑘</m:t>
                                  </m:r>
                                </m:sub>
                                <m:sup>
                                  <m:r>
                                    <a:rPr lang="en-US" altLang="ko-KR" i="1">
                                      <a:latin typeface="Cambria Math" panose="02040503050406030204" pitchFamily="18" charset="0"/>
                                    </a:rPr>
                                    <m:t>𝑙</m:t>
                                  </m:r>
                                </m:sup>
                              </m:sSubSup>
                            </m:den>
                          </m:f>
                          <m:sSubSup>
                            <m:sSubSupPr>
                              <m:ctrlPr>
                                <a:rPr lang="en-US" altLang="ko-KR" b="0" i="1" smtClean="0">
                                  <a:latin typeface="Cambria Math" panose="02040503050406030204" pitchFamily="18" charset="0"/>
                                </a:rPr>
                              </m:ctrlPr>
                            </m:sSubSupPr>
                            <m:e>
                              <m:r>
                                <a:rPr lang="ko-KR" altLang="en-US" b="0" i="1" smtClean="0">
                                  <a:latin typeface="Cambria Math" panose="02040503050406030204" pitchFamily="18" charset="0"/>
                                </a:rPr>
                                <m:t>𝛿</m:t>
                              </m:r>
                            </m:e>
                            <m:sub>
                              <m:r>
                                <a:rPr lang="en-US" altLang="ko-KR" b="0" i="1" smtClean="0">
                                  <a:latin typeface="Cambria Math" panose="02040503050406030204" pitchFamily="18" charset="0"/>
                                </a:rPr>
                                <m:t>𝑘</m:t>
                              </m:r>
                            </m:sub>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bSup>
                        </m:e>
                      </m:nary>
                    </m:oMath>
                  </m:oMathPara>
                </a14:m>
                <a:endParaRPr lang="ko-KR"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504749" y="3571316"/>
                <a:ext cx="1736245" cy="709040"/>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192731" y="3695851"/>
                <a:ext cx="4908267"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𝑘</m:t>
                          </m:r>
                        </m:sub>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bSup>
                      <m:r>
                        <a:rPr lang="en-US" altLang="ko-KR" b="0" i="1" smtClean="0">
                          <a:latin typeface="Cambria Math" panose="02040503050406030204" pitchFamily="18" charset="0"/>
                        </a:rPr>
                        <m:t>=</m:t>
                      </m:r>
                      <m:nary>
                        <m:naryPr>
                          <m:chr m:val="∑"/>
                          <m:supHide m:val="on"/>
                          <m:ctrlPr>
                            <a:rPr lang="en-US" altLang="ko-KR" b="0" i="1" smtClean="0">
                              <a:latin typeface="Cambria Math" panose="02040503050406030204" pitchFamily="18" charset="0"/>
                            </a:rPr>
                          </m:ctrlPr>
                        </m:naryPr>
                        <m:sub>
                          <m:r>
                            <m:rPr>
                              <m:brk m:alnAt="7"/>
                            </m:rPr>
                            <a:rPr lang="en-US" altLang="ko-KR" b="0" i="1" smtClean="0">
                              <a:latin typeface="Cambria Math" panose="02040503050406030204" pitchFamily="18" charset="0"/>
                            </a:rPr>
                            <m:t>𝑗</m:t>
                          </m:r>
                        </m:sub>
                        <m:sup/>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𝑘𝑗</m:t>
                              </m:r>
                            </m:sub>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bSup>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𝑗</m:t>
                              </m:r>
                            </m:sub>
                            <m:sup>
                              <m:r>
                                <a:rPr lang="en-US" altLang="ko-KR" b="0" i="1" smtClean="0">
                                  <a:latin typeface="Cambria Math" panose="02040503050406030204" pitchFamily="18" charset="0"/>
                                </a:rPr>
                                <m:t>𝑙</m:t>
                              </m:r>
                            </m:sup>
                          </m:sSubSup>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𝑘</m:t>
                              </m:r>
                            </m:sub>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bSup>
                          <m:r>
                            <a:rPr lang="en-US" altLang="ko-KR" b="0" i="1" smtClean="0">
                              <a:latin typeface="Cambria Math" panose="02040503050406030204" pitchFamily="18" charset="0"/>
                            </a:rPr>
                            <m:t> =</m:t>
                          </m:r>
                        </m:e>
                      </m:nary>
                      <m:nary>
                        <m:naryPr>
                          <m:chr m:val="∑"/>
                          <m:supHide m:val="on"/>
                          <m:ctrlPr>
                            <a:rPr lang="en-US" altLang="ko-KR" i="1" smtClean="0">
                              <a:latin typeface="Cambria Math" panose="02040503050406030204" pitchFamily="18" charset="0"/>
                            </a:rPr>
                          </m:ctrlPr>
                        </m:naryPr>
                        <m:sub>
                          <m:r>
                            <m:rPr>
                              <m:brk m:alnAt="7"/>
                            </m:rPr>
                            <a:rPr lang="en-US" altLang="ko-KR" i="1">
                              <a:latin typeface="Cambria Math" panose="02040503050406030204" pitchFamily="18" charset="0"/>
                            </a:rPr>
                            <m:t>𝑗</m:t>
                          </m:r>
                        </m:sub>
                        <m:sup/>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𝑘𝑗</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r>
                            <m:rPr>
                              <m:sty m:val="p"/>
                            </m:rPr>
                            <a:rPr lang="el-GR" altLang="ko-KR" i="1" smtClean="0">
                              <a:latin typeface="Cambria Math" panose="02040503050406030204" pitchFamily="18" charset="0"/>
                              <a:ea typeface="Cambria Math" panose="02040503050406030204" pitchFamily="18" charset="0"/>
                            </a:rPr>
                            <m:t>σ</m:t>
                          </m:r>
                          <m:r>
                            <a:rPr lang="en-US" altLang="ko-KR" b="0" i="1" smtClean="0">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𝑗</m:t>
                              </m:r>
                            </m:sub>
                            <m:sup>
                              <m:r>
                                <a:rPr lang="en-US" altLang="ko-KR" b="0" i="1" smtClean="0">
                                  <a:latin typeface="Cambria Math" panose="02040503050406030204" pitchFamily="18" charset="0"/>
                                  <a:ea typeface="Cambria Math" panose="02040503050406030204" pitchFamily="18" charset="0"/>
                                </a:rPr>
                                <m:t>𝑙</m:t>
                              </m:r>
                            </m:sup>
                          </m:sSubSup>
                          <m:r>
                            <a:rPr lang="en-US" altLang="ko-KR" b="0"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𝑏</m:t>
                              </m:r>
                            </m:e>
                            <m:sub>
                              <m:r>
                                <a:rPr lang="en-US" altLang="ko-KR" i="1">
                                  <a:latin typeface="Cambria Math" panose="02040503050406030204" pitchFamily="18" charset="0"/>
                                </a:rPr>
                                <m:t>𝑘</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e>
                      </m:nary>
                    </m:oMath>
                  </m:oMathPara>
                </a14:m>
                <a:endParaRPr lang="ko-KR"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192731" y="3695851"/>
                <a:ext cx="4908267" cy="703526"/>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192731" y="4556373"/>
                <a:ext cx="20039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𝑘</m:t>
                              </m:r>
                            </m:sub>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bSup>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b="0" i="1" smtClean="0">
                                  <a:latin typeface="Cambria Math" panose="02040503050406030204" pitchFamily="18" charset="0"/>
                                </a:rPr>
                                <m:t>𝑗</m:t>
                              </m:r>
                            </m:sub>
                            <m:sup>
                              <m:r>
                                <a:rPr lang="en-US" altLang="ko-KR" i="1">
                                  <a:latin typeface="Cambria Math" panose="02040503050406030204" pitchFamily="18" charset="0"/>
                                </a:rPr>
                                <m:t>𝑙</m:t>
                              </m:r>
                            </m:sup>
                          </m:sSubSup>
                        </m:den>
                      </m:f>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𝑘𝑗</m:t>
                          </m:r>
                        </m:sub>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bSup>
                      <m:sSup>
                        <m:sSupPr>
                          <m:ctrlPr>
                            <a:rPr lang="en-US" altLang="ko-KR" b="0" i="1" smtClean="0">
                              <a:latin typeface="Cambria Math" panose="02040503050406030204" pitchFamily="18" charset="0"/>
                              <a:ea typeface="Cambria Math" panose="02040503050406030204" pitchFamily="18" charset="0"/>
                            </a:rPr>
                          </m:ctrlPr>
                        </m:sSupPr>
                        <m:e>
                          <m:r>
                            <m:rPr>
                              <m:sty m:val="p"/>
                            </m:rPr>
                            <a:rPr lang="el-GR" altLang="ko-KR" i="1">
                              <a:latin typeface="Cambria Math" panose="02040503050406030204" pitchFamily="18" charset="0"/>
                              <a:ea typeface="Cambria Math" panose="02040503050406030204" pitchFamily="18" charset="0"/>
                            </a:rPr>
                            <m:t>σ</m:t>
                          </m:r>
                        </m:e>
                        <m:sup>
                          <m:r>
                            <a:rPr lang="en-US" altLang="ko-KR" b="0" i="1" smtClean="0">
                              <a:latin typeface="Cambria Math" panose="02040503050406030204" pitchFamily="18" charset="0"/>
                              <a:ea typeface="Cambria Math" panose="02040503050406030204" pitchFamily="18" charset="0"/>
                            </a:rPr>
                            <m:t>′</m:t>
                          </m:r>
                        </m:sup>
                      </m:sSup>
                      <m:r>
                        <a:rPr lang="en-US" altLang="ko-KR"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i="1">
                              <a:latin typeface="Cambria Math" panose="02040503050406030204" pitchFamily="18" charset="0"/>
                              <a:ea typeface="Cambria Math" panose="02040503050406030204" pitchFamily="18" charset="0"/>
                            </a:rPr>
                            <m:t>𝑗</m:t>
                          </m:r>
                        </m:sub>
                        <m:sup>
                          <m:r>
                            <a:rPr lang="en-US" altLang="ko-KR" i="1">
                              <a:latin typeface="Cambria Math" panose="02040503050406030204" pitchFamily="18" charset="0"/>
                              <a:ea typeface="Cambria Math" panose="02040503050406030204" pitchFamily="18" charset="0"/>
                            </a:rPr>
                            <m:t>𝑙</m:t>
                          </m:r>
                        </m:sup>
                      </m:sSubSup>
                      <m:r>
                        <a:rPr lang="en-US" altLang="ko-KR" i="1">
                          <a:latin typeface="Cambria Math" panose="02040503050406030204" pitchFamily="18" charset="0"/>
                          <a:ea typeface="Cambria Math" panose="02040503050406030204" pitchFamily="18" charset="0"/>
                        </a:rPr>
                        <m:t>)</m:t>
                      </m:r>
                    </m:oMath>
                  </m:oMathPara>
                </a14:m>
                <a:endParaRPr lang="ko-KR"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192731" y="4556373"/>
                <a:ext cx="2003946" cy="681790"/>
              </a:xfrm>
              <a:prstGeom prst="rect">
                <a:avLst/>
              </a:prstGeom>
              <a:blipFill rotWithShape="0">
                <a:blip r:embed="rId8"/>
                <a:stretch>
                  <a:fillRect/>
                </a:stretch>
              </a:blipFill>
            </p:spPr>
            <p:txBody>
              <a:bodyPr/>
              <a:lstStyle/>
              <a:p>
                <a:r>
                  <a:rPr lang="ko-KR" altLang="en-US">
                    <a:noFill/>
                  </a:rPr>
                  <a:t> </a:t>
                </a:r>
              </a:p>
            </p:txBody>
          </p:sp>
        </mc:Fallback>
      </mc:AlternateContent>
      <p:cxnSp>
        <p:nvCxnSpPr>
          <p:cNvPr id="19" name="직선 화살표 연결선 18"/>
          <p:cNvCxnSpPr>
            <a:stCxn id="15" idx="2"/>
            <a:endCxn id="17" idx="1"/>
          </p:cNvCxnSpPr>
          <p:nvPr/>
        </p:nvCxnSpPr>
        <p:spPr>
          <a:xfrm>
            <a:off x="2372872" y="4280356"/>
            <a:ext cx="1819859" cy="616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1232031" y="5269292"/>
                <a:ext cx="2477858"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rPr>
                          </m:ctrlPr>
                        </m:sSubSupPr>
                        <m:e>
                          <m:r>
                            <a:rPr lang="ko-KR" altLang="en-US" i="1" smtClean="0">
                              <a:latin typeface="Cambria Math" panose="02040503050406030204" pitchFamily="18" charset="0"/>
                            </a:rPr>
                            <m:t>𝛿</m:t>
                          </m:r>
                        </m:e>
                        <m:sub>
                          <m:r>
                            <a:rPr lang="en-US" altLang="ko-KR" b="0" i="1" smtClean="0">
                              <a:latin typeface="Cambria Math" panose="02040503050406030204" pitchFamily="18" charset="0"/>
                            </a:rPr>
                            <m:t>𝑗</m:t>
                          </m:r>
                        </m:sub>
                        <m:sup>
                          <m:r>
                            <a:rPr lang="en-US" altLang="ko-KR" b="0" i="1" smtClean="0">
                              <a:latin typeface="Cambria Math" panose="02040503050406030204" pitchFamily="18" charset="0"/>
                            </a:rPr>
                            <m:t>𝑙</m:t>
                          </m:r>
                        </m:sup>
                      </m:sSubSup>
                      <m:r>
                        <a:rPr lang="en-US" altLang="ko-KR" b="0" i="1" smtClean="0">
                          <a:latin typeface="Cambria Math" panose="02040503050406030204" pitchFamily="18" charset="0"/>
                        </a:rPr>
                        <m:t>=</m:t>
                      </m:r>
                      <m:nary>
                        <m:naryPr>
                          <m:chr m:val="∑"/>
                          <m:supHide m:val="on"/>
                          <m:ctrlPr>
                            <a:rPr lang="en-US" altLang="ko-KR" b="0"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𝑘𝑗</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e>
                      </m:nary>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𝑘</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sSup>
                        <m:sSupPr>
                          <m:ctrlPr>
                            <a:rPr lang="en-US" altLang="ko-KR" i="1">
                              <a:latin typeface="Cambria Math" panose="02040503050406030204" pitchFamily="18" charset="0"/>
                              <a:ea typeface="Cambria Math" panose="02040503050406030204" pitchFamily="18" charset="0"/>
                            </a:rPr>
                          </m:ctrlPr>
                        </m:sSupPr>
                        <m:e>
                          <m:r>
                            <m:rPr>
                              <m:sty m:val="p"/>
                            </m:rPr>
                            <a:rPr lang="el-GR" altLang="ko-KR" i="1">
                              <a:latin typeface="Cambria Math" panose="02040503050406030204" pitchFamily="18" charset="0"/>
                              <a:ea typeface="Cambria Math" panose="02040503050406030204" pitchFamily="18" charset="0"/>
                            </a:rPr>
                            <m:t>σ</m:t>
                          </m:r>
                        </m:e>
                        <m:sup>
                          <m:r>
                            <a:rPr lang="en-US" altLang="ko-KR" i="1">
                              <a:latin typeface="Cambria Math" panose="02040503050406030204" pitchFamily="18" charset="0"/>
                              <a:ea typeface="Cambria Math" panose="02040503050406030204" pitchFamily="18" charset="0"/>
                            </a:rPr>
                            <m:t>′</m:t>
                          </m:r>
                        </m:sup>
                      </m:sSup>
                      <m:r>
                        <a:rPr lang="en-US" altLang="ko-KR"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i="1">
                              <a:latin typeface="Cambria Math" panose="02040503050406030204" pitchFamily="18" charset="0"/>
                              <a:ea typeface="Cambria Math" panose="02040503050406030204" pitchFamily="18" charset="0"/>
                            </a:rPr>
                            <m:t>𝑗</m:t>
                          </m:r>
                        </m:sub>
                        <m:sup>
                          <m:r>
                            <a:rPr lang="en-US" altLang="ko-KR" i="1">
                              <a:latin typeface="Cambria Math" panose="02040503050406030204" pitchFamily="18" charset="0"/>
                              <a:ea typeface="Cambria Math" panose="02040503050406030204" pitchFamily="18" charset="0"/>
                            </a:rPr>
                            <m:t>𝑙</m:t>
                          </m:r>
                        </m:sup>
                      </m:sSubSup>
                      <m:r>
                        <a:rPr lang="en-US" altLang="ko-KR" i="1">
                          <a:latin typeface="Cambria Math" panose="02040503050406030204" pitchFamily="18" charset="0"/>
                          <a:ea typeface="Cambria Math" panose="02040503050406030204" pitchFamily="18" charset="0"/>
                        </a:rPr>
                        <m:t>)</m:t>
                      </m:r>
                    </m:oMath>
                  </m:oMathPara>
                </a14:m>
                <a:endParaRPr lang="en-US" altLang="ko-KR" dirty="0"/>
              </a:p>
            </p:txBody>
          </p:sp>
        </mc:Choice>
        <mc:Fallback xmlns="">
          <p:sp>
            <p:nvSpPr>
              <p:cNvPr id="21" name="TextBox 20"/>
              <p:cNvSpPr txBox="1">
                <a:spLocks noRot="1" noChangeAspect="1" noMove="1" noResize="1" noEditPoints="1" noAdjustHandles="1" noChangeArrowheads="1" noChangeShapeType="1" noTextEdit="1"/>
              </p:cNvSpPr>
              <p:nvPr/>
            </p:nvSpPr>
            <p:spPr>
              <a:xfrm>
                <a:off x="1232031" y="5269292"/>
                <a:ext cx="2477858" cy="672172"/>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002110" y="5997196"/>
                <a:ext cx="3321412"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rPr>
                          </m:ctrlPr>
                        </m:sSupPr>
                        <m:e>
                          <m:r>
                            <a:rPr lang="ko-KR" altLang="en-US" i="1" smtClean="0">
                              <a:latin typeface="Cambria Math" panose="02040503050406030204" pitchFamily="18" charset="0"/>
                            </a:rPr>
                            <m:t>𝛿</m:t>
                          </m:r>
                        </m:e>
                        <m:sup>
                          <m:r>
                            <a:rPr lang="en-US" altLang="ko-KR" b="0" i="1" smtClean="0">
                              <a:latin typeface="Cambria Math" panose="02040503050406030204" pitchFamily="18" charset="0"/>
                            </a:rPr>
                            <m:t>𝑙</m:t>
                          </m:r>
                        </m:sup>
                      </m:sSup>
                      <m:r>
                        <a:rPr lang="en-US" altLang="ko-KR" i="1">
                          <a:latin typeface="Cambria Math" panose="02040503050406030204" pitchFamily="18" charset="0"/>
                        </a:rPr>
                        <m:t>=</m:t>
                      </m:r>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𝑤</m:t>
                                  </m:r>
                                </m:e>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p>
                            </m:e>
                          </m:d>
                        </m:e>
                        <m:sup>
                          <m:r>
                            <a:rPr lang="en-US" altLang="ko-KR" b="0" i="1" smtClean="0">
                              <a:latin typeface="Cambria Math" panose="02040503050406030204" pitchFamily="18" charset="0"/>
                            </a:rPr>
                            <m:t>𝑇</m:t>
                          </m:r>
                        </m:sup>
                      </m:sSup>
                      <m:sSubSup>
                        <m:sSubSupPr>
                          <m:ctrlPr>
                            <a:rPr lang="en-US" altLang="ko-KR" b="0" i="1" smtClean="0">
                              <a:latin typeface="Cambria Math" panose="02040503050406030204" pitchFamily="18" charset="0"/>
                            </a:rPr>
                          </m:ctrlPr>
                        </m:sSubSupPr>
                        <m:e>
                          <m:r>
                            <a:rPr lang="ko-KR" altLang="en-US" i="1" smtClean="0">
                              <a:latin typeface="Cambria Math" panose="02040503050406030204" pitchFamily="18" charset="0"/>
                            </a:rPr>
                            <m:t>𝛿</m:t>
                          </m:r>
                        </m:e>
                        <m:sub/>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bSup>
                      <m:r>
                        <a:rPr lang="en-US" altLang="ko-KR" b="0" i="1" smtClean="0">
                          <a:latin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m:t>
                          </m:r>
                        </m:sup>
                      </m:sSup>
                      <m:r>
                        <a:rPr lang="en-US" altLang="ko-KR" i="1">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𝑧</m:t>
                          </m:r>
                        </m:e>
                        <m:sup>
                          <m:r>
                            <a:rPr lang="en-US" altLang="ko-KR" b="0" i="1" smtClean="0">
                              <a:latin typeface="Cambria Math" panose="02040503050406030204" pitchFamily="18" charset="0"/>
                            </a:rPr>
                            <m:t>𝐿</m:t>
                          </m:r>
                        </m:sup>
                      </m:sSup>
                      <m:r>
                        <a:rPr lang="en-US" altLang="ko-KR" i="1">
                          <a:latin typeface="Cambria Math" panose="02040503050406030204" pitchFamily="18" charset="0"/>
                        </a:rPr>
                        <m:t>)</m:t>
                      </m:r>
                    </m:oMath>
                  </m:oMathPara>
                </a14:m>
                <a:endParaRPr lang="ko-KR" alt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002110" y="5997196"/>
                <a:ext cx="3321412" cy="459806"/>
              </a:xfrm>
              <a:prstGeom prst="rect">
                <a:avLst/>
              </a:prstGeom>
              <a:blipFill rotWithShape="0">
                <a:blip r:embed="rId10"/>
                <a:stretch>
                  <a:fillRect b="-8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205742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160</a:t>
            </a:fld>
            <a:endParaRPr lang="ko-KR" altLang="en-US"/>
          </a:p>
        </p:txBody>
      </p:sp>
      <p:pic>
        <p:nvPicPr>
          <p:cNvPr id="6" name="그림 5"/>
          <p:cNvPicPr>
            <a:picLocks noChangeAspect="1"/>
          </p:cNvPicPr>
          <p:nvPr/>
        </p:nvPicPr>
        <p:blipFill>
          <a:blip r:embed="rId2"/>
          <a:stretch>
            <a:fillRect/>
          </a:stretch>
        </p:blipFill>
        <p:spPr>
          <a:xfrm>
            <a:off x="1640235" y="506939"/>
            <a:ext cx="7906719" cy="5247614"/>
          </a:xfrm>
          <a:prstGeom prst="rect">
            <a:avLst/>
          </a:prstGeom>
        </p:spPr>
      </p:pic>
      <p:cxnSp>
        <p:nvCxnSpPr>
          <p:cNvPr id="8" name="직선 화살표 연결선 7"/>
          <p:cNvCxnSpPr/>
          <p:nvPr/>
        </p:nvCxnSpPr>
        <p:spPr>
          <a:xfrm flipH="1">
            <a:off x="5811864" y="1100380"/>
            <a:ext cx="4401519" cy="1999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46954" y="731048"/>
            <a:ext cx="2540431" cy="369332"/>
          </a:xfrm>
          <a:prstGeom prst="rect">
            <a:avLst/>
          </a:prstGeom>
          <a:noFill/>
        </p:spPr>
        <p:txBody>
          <a:bodyPr wrap="square" rtlCol="0">
            <a:spAutoFit/>
          </a:bodyPr>
          <a:lstStyle/>
          <a:p>
            <a:r>
              <a:rPr lang="en-US" altLang="ko-KR" dirty="0"/>
              <a:t>Long lasting plateau</a:t>
            </a:r>
            <a:endParaRPr lang="ko-KR" altLang="en-US" dirty="0"/>
          </a:p>
        </p:txBody>
      </p:sp>
    </p:spTree>
    <p:extLst>
      <p:ext uri="{BB962C8B-B14F-4D97-AF65-F5344CB8AC3E}">
        <p14:creationId xmlns:p14="http://schemas.microsoft.com/office/powerpoint/2010/main" val="37062886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0515600" cy="1325563"/>
          </a:xfrm>
        </p:spPr>
        <p:txBody>
          <a:bodyPr/>
          <a:lstStyle/>
          <a:p>
            <a:r>
              <a:rPr lang="en-US" altLang="ko-KR" dirty="0" err="1"/>
              <a:t>SGD+Weight</a:t>
            </a:r>
            <a:r>
              <a:rPr lang="en-US" altLang="ko-KR" dirty="0"/>
              <a:t> Decay</a:t>
            </a:r>
            <a:endParaRPr lang="ko-KR" altLang="en-US" dirty="0"/>
          </a:p>
        </p:txBody>
      </p:sp>
      <p:pic>
        <p:nvPicPr>
          <p:cNvPr id="6" name="내용 개체 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7800" y="75158"/>
            <a:ext cx="5676240" cy="6463756"/>
          </a:xfrm>
        </p:spPr>
      </p:pic>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161</a:t>
            </a:fld>
            <a:endParaRPr lang="ko-KR" altLang="en-US"/>
          </a:p>
        </p:txBody>
      </p:sp>
      <p:sp>
        <p:nvSpPr>
          <p:cNvPr id="7" name="TextBox 6"/>
          <p:cNvSpPr txBox="1"/>
          <p:nvPr/>
        </p:nvSpPr>
        <p:spPr>
          <a:xfrm>
            <a:off x="628980" y="1774208"/>
            <a:ext cx="3999840" cy="369332"/>
          </a:xfrm>
          <a:prstGeom prst="rect">
            <a:avLst/>
          </a:prstGeom>
          <a:noFill/>
        </p:spPr>
        <p:txBody>
          <a:bodyPr wrap="square" rtlCol="0">
            <a:spAutoFit/>
          </a:bodyPr>
          <a:lstStyle/>
          <a:p>
            <a:r>
              <a:rPr lang="en-US" altLang="ko-KR" dirty="0"/>
              <a:t>Works good for generalization</a:t>
            </a:r>
            <a:endParaRPr lang="ko-KR" altLang="en-US" dirty="0"/>
          </a:p>
        </p:txBody>
      </p:sp>
    </p:spTree>
    <p:extLst>
      <p:ext uri="{BB962C8B-B14F-4D97-AF65-F5344CB8AC3E}">
        <p14:creationId xmlns:p14="http://schemas.microsoft.com/office/powerpoint/2010/main" val="36934983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927" y="-15108"/>
            <a:ext cx="10515600" cy="1325563"/>
          </a:xfrm>
        </p:spPr>
        <p:txBody>
          <a:bodyPr/>
          <a:lstStyle/>
          <a:p>
            <a:r>
              <a:rPr lang="ko-KR" altLang="en-US" dirty="0"/>
              <a:t>주요 </a:t>
            </a:r>
            <a:r>
              <a:rPr lang="en-US" altLang="ko-KR" dirty="0"/>
              <a:t>Class Hierarchy</a:t>
            </a:r>
            <a:endParaRPr lang="ko-KR" altLang="en-US" dirty="0"/>
          </a:p>
        </p:txBody>
      </p:sp>
      <p:sp>
        <p:nvSpPr>
          <p:cNvPr id="6" name="모서리가 둥근 직사각형 5"/>
          <p:cNvSpPr/>
          <p:nvPr/>
        </p:nvSpPr>
        <p:spPr>
          <a:xfrm>
            <a:off x="5339938" y="1229059"/>
            <a:ext cx="1187532" cy="498764"/>
          </a:xfrm>
          <a:prstGeom prst="round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Op</a:t>
            </a:r>
            <a:endParaRPr lang="ko-KR" altLang="en-US" dirty="0"/>
          </a:p>
        </p:txBody>
      </p:sp>
      <p:sp>
        <p:nvSpPr>
          <p:cNvPr id="9" name="모서리가 둥근 직사각형 8"/>
          <p:cNvSpPr/>
          <p:nvPr/>
        </p:nvSpPr>
        <p:spPr>
          <a:xfrm>
            <a:off x="5585936" y="2397888"/>
            <a:ext cx="764957" cy="304451"/>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a:t>Layer</a:t>
            </a:r>
            <a:endParaRPr lang="ko-KR" altLang="en-US" sz="1200" dirty="0"/>
          </a:p>
        </p:txBody>
      </p:sp>
      <p:sp>
        <p:nvSpPr>
          <p:cNvPr id="10" name="모서리가 둥근 직사각형 9"/>
          <p:cNvSpPr/>
          <p:nvPr/>
        </p:nvSpPr>
        <p:spPr>
          <a:xfrm>
            <a:off x="4272560" y="3769934"/>
            <a:ext cx="1194824" cy="248727"/>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ReshapeLayer</a:t>
            </a:r>
            <a:endParaRPr lang="ko-KR" altLang="en-US" sz="1200" dirty="0"/>
          </a:p>
        </p:txBody>
      </p:sp>
      <p:sp>
        <p:nvSpPr>
          <p:cNvPr id="11" name="모서리가 둥근 직사각형 10"/>
          <p:cNvSpPr/>
          <p:nvPr/>
        </p:nvSpPr>
        <p:spPr>
          <a:xfrm>
            <a:off x="4536452" y="5398345"/>
            <a:ext cx="1049485" cy="217971"/>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ConvLayer</a:t>
            </a:r>
            <a:endParaRPr lang="ko-KR" altLang="en-US" sz="1200" dirty="0"/>
          </a:p>
        </p:txBody>
      </p:sp>
      <p:sp>
        <p:nvSpPr>
          <p:cNvPr id="12" name="모서리가 둥근 직사각형 11"/>
          <p:cNvSpPr/>
          <p:nvPr/>
        </p:nvSpPr>
        <p:spPr>
          <a:xfrm>
            <a:off x="9087716" y="4098575"/>
            <a:ext cx="782252" cy="26882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FCLayer</a:t>
            </a:r>
            <a:endParaRPr lang="ko-KR" altLang="en-US" sz="1200" dirty="0"/>
          </a:p>
        </p:txBody>
      </p:sp>
      <p:cxnSp>
        <p:nvCxnSpPr>
          <p:cNvPr id="14" name="직선 화살표 연결선 13"/>
          <p:cNvCxnSpPr>
            <a:stCxn id="9" idx="0"/>
            <a:endCxn id="6" idx="2"/>
          </p:cNvCxnSpPr>
          <p:nvPr/>
        </p:nvCxnSpPr>
        <p:spPr>
          <a:xfrm flipH="1" flipV="1">
            <a:off x="5933704" y="1727823"/>
            <a:ext cx="34711" cy="670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0" idx="0"/>
            <a:endCxn id="9" idx="2"/>
          </p:cNvCxnSpPr>
          <p:nvPr/>
        </p:nvCxnSpPr>
        <p:spPr>
          <a:xfrm flipV="1">
            <a:off x="4869972" y="2702339"/>
            <a:ext cx="1098443" cy="1067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11" idx="0"/>
            <a:endCxn id="10" idx="2"/>
          </p:cNvCxnSpPr>
          <p:nvPr/>
        </p:nvCxnSpPr>
        <p:spPr>
          <a:xfrm flipH="1" flipV="1">
            <a:off x="4869972" y="4018661"/>
            <a:ext cx="191223" cy="1379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a:stCxn id="12" idx="0"/>
            <a:endCxn id="9" idx="2"/>
          </p:cNvCxnSpPr>
          <p:nvPr/>
        </p:nvCxnSpPr>
        <p:spPr>
          <a:xfrm flipH="1" flipV="1">
            <a:off x="5968415" y="2702339"/>
            <a:ext cx="3510427" cy="1396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a:stCxn id="31" idx="0"/>
            <a:endCxn id="10" idx="2"/>
          </p:cNvCxnSpPr>
          <p:nvPr/>
        </p:nvCxnSpPr>
        <p:spPr>
          <a:xfrm flipH="1" flipV="1">
            <a:off x="4869972" y="4018661"/>
            <a:ext cx="1358005" cy="1369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0"/>
          <p:cNvSpPr/>
          <p:nvPr/>
        </p:nvSpPr>
        <p:spPr>
          <a:xfrm>
            <a:off x="5613084" y="5387828"/>
            <a:ext cx="1229786" cy="231772"/>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PoolingLayer</a:t>
            </a:r>
            <a:endParaRPr lang="ko-KR" altLang="en-US" sz="1200" dirty="0"/>
          </a:p>
        </p:txBody>
      </p:sp>
      <p:cxnSp>
        <p:nvCxnSpPr>
          <p:cNvPr id="7" name="직선 화살표 연결선 6"/>
          <p:cNvCxnSpPr>
            <a:stCxn id="19" idx="0"/>
            <a:endCxn id="99" idx="2"/>
          </p:cNvCxnSpPr>
          <p:nvPr/>
        </p:nvCxnSpPr>
        <p:spPr>
          <a:xfrm flipV="1">
            <a:off x="2395163" y="4027724"/>
            <a:ext cx="415063" cy="1206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모서리가 둥근 직사각형 18"/>
          <p:cNvSpPr/>
          <p:nvPr/>
        </p:nvSpPr>
        <p:spPr>
          <a:xfrm>
            <a:off x="1801086" y="5233797"/>
            <a:ext cx="1188154" cy="225738"/>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ImageLayer</a:t>
            </a:r>
            <a:endParaRPr lang="ko-KR" altLang="en-US" sz="1200" dirty="0"/>
          </a:p>
        </p:txBody>
      </p:sp>
      <p:sp>
        <p:nvSpPr>
          <p:cNvPr id="36" name="모서리가 둥근 직사각형 35"/>
          <p:cNvSpPr/>
          <p:nvPr/>
        </p:nvSpPr>
        <p:spPr>
          <a:xfrm>
            <a:off x="1801085" y="5571019"/>
            <a:ext cx="1172065" cy="22210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ko-KR" sz="1200" dirty="0" err="1"/>
              <a:t>ArrayLayer</a:t>
            </a:r>
            <a:endParaRPr lang="ko-KR" altLang="en-US" sz="1200" dirty="0"/>
          </a:p>
        </p:txBody>
      </p:sp>
      <p:sp>
        <p:nvSpPr>
          <p:cNvPr id="48" name="TextBox 47"/>
          <p:cNvSpPr txBox="1"/>
          <p:nvPr/>
        </p:nvSpPr>
        <p:spPr>
          <a:xfrm>
            <a:off x="9418122" y="786881"/>
            <a:ext cx="1935678" cy="738664"/>
          </a:xfrm>
          <a:prstGeom prst="rect">
            <a:avLst/>
          </a:prstGeom>
          <a:noFill/>
        </p:spPr>
        <p:txBody>
          <a:bodyPr wrap="square" rtlCol="0">
            <a:spAutoFit/>
          </a:bodyPr>
          <a:lstStyle/>
          <a:p>
            <a:r>
              <a:rPr lang="en-US" altLang="ko-KR" sz="1400" dirty="0" err="1"/>
              <a:t>has_act</a:t>
            </a:r>
            <a:r>
              <a:rPr lang="en-US" altLang="ko-KR" sz="1400" dirty="0"/>
              <a:t>()</a:t>
            </a:r>
          </a:p>
          <a:p>
            <a:r>
              <a:rPr lang="en-US" altLang="ko-KR" sz="1400" dirty="0" err="1"/>
              <a:t>neuron_count</a:t>
            </a:r>
            <a:r>
              <a:rPr lang="en-US" altLang="ko-KR" sz="1400" dirty="0"/>
              <a:t>()</a:t>
            </a:r>
          </a:p>
          <a:p>
            <a:r>
              <a:rPr lang="en-US" altLang="ko-KR" sz="1400" dirty="0"/>
              <a:t>validate()</a:t>
            </a:r>
            <a:endParaRPr lang="ko-KR" altLang="en-US" sz="1400" dirty="0"/>
          </a:p>
        </p:txBody>
      </p:sp>
      <p:sp>
        <p:nvSpPr>
          <p:cNvPr id="49" name="TextBox 48"/>
          <p:cNvSpPr txBox="1"/>
          <p:nvPr/>
        </p:nvSpPr>
        <p:spPr>
          <a:xfrm>
            <a:off x="6851689" y="857235"/>
            <a:ext cx="2435681" cy="276999"/>
          </a:xfrm>
          <a:prstGeom prst="rect">
            <a:avLst/>
          </a:prstGeom>
          <a:noFill/>
        </p:spPr>
        <p:txBody>
          <a:bodyPr wrap="square" rtlCol="0">
            <a:spAutoFit/>
          </a:bodyPr>
          <a:lstStyle/>
          <a:p>
            <a:r>
              <a:rPr lang="en-US" altLang="ko-KR" sz="1200" dirty="0"/>
              <a:t>Layer Format: channel, w, h</a:t>
            </a:r>
            <a:endParaRPr lang="ko-KR" altLang="en-US" sz="1200" dirty="0"/>
          </a:p>
        </p:txBody>
      </p:sp>
      <p:sp>
        <p:nvSpPr>
          <p:cNvPr id="50" name="TextBox 49"/>
          <p:cNvSpPr txBox="1"/>
          <p:nvPr/>
        </p:nvSpPr>
        <p:spPr>
          <a:xfrm>
            <a:off x="6851689" y="1075171"/>
            <a:ext cx="2180360" cy="276999"/>
          </a:xfrm>
          <a:prstGeom prst="rect">
            <a:avLst/>
          </a:prstGeom>
          <a:noFill/>
        </p:spPr>
        <p:txBody>
          <a:bodyPr wrap="square" rtlCol="0">
            <a:spAutoFit/>
          </a:bodyPr>
          <a:lstStyle/>
          <a:p>
            <a:r>
              <a:rPr lang="en-US" altLang="ko-KR" sz="1200" dirty="0"/>
              <a:t>Format:</a:t>
            </a:r>
            <a:r>
              <a:rPr lang="ko-KR" altLang="en-US" sz="1200" dirty="0"/>
              <a:t>기존의 것</a:t>
            </a:r>
          </a:p>
        </p:txBody>
      </p:sp>
      <p:sp>
        <p:nvSpPr>
          <p:cNvPr id="51" name="모서리가 둥근 직사각형 50"/>
          <p:cNvSpPr/>
          <p:nvPr/>
        </p:nvSpPr>
        <p:spPr>
          <a:xfrm>
            <a:off x="6295226" y="4526943"/>
            <a:ext cx="1197922" cy="251543"/>
          </a:xfrm>
          <a:prstGeom prst="roundRect">
            <a:avLst/>
          </a:prstGeom>
          <a:ln w="28575">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ko-KR" sz="1200" dirty="0" err="1"/>
              <a:t>AttentiveLayer</a:t>
            </a:r>
            <a:endParaRPr lang="ko-KR" altLang="en-US" sz="1200" dirty="0"/>
          </a:p>
        </p:txBody>
      </p:sp>
      <p:cxnSp>
        <p:nvCxnSpPr>
          <p:cNvPr id="53" name="직선 화살표 연결선 52"/>
          <p:cNvCxnSpPr>
            <a:cxnSpLocks/>
            <a:stCxn id="51" idx="0"/>
            <a:endCxn id="9" idx="2"/>
          </p:cNvCxnSpPr>
          <p:nvPr/>
        </p:nvCxnSpPr>
        <p:spPr>
          <a:xfrm flipH="1" flipV="1">
            <a:off x="5968415" y="2702339"/>
            <a:ext cx="925772" cy="182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99431" y="4126366"/>
            <a:ext cx="1562220" cy="276999"/>
          </a:xfrm>
          <a:prstGeom prst="rect">
            <a:avLst/>
          </a:prstGeom>
          <a:noFill/>
        </p:spPr>
        <p:txBody>
          <a:bodyPr wrap="square" rtlCol="0">
            <a:spAutoFit/>
          </a:bodyPr>
          <a:lstStyle/>
          <a:p>
            <a:r>
              <a:rPr lang="en-US" altLang="ko-KR" sz="1200" dirty="0"/>
              <a:t>Format: Image</a:t>
            </a:r>
            <a:endParaRPr lang="ko-KR" altLang="en-US" sz="1200" dirty="0"/>
          </a:p>
        </p:txBody>
      </p:sp>
      <p:cxnSp>
        <p:nvCxnSpPr>
          <p:cNvPr id="56" name="직선 화살표 연결선 55"/>
          <p:cNvCxnSpPr>
            <a:stCxn id="19" idx="1"/>
            <a:endCxn id="54" idx="2"/>
          </p:cNvCxnSpPr>
          <p:nvPr/>
        </p:nvCxnSpPr>
        <p:spPr>
          <a:xfrm flipH="1" flipV="1">
            <a:off x="1180541" y="4403365"/>
            <a:ext cx="620545" cy="943301"/>
          </a:xfrm>
          <a:prstGeom prst="straightConnector1">
            <a:avLst/>
          </a:prstGeom>
          <a:ln>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19" idx="1"/>
            <a:endCxn id="59" idx="3"/>
          </p:cNvCxnSpPr>
          <p:nvPr/>
        </p:nvCxnSpPr>
        <p:spPr>
          <a:xfrm flipH="1" flipV="1">
            <a:off x="1400047" y="5160585"/>
            <a:ext cx="401039" cy="186081"/>
          </a:xfrm>
          <a:prstGeom prst="straightConnector1">
            <a:avLst/>
          </a:prstGeom>
          <a:ln>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64171" y="4929752"/>
            <a:ext cx="1035876" cy="461665"/>
          </a:xfrm>
          <a:prstGeom prst="rect">
            <a:avLst/>
          </a:prstGeom>
          <a:noFill/>
        </p:spPr>
        <p:txBody>
          <a:bodyPr wrap="square" rtlCol="0">
            <a:spAutoFit/>
          </a:bodyPr>
          <a:lstStyle/>
          <a:p>
            <a:r>
              <a:rPr lang="en-US" altLang="ko-KR" sz="1200" dirty="0"/>
              <a:t>Output </a:t>
            </a:r>
            <a:r>
              <a:rPr lang="en-US" altLang="ko-KR" sz="1200" dirty="0" err="1"/>
              <a:t>LayerFormat</a:t>
            </a:r>
            <a:endParaRPr lang="ko-KR" altLang="en-US" sz="1200" dirty="0"/>
          </a:p>
        </p:txBody>
      </p:sp>
      <p:sp>
        <p:nvSpPr>
          <p:cNvPr id="64" name="자유형 63"/>
          <p:cNvSpPr/>
          <p:nvPr/>
        </p:nvSpPr>
        <p:spPr>
          <a:xfrm>
            <a:off x="162904" y="4252873"/>
            <a:ext cx="263617" cy="878774"/>
          </a:xfrm>
          <a:custGeom>
            <a:avLst/>
            <a:gdLst>
              <a:gd name="connsiteX0" fmla="*/ 263617 w 263617"/>
              <a:gd name="connsiteY0" fmla="*/ 0 h 878774"/>
              <a:gd name="connsiteX1" fmla="*/ 2360 w 263617"/>
              <a:gd name="connsiteY1" fmla="*/ 415636 h 878774"/>
              <a:gd name="connsiteX2" fmla="*/ 156739 w 263617"/>
              <a:gd name="connsiteY2" fmla="*/ 878774 h 878774"/>
            </a:gdLst>
            <a:ahLst/>
            <a:cxnLst>
              <a:cxn ang="0">
                <a:pos x="connsiteX0" y="connsiteY0"/>
              </a:cxn>
              <a:cxn ang="0">
                <a:pos x="connsiteX1" y="connsiteY1"/>
              </a:cxn>
              <a:cxn ang="0">
                <a:pos x="connsiteX2" y="connsiteY2"/>
              </a:cxn>
            </a:cxnLst>
            <a:rect l="l" t="t" r="r" b="b"/>
            <a:pathLst>
              <a:path w="263617" h="878774">
                <a:moveTo>
                  <a:pt x="263617" y="0"/>
                </a:moveTo>
                <a:cubicBezTo>
                  <a:pt x="141895" y="134587"/>
                  <a:pt x="20173" y="269174"/>
                  <a:pt x="2360" y="415636"/>
                </a:cubicBezTo>
                <a:cubicBezTo>
                  <a:pt x="-15453" y="562098"/>
                  <a:pt x="70643" y="720436"/>
                  <a:pt x="156739" y="878774"/>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p:cNvSpPr txBox="1"/>
          <p:nvPr/>
        </p:nvSpPr>
        <p:spPr>
          <a:xfrm>
            <a:off x="183078" y="4542572"/>
            <a:ext cx="688769" cy="261610"/>
          </a:xfrm>
          <a:prstGeom prst="rect">
            <a:avLst/>
          </a:prstGeom>
          <a:noFill/>
        </p:spPr>
        <p:txBody>
          <a:bodyPr wrap="square" rtlCol="0">
            <a:spAutoFit/>
          </a:bodyPr>
          <a:lstStyle/>
          <a:p>
            <a:r>
              <a:rPr lang="en-US" altLang="ko-KR" sz="1100" dirty="0"/>
              <a:t>copy</a:t>
            </a:r>
            <a:endParaRPr lang="ko-KR" altLang="en-US" sz="1100" dirty="0"/>
          </a:p>
        </p:txBody>
      </p:sp>
      <p:cxnSp>
        <p:nvCxnSpPr>
          <p:cNvPr id="68" name="직선 화살표 연결선 67"/>
          <p:cNvCxnSpPr>
            <a:stCxn id="69" idx="0"/>
            <a:endCxn id="6" idx="3"/>
          </p:cNvCxnSpPr>
          <p:nvPr/>
        </p:nvCxnSpPr>
        <p:spPr>
          <a:xfrm flipH="1" flipV="1">
            <a:off x="6527470" y="1478441"/>
            <a:ext cx="2834997" cy="166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모서리가 둥근 직사각형 68"/>
          <p:cNvSpPr/>
          <p:nvPr/>
        </p:nvSpPr>
        <p:spPr>
          <a:xfrm>
            <a:off x="8959969" y="3142730"/>
            <a:ext cx="804995" cy="289315"/>
          </a:xfrm>
          <a:prstGeom prst="roundRect">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ko-KR" sz="1200" dirty="0"/>
              <a:t>Trainer</a:t>
            </a:r>
            <a:endParaRPr lang="ko-KR" altLang="en-US" sz="1200" dirty="0"/>
          </a:p>
        </p:txBody>
      </p:sp>
      <p:cxnSp>
        <p:nvCxnSpPr>
          <p:cNvPr id="70" name="직선 화살표 연결선 69"/>
          <p:cNvCxnSpPr>
            <a:stCxn id="72" idx="0"/>
            <a:endCxn id="6" idx="3"/>
          </p:cNvCxnSpPr>
          <p:nvPr/>
        </p:nvCxnSpPr>
        <p:spPr>
          <a:xfrm flipH="1" flipV="1">
            <a:off x="6527470" y="1478441"/>
            <a:ext cx="4468962" cy="1276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모서리가 둥근 직사각형 71"/>
          <p:cNvSpPr/>
          <p:nvPr/>
        </p:nvSpPr>
        <p:spPr>
          <a:xfrm>
            <a:off x="10639064" y="2755365"/>
            <a:ext cx="714736" cy="279071"/>
          </a:xfrm>
          <a:prstGeom prst="roundRect">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ko-KR" sz="1200" dirty="0"/>
              <a:t>Read</a:t>
            </a:r>
            <a:endParaRPr lang="ko-KR" altLang="en-US" sz="1200" dirty="0"/>
          </a:p>
        </p:txBody>
      </p:sp>
      <p:sp>
        <p:nvSpPr>
          <p:cNvPr id="73" name="TextBox 72"/>
          <p:cNvSpPr txBox="1"/>
          <p:nvPr/>
        </p:nvSpPr>
        <p:spPr>
          <a:xfrm>
            <a:off x="315607" y="1577863"/>
            <a:ext cx="2998324" cy="1384995"/>
          </a:xfrm>
          <a:prstGeom prst="rect">
            <a:avLst/>
          </a:prstGeom>
          <a:solidFill>
            <a:schemeClr val="bg1">
              <a:lumMod val="85000"/>
            </a:schemeClr>
          </a:solidFill>
        </p:spPr>
        <p:txBody>
          <a:bodyPr wrap="square" rtlCol="0">
            <a:spAutoFit/>
          </a:bodyPr>
          <a:lstStyle/>
          <a:p>
            <a:pPr algn="just"/>
            <a:r>
              <a:rPr lang="en-US" altLang="ko-KR" sz="1050" dirty="0"/>
              <a:t>Pad, filter size(1d), filter count, stride, input layer format determines output layer format. </a:t>
            </a:r>
          </a:p>
          <a:p>
            <a:pPr algn="just"/>
            <a:r>
              <a:rPr lang="en-US" altLang="ko-KR" sz="1050" dirty="0"/>
              <a:t>filter size, filter count, input layer format determines weight size.</a:t>
            </a:r>
          </a:p>
          <a:p>
            <a:pPr algn="just"/>
            <a:r>
              <a:rPr lang="en-US" altLang="ko-KR" sz="1050" dirty="0"/>
              <a:t>Filter count determines bias size.</a:t>
            </a:r>
          </a:p>
          <a:p>
            <a:pPr algn="just"/>
            <a:r>
              <a:rPr lang="en-US" altLang="ko-KR" sz="1050" dirty="0"/>
              <a:t>Filter height</a:t>
            </a:r>
            <a:r>
              <a:rPr lang="ko-KR" altLang="en-US" sz="1050" dirty="0"/>
              <a:t>는 </a:t>
            </a:r>
            <a:r>
              <a:rPr lang="en-US" altLang="ko-KR" sz="1050" dirty="0"/>
              <a:t>input node</a:t>
            </a:r>
            <a:r>
              <a:rPr lang="ko-KR" altLang="en-US" sz="1050" dirty="0"/>
              <a:t>의 </a:t>
            </a:r>
            <a:r>
              <a:rPr lang="en-US" altLang="ko-KR" sz="1050" dirty="0"/>
              <a:t>format</a:t>
            </a:r>
            <a:r>
              <a:rPr lang="ko-KR" altLang="en-US" sz="1050" dirty="0"/>
              <a:t>에 </a:t>
            </a:r>
            <a:r>
              <a:rPr lang="en-US" altLang="ko-KR" sz="1050" dirty="0"/>
              <a:t>dependent. Input node</a:t>
            </a:r>
            <a:r>
              <a:rPr lang="ko-KR" altLang="en-US" sz="1050" dirty="0"/>
              <a:t>의 </a:t>
            </a:r>
            <a:r>
              <a:rPr lang="en-US" altLang="ko-KR" sz="1050" dirty="0"/>
              <a:t>height =1 </a:t>
            </a:r>
            <a:r>
              <a:rPr lang="ko-KR" altLang="en-US" sz="1050" dirty="0"/>
              <a:t>이면 </a:t>
            </a:r>
            <a:r>
              <a:rPr lang="en-US" altLang="ko-KR" sz="1050" dirty="0"/>
              <a:t>Filter height = 1, </a:t>
            </a:r>
            <a:endParaRPr lang="ko-KR" altLang="en-US" sz="1050" dirty="0"/>
          </a:p>
        </p:txBody>
      </p:sp>
      <p:cxnSp>
        <p:nvCxnSpPr>
          <p:cNvPr id="75" name="직선 화살표 연결선 74"/>
          <p:cNvCxnSpPr>
            <a:stCxn id="73" idx="2"/>
            <a:endCxn id="11" idx="0"/>
          </p:cNvCxnSpPr>
          <p:nvPr/>
        </p:nvCxnSpPr>
        <p:spPr>
          <a:xfrm>
            <a:off x="1814769" y="2962858"/>
            <a:ext cx="3246426" cy="2435487"/>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stCxn id="46" idx="0"/>
            <a:endCxn id="9" idx="2"/>
          </p:cNvCxnSpPr>
          <p:nvPr/>
        </p:nvCxnSpPr>
        <p:spPr>
          <a:xfrm flipH="1" flipV="1">
            <a:off x="5968415" y="2702339"/>
            <a:ext cx="2711066" cy="297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모서리가 둥근 직사각형 45"/>
          <p:cNvSpPr/>
          <p:nvPr/>
        </p:nvSpPr>
        <p:spPr>
          <a:xfrm>
            <a:off x="8130361" y="5674713"/>
            <a:ext cx="1098240" cy="279071"/>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BatchNorm</a:t>
            </a:r>
            <a:endParaRPr lang="ko-KR" altLang="en-US" sz="1200" dirty="0"/>
          </a:p>
        </p:txBody>
      </p:sp>
      <p:cxnSp>
        <p:nvCxnSpPr>
          <p:cNvPr id="45" name="직선 화살표 연결선 44"/>
          <p:cNvCxnSpPr>
            <a:cxnSpLocks/>
            <a:stCxn id="66" idx="0"/>
            <a:endCxn id="9" idx="2"/>
          </p:cNvCxnSpPr>
          <p:nvPr/>
        </p:nvCxnSpPr>
        <p:spPr>
          <a:xfrm flipH="1" flipV="1">
            <a:off x="5968415" y="2702339"/>
            <a:ext cx="3106468" cy="236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모서리가 둥근 직사각형 65"/>
          <p:cNvSpPr/>
          <p:nvPr/>
        </p:nvSpPr>
        <p:spPr>
          <a:xfrm>
            <a:off x="8080855" y="5068956"/>
            <a:ext cx="1988056" cy="312965"/>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a:t>Product(*)/Add(+)/Pass</a:t>
            </a:r>
            <a:endParaRPr lang="ko-KR" altLang="en-US" sz="1200" dirty="0"/>
          </a:p>
        </p:txBody>
      </p:sp>
      <p:sp>
        <p:nvSpPr>
          <p:cNvPr id="55" name="TextBox 54"/>
          <p:cNvSpPr txBox="1"/>
          <p:nvPr/>
        </p:nvSpPr>
        <p:spPr>
          <a:xfrm>
            <a:off x="1806083" y="5483160"/>
            <a:ext cx="1421329" cy="230832"/>
          </a:xfrm>
          <a:prstGeom prst="rect">
            <a:avLst/>
          </a:prstGeom>
          <a:noFill/>
        </p:spPr>
        <p:txBody>
          <a:bodyPr wrap="square" rtlCol="0">
            <a:spAutoFit/>
          </a:bodyPr>
          <a:lstStyle/>
          <a:p>
            <a:r>
              <a:rPr lang="en-US" altLang="ko-KR" sz="900" dirty="0"/>
              <a:t>1D buffer</a:t>
            </a:r>
            <a:endParaRPr lang="ko-KR" altLang="en-US" sz="900" dirty="0"/>
          </a:p>
        </p:txBody>
      </p:sp>
      <p:sp>
        <p:nvSpPr>
          <p:cNvPr id="71" name="TextBox 70"/>
          <p:cNvSpPr txBox="1"/>
          <p:nvPr/>
        </p:nvSpPr>
        <p:spPr>
          <a:xfrm>
            <a:off x="1793093" y="5036513"/>
            <a:ext cx="1421329" cy="246221"/>
          </a:xfrm>
          <a:prstGeom prst="rect">
            <a:avLst/>
          </a:prstGeom>
          <a:noFill/>
          <a:ln>
            <a:noFill/>
          </a:ln>
        </p:spPr>
        <p:txBody>
          <a:bodyPr wrap="square" rtlCol="0">
            <a:spAutoFit/>
          </a:bodyPr>
          <a:lstStyle/>
          <a:p>
            <a:r>
              <a:rPr lang="en-US" altLang="ko-KR" sz="1000" dirty="0"/>
              <a:t>2D buffer</a:t>
            </a:r>
            <a:endParaRPr lang="ko-KR" altLang="en-US" sz="1000" dirty="0"/>
          </a:p>
        </p:txBody>
      </p:sp>
      <p:sp>
        <p:nvSpPr>
          <p:cNvPr id="57" name="TextBox 56"/>
          <p:cNvSpPr txBox="1"/>
          <p:nvPr/>
        </p:nvSpPr>
        <p:spPr>
          <a:xfrm>
            <a:off x="6569591" y="2371172"/>
            <a:ext cx="2710911" cy="600164"/>
          </a:xfrm>
          <a:prstGeom prst="rect">
            <a:avLst/>
          </a:prstGeom>
          <a:noFill/>
        </p:spPr>
        <p:txBody>
          <a:bodyPr wrap="square" rtlCol="0">
            <a:spAutoFit/>
          </a:bodyPr>
          <a:lstStyle/>
          <a:p>
            <a:r>
              <a:rPr lang="en-US" altLang="ko-KR" sz="1100" dirty="0"/>
              <a:t>Act functions: </a:t>
            </a:r>
            <a:r>
              <a:rPr lang="en-US" altLang="ko-KR" sz="1100" dirty="0" err="1"/>
              <a:t>ReLU</a:t>
            </a:r>
            <a:r>
              <a:rPr lang="en-US" altLang="ko-KR" sz="1100" dirty="0"/>
              <a:t>, sigmoid, </a:t>
            </a:r>
            <a:r>
              <a:rPr lang="en-US" altLang="ko-KR" sz="1100" dirty="0" err="1"/>
              <a:t>softmax</a:t>
            </a:r>
            <a:endParaRPr lang="en-US" altLang="ko-KR" sz="1100" dirty="0"/>
          </a:p>
          <a:p>
            <a:r>
              <a:rPr lang="en-US" altLang="ko-KR" sz="1100" dirty="0"/>
              <a:t>Bias flag</a:t>
            </a:r>
          </a:p>
          <a:p>
            <a:r>
              <a:rPr lang="en-US" altLang="ko-KR" sz="1100" dirty="0"/>
              <a:t>Output layer format</a:t>
            </a:r>
          </a:p>
        </p:txBody>
      </p:sp>
      <p:sp>
        <p:nvSpPr>
          <p:cNvPr id="96" name="TextBox 95"/>
          <p:cNvSpPr txBox="1"/>
          <p:nvPr/>
        </p:nvSpPr>
        <p:spPr>
          <a:xfrm>
            <a:off x="3738229" y="3035155"/>
            <a:ext cx="2053483" cy="646331"/>
          </a:xfrm>
          <a:prstGeom prst="rect">
            <a:avLst/>
          </a:prstGeom>
          <a:noFill/>
        </p:spPr>
        <p:txBody>
          <a:bodyPr wrap="square" rtlCol="0">
            <a:spAutoFit/>
          </a:bodyPr>
          <a:lstStyle/>
          <a:p>
            <a:r>
              <a:rPr lang="en-US" altLang="ko-KR" sz="1200" dirty="0"/>
              <a:t>Access </a:t>
            </a:r>
            <a:r>
              <a:rPr lang="en-US" altLang="ko-KR" sz="1200" dirty="0" err="1"/>
              <a:t>c,x,y</a:t>
            </a:r>
            <a:endParaRPr lang="en-US" altLang="ko-KR" sz="1200" dirty="0"/>
          </a:p>
          <a:p>
            <a:r>
              <a:rPr lang="en-US" altLang="ko-KR" sz="1200" dirty="0"/>
              <a:t>Abstract class with pad, filter, filter count,…</a:t>
            </a:r>
          </a:p>
        </p:txBody>
      </p:sp>
      <p:sp>
        <p:nvSpPr>
          <p:cNvPr id="103" name="직사각형 102"/>
          <p:cNvSpPr/>
          <p:nvPr/>
        </p:nvSpPr>
        <p:spPr>
          <a:xfrm>
            <a:off x="5360859" y="3686917"/>
            <a:ext cx="1455473" cy="769441"/>
          </a:xfrm>
          <a:prstGeom prst="rect">
            <a:avLst/>
          </a:prstGeom>
        </p:spPr>
        <p:txBody>
          <a:bodyPr wrap="square">
            <a:spAutoFit/>
          </a:bodyPr>
          <a:lstStyle/>
          <a:p>
            <a:r>
              <a:rPr lang="en-US" altLang="ko-KR" sz="1100" dirty="0"/>
              <a:t>Output </a:t>
            </a:r>
            <a:r>
              <a:rPr lang="en-US" altLang="ko-KR" sz="1100" dirty="0" err="1"/>
              <a:t>layerformat</a:t>
            </a:r>
            <a:r>
              <a:rPr lang="ko-KR" altLang="en-US" sz="1100" dirty="0"/>
              <a:t>입력에 </a:t>
            </a:r>
            <a:r>
              <a:rPr lang="en-US" altLang="ko-KR" sz="1100" dirty="0"/>
              <a:t>dependent</a:t>
            </a:r>
            <a:r>
              <a:rPr lang="ko-KR" altLang="en-US" sz="1100" dirty="0"/>
              <a:t>하게 결정</a:t>
            </a:r>
            <a:r>
              <a:rPr lang="en-US" altLang="ko-KR" sz="1100" dirty="0"/>
              <a:t>. </a:t>
            </a:r>
            <a:r>
              <a:rPr lang="en-US" altLang="ko-KR" sz="1100" dirty="0" err="1"/>
              <a:t>compute_layer</a:t>
            </a:r>
            <a:r>
              <a:rPr lang="en-US" altLang="ko-KR" sz="1100" dirty="0"/>
              <a:t>()</a:t>
            </a:r>
          </a:p>
        </p:txBody>
      </p:sp>
      <p:sp>
        <p:nvSpPr>
          <p:cNvPr id="105" name="TextBox 104"/>
          <p:cNvSpPr txBox="1"/>
          <p:nvPr/>
        </p:nvSpPr>
        <p:spPr>
          <a:xfrm>
            <a:off x="9798689" y="3788006"/>
            <a:ext cx="1578305" cy="577081"/>
          </a:xfrm>
          <a:prstGeom prst="rect">
            <a:avLst/>
          </a:prstGeom>
          <a:noFill/>
        </p:spPr>
        <p:txBody>
          <a:bodyPr wrap="square" rtlCol="0">
            <a:spAutoFit/>
          </a:bodyPr>
          <a:lstStyle/>
          <a:p>
            <a:r>
              <a:rPr lang="en-US" altLang="ko-KR" sz="1050" dirty="0"/>
              <a:t>neuron count: </a:t>
            </a:r>
            <a:r>
              <a:rPr lang="ko-KR" altLang="en-US" sz="1050" dirty="0"/>
              <a:t>어떤 것에도 </a:t>
            </a:r>
            <a:r>
              <a:rPr lang="en-US" altLang="ko-KR" sz="1050" dirty="0"/>
              <a:t>independent</a:t>
            </a:r>
            <a:r>
              <a:rPr lang="ko-KR" altLang="en-US" sz="1050" dirty="0"/>
              <a:t>하고 사용자가 결정</a:t>
            </a:r>
          </a:p>
        </p:txBody>
      </p:sp>
      <p:cxnSp>
        <p:nvCxnSpPr>
          <p:cNvPr id="122" name="직선 화살표 연결선 121"/>
          <p:cNvCxnSpPr>
            <a:stCxn id="73" idx="2"/>
            <a:endCxn id="31" idx="0"/>
          </p:cNvCxnSpPr>
          <p:nvPr/>
        </p:nvCxnSpPr>
        <p:spPr>
          <a:xfrm>
            <a:off x="1814769" y="2962858"/>
            <a:ext cx="4413208" cy="2424970"/>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9150849" y="5600164"/>
            <a:ext cx="1593316" cy="600164"/>
          </a:xfrm>
          <a:prstGeom prst="rect">
            <a:avLst/>
          </a:prstGeom>
          <a:noFill/>
        </p:spPr>
        <p:txBody>
          <a:bodyPr wrap="square" rtlCol="0">
            <a:spAutoFit/>
          </a:bodyPr>
          <a:lstStyle/>
          <a:p>
            <a:r>
              <a:rPr lang="en-US" altLang="ko-KR" sz="1100" dirty="0"/>
              <a:t>bool: channel wise or elementwise</a:t>
            </a:r>
          </a:p>
          <a:p>
            <a:endParaRPr lang="ko-KR" altLang="en-US" sz="1100" dirty="0"/>
          </a:p>
        </p:txBody>
      </p:sp>
      <p:sp>
        <p:nvSpPr>
          <p:cNvPr id="136" name="TextBox 135"/>
          <p:cNvSpPr txBox="1"/>
          <p:nvPr/>
        </p:nvSpPr>
        <p:spPr>
          <a:xfrm>
            <a:off x="8968095" y="3788748"/>
            <a:ext cx="1504209" cy="307777"/>
          </a:xfrm>
          <a:prstGeom prst="rect">
            <a:avLst/>
          </a:prstGeom>
          <a:noFill/>
        </p:spPr>
        <p:txBody>
          <a:bodyPr wrap="square" rtlCol="0">
            <a:spAutoFit/>
          </a:bodyPr>
          <a:lstStyle/>
          <a:p>
            <a:r>
              <a:rPr lang="en-US" altLang="ko-KR" sz="1400" dirty="0"/>
              <a:t>Access x</a:t>
            </a:r>
            <a:endParaRPr lang="ko-KR" altLang="en-US" sz="1400" dirty="0"/>
          </a:p>
        </p:txBody>
      </p:sp>
      <p:sp>
        <p:nvSpPr>
          <p:cNvPr id="146" name="모서리가 둥근 직사각형 145"/>
          <p:cNvSpPr/>
          <p:nvPr/>
        </p:nvSpPr>
        <p:spPr>
          <a:xfrm>
            <a:off x="3285022" y="5388788"/>
            <a:ext cx="1137389" cy="23432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ko-KR" sz="1200" dirty="0" err="1"/>
              <a:t>AtrousConv</a:t>
            </a:r>
            <a:endParaRPr lang="ko-KR" altLang="en-US" sz="1200" dirty="0"/>
          </a:p>
        </p:txBody>
      </p:sp>
      <p:cxnSp>
        <p:nvCxnSpPr>
          <p:cNvPr id="147" name="직선 화살표 연결선 146"/>
          <p:cNvCxnSpPr>
            <a:stCxn id="146" idx="0"/>
            <a:endCxn id="10" idx="2"/>
          </p:cNvCxnSpPr>
          <p:nvPr/>
        </p:nvCxnSpPr>
        <p:spPr>
          <a:xfrm flipV="1">
            <a:off x="3853717" y="4018661"/>
            <a:ext cx="1016255" cy="1370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3751380" y="1193880"/>
            <a:ext cx="1623154" cy="461665"/>
          </a:xfrm>
          <a:prstGeom prst="rect">
            <a:avLst/>
          </a:prstGeom>
          <a:noFill/>
        </p:spPr>
        <p:txBody>
          <a:bodyPr wrap="square" rtlCol="0">
            <a:spAutoFit/>
          </a:bodyPr>
          <a:lstStyle/>
          <a:p>
            <a:r>
              <a:rPr lang="en-US" altLang="ko-KR" sz="1200" dirty="0"/>
              <a:t>Manage DAG graph and update rule</a:t>
            </a:r>
            <a:endParaRPr lang="ko-KR" altLang="en-US" sz="1200" dirty="0"/>
          </a:p>
        </p:txBody>
      </p:sp>
      <p:sp>
        <p:nvSpPr>
          <p:cNvPr id="3" name="TextBox 2"/>
          <p:cNvSpPr txBox="1"/>
          <p:nvPr/>
        </p:nvSpPr>
        <p:spPr>
          <a:xfrm>
            <a:off x="5930618" y="2096223"/>
            <a:ext cx="1524610" cy="276999"/>
          </a:xfrm>
          <a:prstGeom prst="rect">
            <a:avLst/>
          </a:prstGeom>
          <a:noFill/>
        </p:spPr>
        <p:txBody>
          <a:bodyPr wrap="square" rtlCol="0">
            <a:spAutoFit/>
          </a:bodyPr>
          <a:lstStyle/>
          <a:p>
            <a:r>
              <a:rPr lang="en-US" altLang="ko-KR" sz="1200" dirty="0"/>
              <a:t>Abstract class</a:t>
            </a:r>
            <a:endParaRPr lang="ko-KR" altLang="en-US" sz="1200" dirty="0"/>
          </a:p>
        </p:txBody>
      </p:sp>
      <p:sp>
        <p:nvSpPr>
          <p:cNvPr id="63" name="TextBox 62"/>
          <p:cNvSpPr txBox="1"/>
          <p:nvPr/>
        </p:nvSpPr>
        <p:spPr>
          <a:xfrm>
            <a:off x="415763" y="5531510"/>
            <a:ext cx="1465144" cy="415498"/>
          </a:xfrm>
          <a:prstGeom prst="rect">
            <a:avLst/>
          </a:prstGeom>
          <a:noFill/>
        </p:spPr>
        <p:txBody>
          <a:bodyPr wrap="square" rtlCol="0">
            <a:spAutoFit/>
          </a:bodyPr>
          <a:lstStyle/>
          <a:p>
            <a:r>
              <a:rPr lang="en-US" altLang="ko-KR" sz="1050" dirty="0"/>
              <a:t>Knob</a:t>
            </a:r>
            <a:r>
              <a:rPr lang="ko-KR" altLang="en-US" sz="1050" dirty="0"/>
              <a:t>에 의해 </a:t>
            </a:r>
            <a:r>
              <a:rPr lang="en-US" altLang="ko-KR" sz="1050" dirty="0"/>
              <a:t>output layer format </a:t>
            </a:r>
            <a:r>
              <a:rPr lang="ko-KR" altLang="en-US" sz="1050" dirty="0"/>
              <a:t>결정</a:t>
            </a:r>
            <a:r>
              <a:rPr lang="en-US" altLang="ko-KR" sz="1050" dirty="0"/>
              <a:t>.</a:t>
            </a:r>
          </a:p>
        </p:txBody>
      </p:sp>
      <p:sp>
        <p:nvSpPr>
          <p:cNvPr id="99" name="모서리가 둥근 직사각형 98"/>
          <p:cNvSpPr/>
          <p:nvPr/>
        </p:nvSpPr>
        <p:spPr>
          <a:xfrm>
            <a:off x="2212814" y="3804158"/>
            <a:ext cx="1194824" cy="223566"/>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InputLayer</a:t>
            </a:r>
            <a:endParaRPr lang="ko-KR" altLang="en-US" sz="1200" dirty="0"/>
          </a:p>
        </p:txBody>
      </p:sp>
      <p:cxnSp>
        <p:nvCxnSpPr>
          <p:cNvPr id="112" name="직선 화살표 연결선 111"/>
          <p:cNvCxnSpPr>
            <a:stCxn id="99" idx="0"/>
            <a:endCxn id="9" idx="2"/>
          </p:cNvCxnSpPr>
          <p:nvPr/>
        </p:nvCxnSpPr>
        <p:spPr>
          <a:xfrm flipV="1">
            <a:off x="2810226" y="2702339"/>
            <a:ext cx="3158189" cy="1101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p:cNvCxnSpPr/>
          <p:nvPr/>
        </p:nvCxnSpPr>
        <p:spPr>
          <a:xfrm flipV="1">
            <a:off x="6476377" y="4759810"/>
            <a:ext cx="485365" cy="1243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모서리가 둥근 직사각형 140"/>
          <p:cNvSpPr/>
          <p:nvPr/>
        </p:nvSpPr>
        <p:spPr>
          <a:xfrm>
            <a:off x="5857928" y="6002887"/>
            <a:ext cx="1229786" cy="231772"/>
          </a:xfrm>
          <a:prstGeom prst="roundRect">
            <a:avLst/>
          </a:prstGeom>
          <a:solidFill>
            <a:srgbClr val="EB8045"/>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Rop</a:t>
            </a:r>
            <a:endParaRPr lang="ko-KR" altLang="en-US" sz="1200" dirty="0"/>
          </a:p>
        </p:txBody>
      </p:sp>
      <p:cxnSp>
        <p:nvCxnSpPr>
          <p:cNvPr id="143" name="직선 화살표 연결선 142"/>
          <p:cNvCxnSpPr>
            <a:endCxn id="99" idx="2"/>
          </p:cNvCxnSpPr>
          <p:nvPr/>
        </p:nvCxnSpPr>
        <p:spPr>
          <a:xfrm flipV="1">
            <a:off x="2151230" y="4027724"/>
            <a:ext cx="658996" cy="1559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9858950" y="4314140"/>
            <a:ext cx="1465144" cy="738664"/>
          </a:xfrm>
          <a:prstGeom prst="rect">
            <a:avLst/>
          </a:prstGeom>
          <a:noFill/>
        </p:spPr>
        <p:txBody>
          <a:bodyPr wrap="square" rtlCol="0">
            <a:spAutoFit/>
          </a:bodyPr>
          <a:lstStyle/>
          <a:p>
            <a:r>
              <a:rPr lang="en-US" altLang="ko-KR" sz="1050" dirty="0"/>
              <a:t>Knob</a:t>
            </a:r>
            <a:r>
              <a:rPr lang="ko-KR" altLang="en-US" sz="1050" dirty="0" err="1"/>
              <a:t>에의해</a:t>
            </a:r>
            <a:r>
              <a:rPr lang="ko-KR" altLang="en-US" sz="1050" dirty="0"/>
              <a:t> </a:t>
            </a:r>
            <a:r>
              <a:rPr lang="en-US" altLang="ko-KR" sz="1050" dirty="0"/>
              <a:t>output layer format </a:t>
            </a:r>
            <a:r>
              <a:rPr lang="ko-KR" altLang="en-US" sz="1050" dirty="0"/>
              <a:t>결정</a:t>
            </a:r>
            <a:endParaRPr lang="en-US" altLang="ko-KR" sz="1050" dirty="0"/>
          </a:p>
          <a:p>
            <a:r>
              <a:rPr lang="en-US" altLang="ko-KR" sz="1050" dirty="0"/>
              <a:t>Input layer format</a:t>
            </a:r>
            <a:r>
              <a:rPr lang="ko-KR" altLang="en-US" sz="1050" dirty="0"/>
              <a:t>이 </a:t>
            </a:r>
            <a:r>
              <a:rPr lang="en-US" altLang="ko-KR" sz="1050" dirty="0"/>
              <a:t>weight size </a:t>
            </a:r>
            <a:r>
              <a:rPr lang="ko-KR" altLang="en-US" sz="1050" dirty="0"/>
              <a:t>결정</a:t>
            </a:r>
            <a:r>
              <a:rPr lang="en-US" altLang="ko-KR" sz="1050" dirty="0"/>
              <a:t>.</a:t>
            </a:r>
          </a:p>
        </p:txBody>
      </p:sp>
      <p:sp>
        <p:nvSpPr>
          <p:cNvPr id="164" name="TextBox 163"/>
          <p:cNvSpPr txBox="1"/>
          <p:nvPr/>
        </p:nvSpPr>
        <p:spPr>
          <a:xfrm>
            <a:off x="1568789" y="3656210"/>
            <a:ext cx="745876" cy="400110"/>
          </a:xfrm>
          <a:prstGeom prst="rect">
            <a:avLst/>
          </a:prstGeom>
          <a:noFill/>
        </p:spPr>
        <p:txBody>
          <a:bodyPr wrap="square" rtlCol="0">
            <a:spAutoFit/>
          </a:bodyPr>
          <a:lstStyle/>
          <a:p>
            <a:r>
              <a:rPr lang="en-US" altLang="ko-KR" sz="1000"/>
              <a:t>Parent</a:t>
            </a:r>
            <a:r>
              <a:rPr lang="ko-KR" altLang="en-US" sz="1000" dirty="0"/>
              <a:t>는 </a:t>
            </a:r>
            <a:r>
              <a:rPr lang="en-US" altLang="ko-KR" sz="1000" dirty="0"/>
              <a:t>read</a:t>
            </a:r>
            <a:r>
              <a:rPr lang="ko-KR" altLang="en-US" sz="1000" dirty="0"/>
              <a:t>만</a:t>
            </a:r>
          </a:p>
        </p:txBody>
      </p:sp>
      <p:cxnSp>
        <p:nvCxnSpPr>
          <p:cNvPr id="166" name="직선 화살표 연결선 165"/>
          <p:cNvCxnSpPr>
            <a:cxnSpLocks/>
            <a:stCxn id="170" idx="0"/>
            <a:endCxn id="51" idx="2"/>
          </p:cNvCxnSpPr>
          <p:nvPr/>
        </p:nvCxnSpPr>
        <p:spPr>
          <a:xfrm flipH="1" flipV="1">
            <a:off x="6894187" y="4778486"/>
            <a:ext cx="898591" cy="122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모서리가 둥근 직사각형 169"/>
          <p:cNvSpPr/>
          <p:nvPr/>
        </p:nvSpPr>
        <p:spPr>
          <a:xfrm>
            <a:off x="7177885" y="6000370"/>
            <a:ext cx="1229786" cy="231772"/>
          </a:xfrm>
          <a:prstGeom prst="roundRect">
            <a:avLst/>
          </a:prstGeom>
          <a:solidFill>
            <a:srgbClr val="EB8045"/>
          </a:solidFill>
          <a:ln w="38100">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a:t>Roi</a:t>
            </a:r>
            <a:endParaRPr lang="ko-KR" altLang="en-US" sz="1200" dirty="0"/>
          </a:p>
        </p:txBody>
      </p:sp>
      <p:sp>
        <p:nvSpPr>
          <p:cNvPr id="74" name="모서리가 둥근 직사각형 73"/>
          <p:cNvSpPr/>
          <p:nvPr/>
        </p:nvSpPr>
        <p:spPr>
          <a:xfrm>
            <a:off x="10591522" y="5233797"/>
            <a:ext cx="1381445" cy="30998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ko-KR" sz="1200" dirty="0" err="1"/>
              <a:t>GenerativeLayer</a:t>
            </a:r>
            <a:endParaRPr lang="ko-KR" altLang="en-US" sz="1200" dirty="0"/>
          </a:p>
        </p:txBody>
      </p:sp>
      <p:cxnSp>
        <p:nvCxnSpPr>
          <p:cNvPr id="76" name="직선 화살표 연결선 75"/>
          <p:cNvCxnSpPr>
            <a:cxnSpLocks/>
            <a:stCxn id="74" idx="1"/>
            <a:endCxn id="9" idx="2"/>
          </p:cNvCxnSpPr>
          <p:nvPr/>
        </p:nvCxnSpPr>
        <p:spPr>
          <a:xfrm flipH="1" flipV="1">
            <a:off x="5968415" y="2702339"/>
            <a:ext cx="4623107" cy="268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965154" y="5488780"/>
            <a:ext cx="1785068" cy="261610"/>
          </a:xfrm>
          <a:prstGeom prst="rect">
            <a:avLst/>
          </a:prstGeom>
          <a:noFill/>
        </p:spPr>
        <p:txBody>
          <a:bodyPr wrap="square" rtlCol="0">
            <a:spAutoFit/>
          </a:bodyPr>
          <a:lstStyle/>
          <a:p>
            <a:r>
              <a:rPr lang="en-US" altLang="ko-KR" sz="1050"/>
              <a:t>Proposal </a:t>
            </a:r>
            <a:r>
              <a:rPr lang="ko-KR" altLang="en-US" sz="1050" dirty="0"/>
              <a:t>생성</a:t>
            </a:r>
          </a:p>
        </p:txBody>
      </p:sp>
      <p:sp>
        <p:nvSpPr>
          <p:cNvPr id="77" name="모서리가 둥근 직사각형 11">
            <a:extLst>
              <a:ext uri="{FF2B5EF4-FFF2-40B4-BE49-F238E27FC236}">
                <a16:creationId xmlns="" xmlns:a16="http://schemas.microsoft.com/office/drawing/2014/main" id="{6E796EC4-4E73-40F1-8046-62F5BA2B7801}"/>
              </a:ext>
            </a:extLst>
          </p:cNvPr>
          <p:cNvSpPr/>
          <p:nvPr/>
        </p:nvSpPr>
        <p:spPr>
          <a:xfrm>
            <a:off x="3844378" y="6311175"/>
            <a:ext cx="1216817" cy="201420"/>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SoftMaxLayer</a:t>
            </a:r>
            <a:endParaRPr lang="ko-KR" altLang="en-US" sz="1200" dirty="0"/>
          </a:p>
        </p:txBody>
      </p:sp>
      <p:sp>
        <p:nvSpPr>
          <p:cNvPr id="78" name="모서리가 둥근 직사각형 11">
            <a:extLst>
              <a:ext uri="{FF2B5EF4-FFF2-40B4-BE49-F238E27FC236}">
                <a16:creationId xmlns="" xmlns:a16="http://schemas.microsoft.com/office/drawing/2014/main" id="{BE89C5F4-ED55-47F9-AABA-FE1BAA1050CF}"/>
              </a:ext>
            </a:extLst>
          </p:cNvPr>
          <p:cNvSpPr/>
          <p:nvPr/>
        </p:nvSpPr>
        <p:spPr>
          <a:xfrm>
            <a:off x="4573070" y="6514666"/>
            <a:ext cx="1340525" cy="204414"/>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err="1"/>
              <a:t>CrossEntropy</a:t>
            </a:r>
            <a:endParaRPr lang="ko-KR" altLang="en-US" sz="1200" dirty="0"/>
          </a:p>
        </p:txBody>
      </p:sp>
      <p:sp>
        <p:nvSpPr>
          <p:cNvPr id="79" name="모서리가 둥근 직사각형 11">
            <a:extLst>
              <a:ext uri="{FF2B5EF4-FFF2-40B4-BE49-F238E27FC236}">
                <a16:creationId xmlns="" xmlns:a16="http://schemas.microsoft.com/office/drawing/2014/main" id="{0F4CB858-A763-4C5B-996F-6D70D941B92D}"/>
              </a:ext>
            </a:extLst>
          </p:cNvPr>
          <p:cNvSpPr/>
          <p:nvPr/>
        </p:nvSpPr>
        <p:spPr>
          <a:xfrm>
            <a:off x="5719020" y="6719080"/>
            <a:ext cx="1340525" cy="191753"/>
          </a:xfrm>
          <a:prstGeom prst="roundRect">
            <a:avLst/>
          </a:prstGeom>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a:t>Quadratic</a:t>
            </a:r>
            <a:endParaRPr lang="ko-KR" altLang="en-US" sz="1200" dirty="0"/>
          </a:p>
        </p:txBody>
      </p:sp>
      <p:cxnSp>
        <p:nvCxnSpPr>
          <p:cNvPr id="5" name="직선 화살표 연결선 4">
            <a:extLst>
              <a:ext uri="{FF2B5EF4-FFF2-40B4-BE49-F238E27FC236}">
                <a16:creationId xmlns="" xmlns:a16="http://schemas.microsoft.com/office/drawing/2014/main" id="{F61BEFFA-C40A-47B1-8BD6-FAA4EAEB3584}"/>
              </a:ext>
            </a:extLst>
          </p:cNvPr>
          <p:cNvCxnSpPr/>
          <p:nvPr/>
        </p:nvCxnSpPr>
        <p:spPr>
          <a:xfrm flipV="1">
            <a:off x="4909916" y="2739213"/>
            <a:ext cx="1002831" cy="3488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22D658B0-E1E1-4E19-8265-6A0514C5E713}"/>
              </a:ext>
            </a:extLst>
          </p:cNvPr>
          <p:cNvSpPr txBox="1"/>
          <p:nvPr/>
        </p:nvSpPr>
        <p:spPr>
          <a:xfrm>
            <a:off x="3919029" y="6106902"/>
            <a:ext cx="1123512" cy="246221"/>
          </a:xfrm>
          <a:prstGeom prst="rect">
            <a:avLst/>
          </a:prstGeom>
          <a:noFill/>
        </p:spPr>
        <p:txBody>
          <a:bodyPr wrap="square" rtlCol="0">
            <a:spAutoFit/>
          </a:bodyPr>
          <a:lstStyle/>
          <a:p>
            <a:r>
              <a:rPr lang="en-US" altLang="ko-KR" sz="1000" dirty="0"/>
              <a:t>Log </a:t>
            </a:r>
            <a:r>
              <a:rPr lang="en-US" altLang="ko-KR" sz="1000" dirty="0" err="1"/>
              <a:t>likeliood</a:t>
            </a:r>
            <a:endParaRPr lang="ko-KR" altLang="en-US" sz="1000" dirty="0"/>
          </a:p>
        </p:txBody>
      </p:sp>
      <p:sp>
        <p:nvSpPr>
          <p:cNvPr id="15" name="TextBox 14">
            <a:extLst>
              <a:ext uri="{FF2B5EF4-FFF2-40B4-BE49-F238E27FC236}">
                <a16:creationId xmlns="" xmlns:a16="http://schemas.microsoft.com/office/drawing/2014/main" id="{482C4AA7-127A-4322-8B3F-52A004F73B32}"/>
              </a:ext>
            </a:extLst>
          </p:cNvPr>
          <p:cNvSpPr txBox="1"/>
          <p:nvPr/>
        </p:nvSpPr>
        <p:spPr>
          <a:xfrm>
            <a:off x="4980631" y="6286201"/>
            <a:ext cx="1352985" cy="261610"/>
          </a:xfrm>
          <a:prstGeom prst="rect">
            <a:avLst/>
          </a:prstGeom>
          <a:noFill/>
        </p:spPr>
        <p:txBody>
          <a:bodyPr wrap="square" rtlCol="0">
            <a:spAutoFit/>
          </a:bodyPr>
          <a:lstStyle/>
          <a:p>
            <a:r>
              <a:rPr lang="en-US" altLang="ko-KR" sz="1100" dirty="0"/>
              <a:t>sigmoid</a:t>
            </a:r>
            <a:endParaRPr lang="ko-KR" altLang="en-US" sz="1100" dirty="0"/>
          </a:p>
        </p:txBody>
      </p:sp>
      <p:sp>
        <p:nvSpPr>
          <p:cNvPr id="17" name="TextBox 16">
            <a:extLst>
              <a:ext uri="{FF2B5EF4-FFF2-40B4-BE49-F238E27FC236}">
                <a16:creationId xmlns="" xmlns:a16="http://schemas.microsoft.com/office/drawing/2014/main" id="{15042778-20A5-4F20-8BF0-001AFE05E234}"/>
              </a:ext>
            </a:extLst>
          </p:cNvPr>
          <p:cNvSpPr txBox="1"/>
          <p:nvPr/>
        </p:nvSpPr>
        <p:spPr>
          <a:xfrm>
            <a:off x="5857928" y="6503293"/>
            <a:ext cx="1242286" cy="261610"/>
          </a:xfrm>
          <a:prstGeom prst="rect">
            <a:avLst/>
          </a:prstGeom>
          <a:noFill/>
        </p:spPr>
        <p:txBody>
          <a:bodyPr wrap="square" rtlCol="0">
            <a:spAutoFit/>
          </a:bodyPr>
          <a:lstStyle/>
          <a:p>
            <a:r>
              <a:rPr lang="en-US" altLang="ko-KR" sz="1100" dirty="0"/>
              <a:t>Any activation</a:t>
            </a:r>
            <a:endParaRPr lang="ko-KR" altLang="en-US" sz="1100" dirty="0"/>
          </a:p>
        </p:txBody>
      </p:sp>
      <p:cxnSp>
        <p:nvCxnSpPr>
          <p:cNvPr id="25" name="직선 화살표 연결선 24">
            <a:extLst>
              <a:ext uri="{FF2B5EF4-FFF2-40B4-BE49-F238E27FC236}">
                <a16:creationId xmlns="" xmlns:a16="http://schemas.microsoft.com/office/drawing/2014/main" id="{9D8E6237-6732-4322-AEDB-7D6E3985370E}"/>
              </a:ext>
            </a:extLst>
          </p:cNvPr>
          <p:cNvCxnSpPr>
            <a:cxnSpLocks/>
            <a:endCxn id="9" idx="2"/>
          </p:cNvCxnSpPr>
          <p:nvPr/>
        </p:nvCxnSpPr>
        <p:spPr>
          <a:xfrm flipV="1">
            <a:off x="5205317" y="2702339"/>
            <a:ext cx="763098" cy="38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 xmlns:a16="http://schemas.microsoft.com/office/drawing/2014/main" id="{3C85C2A1-611E-45E7-8C89-3C69223D6D57}"/>
              </a:ext>
            </a:extLst>
          </p:cNvPr>
          <p:cNvCxnSpPr>
            <a:stCxn id="79" idx="2"/>
            <a:endCxn id="9" idx="2"/>
          </p:cNvCxnSpPr>
          <p:nvPr/>
        </p:nvCxnSpPr>
        <p:spPr>
          <a:xfrm flipH="1" flipV="1">
            <a:off x="5968415" y="2702339"/>
            <a:ext cx="420868" cy="4208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모서리가 둥근 직사각형 11">
            <a:extLst>
              <a:ext uri="{FF2B5EF4-FFF2-40B4-BE49-F238E27FC236}">
                <a16:creationId xmlns="" xmlns:a16="http://schemas.microsoft.com/office/drawing/2014/main" id="{67D00965-701D-4FAD-9AB7-90A105174A8A}"/>
              </a:ext>
            </a:extLst>
          </p:cNvPr>
          <p:cNvSpPr/>
          <p:nvPr/>
        </p:nvSpPr>
        <p:spPr>
          <a:xfrm>
            <a:off x="9215957" y="6391178"/>
            <a:ext cx="782252" cy="26882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200" dirty="0"/>
              <a:t>Time</a:t>
            </a:r>
          </a:p>
        </p:txBody>
      </p:sp>
      <p:cxnSp>
        <p:nvCxnSpPr>
          <p:cNvPr id="89" name="직선 화살표 연결선 88">
            <a:extLst>
              <a:ext uri="{FF2B5EF4-FFF2-40B4-BE49-F238E27FC236}">
                <a16:creationId xmlns="" xmlns:a16="http://schemas.microsoft.com/office/drawing/2014/main" id="{A39F01B6-D4F5-415B-9AFA-5C91D1988B26}"/>
              </a:ext>
            </a:extLst>
          </p:cNvPr>
          <p:cNvCxnSpPr>
            <a:cxnSpLocks/>
            <a:stCxn id="88" idx="0"/>
            <a:endCxn id="9" idx="2"/>
          </p:cNvCxnSpPr>
          <p:nvPr/>
        </p:nvCxnSpPr>
        <p:spPr>
          <a:xfrm flipH="1" flipV="1">
            <a:off x="5968415" y="2702339"/>
            <a:ext cx="3638668" cy="368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 xmlns:a16="http://schemas.microsoft.com/office/drawing/2014/main" id="{B172ED7A-0461-4CBD-AA77-DA060BD114B7}"/>
              </a:ext>
            </a:extLst>
          </p:cNvPr>
          <p:cNvSpPr txBox="1"/>
          <p:nvPr/>
        </p:nvSpPr>
        <p:spPr>
          <a:xfrm>
            <a:off x="9978770" y="6409311"/>
            <a:ext cx="1399822" cy="276999"/>
          </a:xfrm>
          <a:prstGeom prst="rect">
            <a:avLst/>
          </a:prstGeom>
          <a:noFill/>
        </p:spPr>
        <p:txBody>
          <a:bodyPr wrap="square" rtlCol="0">
            <a:spAutoFit/>
          </a:bodyPr>
          <a:lstStyle/>
          <a:p>
            <a:r>
              <a:rPr lang="en-US" altLang="ko-KR" sz="1200" dirty="0"/>
              <a:t>For RNN link</a:t>
            </a:r>
            <a:endParaRPr lang="ko-KR" altLang="en-US" sz="1200" dirty="0"/>
          </a:p>
        </p:txBody>
      </p:sp>
      <p:sp>
        <p:nvSpPr>
          <p:cNvPr id="4" name="사각형: 둥근 모서리 3">
            <a:extLst>
              <a:ext uri="{FF2B5EF4-FFF2-40B4-BE49-F238E27FC236}">
                <a16:creationId xmlns="" xmlns:a16="http://schemas.microsoft.com/office/drawing/2014/main" id="{7052746A-9ED4-4962-8292-391987D49299}"/>
              </a:ext>
            </a:extLst>
          </p:cNvPr>
          <p:cNvSpPr/>
          <p:nvPr/>
        </p:nvSpPr>
        <p:spPr>
          <a:xfrm>
            <a:off x="1839746" y="6198950"/>
            <a:ext cx="1230565" cy="21547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 xmlns:a16="http://schemas.microsoft.com/office/drawing/2014/main" id="{CDE12008-2D98-4E30-8EE2-0B8C52DA33E5}"/>
              </a:ext>
            </a:extLst>
          </p:cNvPr>
          <p:cNvSpPr txBox="1"/>
          <p:nvPr/>
        </p:nvSpPr>
        <p:spPr>
          <a:xfrm>
            <a:off x="1950877" y="6475338"/>
            <a:ext cx="1649371" cy="369332"/>
          </a:xfrm>
          <a:prstGeom prst="rect">
            <a:avLst/>
          </a:prstGeom>
          <a:noFill/>
        </p:spPr>
        <p:txBody>
          <a:bodyPr wrap="square" rtlCol="0">
            <a:spAutoFit/>
          </a:bodyPr>
          <a:lstStyle/>
          <a:p>
            <a:r>
              <a:rPr lang="en-US" altLang="ko-KR" dirty="0"/>
              <a:t>finished</a:t>
            </a:r>
            <a:endParaRPr lang="ko-KR" altLang="en-US" dirty="0"/>
          </a:p>
        </p:txBody>
      </p:sp>
      <p:sp>
        <p:nvSpPr>
          <p:cNvPr id="22" name="날짜 개체 틀 21"/>
          <p:cNvSpPr>
            <a:spLocks noGrp="1"/>
          </p:cNvSpPr>
          <p:nvPr>
            <p:ph type="dt" sz="half" idx="10"/>
          </p:nvPr>
        </p:nvSpPr>
        <p:spPr/>
        <p:txBody>
          <a:bodyPr/>
          <a:lstStyle/>
          <a:p>
            <a:fld id="{116A6BB4-FEF9-4D45-AAA3-C81051FF56EA}" type="datetime1">
              <a:rPr lang="ko-KR" altLang="en-US" smtClean="0"/>
              <a:t>2019-12-12</a:t>
            </a:fld>
            <a:endParaRPr lang="ko-KR" altLang="en-US"/>
          </a:p>
        </p:txBody>
      </p:sp>
      <p:sp>
        <p:nvSpPr>
          <p:cNvPr id="24" name="바닥글 개체 틀 23"/>
          <p:cNvSpPr>
            <a:spLocks noGrp="1"/>
          </p:cNvSpPr>
          <p:nvPr>
            <p:ph type="ftr" sz="quarter" idx="11"/>
          </p:nvPr>
        </p:nvSpPr>
        <p:spPr/>
        <p:txBody>
          <a:bodyPr/>
          <a:lstStyle/>
          <a:p>
            <a:r>
              <a:rPr lang="ko-KR" altLang="en-US"/>
              <a:t>울프슨랩 리포트 업데이트</a:t>
            </a:r>
          </a:p>
        </p:txBody>
      </p:sp>
      <p:sp>
        <p:nvSpPr>
          <p:cNvPr id="26" name="슬라이드 번호 개체 틀 25"/>
          <p:cNvSpPr>
            <a:spLocks noGrp="1"/>
          </p:cNvSpPr>
          <p:nvPr>
            <p:ph type="sldNum" sz="quarter" idx="12"/>
          </p:nvPr>
        </p:nvSpPr>
        <p:spPr/>
        <p:txBody>
          <a:bodyPr/>
          <a:lstStyle/>
          <a:p>
            <a:fld id="{31FEDF9F-C7B7-4E99-ADED-77DFB5A271E3}" type="slidenum">
              <a:rPr lang="ko-KR" altLang="en-US" smtClean="0"/>
              <a:t>162</a:t>
            </a:fld>
            <a:endParaRPr lang="ko-KR" altLang="en-US"/>
          </a:p>
        </p:txBody>
      </p:sp>
    </p:spTree>
    <p:extLst>
      <p:ext uri="{BB962C8B-B14F-4D97-AF65-F5344CB8AC3E}">
        <p14:creationId xmlns:p14="http://schemas.microsoft.com/office/powerpoint/2010/main" val="41193367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29119"/>
            <a:ext cx="10515600" cy="1325563"/>
          </a:xfrm>
        </p:spPr>
        <p:txBody>
          <a:bodyPr/>
          <a:lstStyle/>
          <a:p>
            <a:r>
              <a:rPr lang="en-US" altLang="ko-KR" dirty="0"/>
              <a:t>Node graph </a:t>
            </a:r>
            <a:r>
              <a:rPr lang="ko-KR" altLang="en-US" dirty="0"/>
              <a:t>예</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163</a:t>
            </a:fld>
            <a:endParaRPr lang="ko-KR" altLang="en-US"/>
          </a:p>
        </p:txBody>
      </p:sp>
      <p:sp>
        <p:nvSpPr>
          <p:cNvPr id="6" name="모서리가 둥근 직사각형 5"/>
          <p:cNvSpPr/>
          <p:nvPr/>
        </p:nvSpPr>
        <p:spPr>
          <a:xfrm>
            <a:off x="4824474" y="1168009"/>
            <a:ext cx="1270106" cy="29941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ImageLayer</a:t>
            </a:r>
            <a:endParaRPr lang="ko-KR" altLang="en-US" sz="1050" dirty="0"/>
          </a:p>
        </p:txBody>
      </p:sp>
      <p:cxnSp>
        <p:nvCxnSpPr>
          <p:cNvPr id="10" name="직선 화살표 연결선 9"/>
          <p:cNvCxnSpPr>
            <a:stCxn id="6" idx="2"/>
            <a:endCxn id="11" idx="0"/>
          </p:cNvCxnSpPr>
          <p:nvPr/>
        </p:nvCxnSpPr>
        <p:spPr>
          <a:xfrm>
            <a:off x="5459527" y="1467419"/>
            <a:ext cx="0" cy="9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모서리가 둥근 직사각형 10"/>
          <p:cNvSpPr/>
          <p:nvPr/>
        </p:nvSpPr>
        <p:spPr>
          <a:xfrm>
            <a:off x="4824474" y="1562584"/>
            <a:ext cx="1270106" cy="25164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ConvLayer</a:t>
            </a:r>
            <a:endParaRPr lang="ko-KR" altLang="en-US" sz="1050" dirty="0"/>
          </a:p>
        </p:txBody>
      </p:sp>
      <p:sp>
        <p:nvSpPr>
          <p:cNvPr id="12" name="모서리가 둥근 직사각형 11"/>
          <p:cNvSpPr/>
          <p:nvPr/>
        </p:nvSpPr>
        <p:spPr>
          <a:xfrm>
            <a:off x="4836854" y="1900804"/>
            <a:ext cx="1270106" cy="23627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MaxPool</a:t>
            </a:r>
            <a:endParaRPr lang="ko-KR" altLang="en-US" sz="1050" dirty="0"/>
          </a:p>
        </p:txBody>
      </p:sp>
      <p:cxnSp>
        <p:nvCxnSpPr>
          <p:cNvPr id="14" name="직선 화살표 연결선 13"/>
          <p:cNvCxnSpPr>
            <a:stCxn id="11" idx="2"/>
            <a:endCxn id="12" idx="0"/>
          </p:cNvCxnSpPr>
          <p:nvPr/>
        </p:nvCxnSpPr>
        <p:spPr>
          <a:xfrm>
            <a:off x="5459527" y="1814230"/>
            <a:ext cx="12380" cy="86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2" idx="2"/>
            <a:endCxn id="45" idx="0"/>
          </p:cNvCxnSpPr>
          <p:nvPr/>
        </p:nvCxnSpPr>
        <p:spPr>
          <a:xfrm flipH="1">
            <a:off x="5459527" y="2137080"/>
            <a:ext cx="12380" cy="16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21"/>
          <p:cNvSpPr/>
          <p:nvPr/>
        </p:nvSpPr>
        <p:spPr>
          <a:xfrm>
            <a:off x="4824474" y="3017209"/>
            <a:ext cx="1270106" cy="26434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BatchNorm</a:t>
            </a:r>
            <a:endParaRPr lang="ko-KR" altLang="en-US" sz="1050" dirty="0"/>
          </a:p>
        </p:txBody>
      </p:sp>
      <p:sp>
        <p:nvSpPr>
          <p:cNvPr id="29" name="모서리가 둥근 직사각형 28"/>
          <p:cNvSpPr/>
          <p:nvPr/>
        </p:nvSpPr>
        <p:spPr>
          <a:xfrm>
            <a:off x="5197836" y="3445904"/>
            <a:ext cx="523381" cy="364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a:t>+</a:t>
            </a:r>
            <a:endParaRPr lang="ko-KR" altLang="en-US" sz="1050" dirty="0"/>
          </a:p>
        </p:txBody>
      </p:sp>
      <p:sp>
        <p:nvSpPr>
          <p:cNvPr id="45" name="모서리가 둥근 직사각형 44"/>
          <p:cNvSpPr/>
          <p:nvPr/>
        </p:nvSpPr>
        <p:spPr>
          <a:xfrm>
            <a:off x="4824474" y="2306727"/>
            <a:ext cx="1270106" cy="25164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ConvLayer</a:t>
            </a:r>
            <a:endParaRPr lang="ko-KR" altLang="en-US" sz="1050" dirty="0"/>
          </a:p>
        </p:txBody>
      </p:sp>
      <p:sp>
        <p:nvSpPr>
          <p:cNvPr id="46" name="모서리가 둥근 직사각형 45"/>
          <p:cNvSpPr/>
          <p:nvPr/>
        </p:nvSpPr>
        <p:spPr>
          <a:xfrm>
            <a:off x="4824474" y="2661968"/>
            <a:ext cx="1270106" cy="25164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ConvLayer</a:t>
            </a:r>
            <a:endParaRPr lang="ko-KR" altLang="en-US" sz="1050" dirty="0"/>
          </a:p>
        </p:txBody>
      </p:sp>
      <p:cxnSp>
        <p:nvCxnSpPr>
          <p:cNvPr id="55" name="직선 화살표 연결선 54"/>
          <p:cNvCxnSpPr>
            <a:stCxn id="45" idx="2"/>
            <a:endCxn id="46" idx="0"/>
          </p:cNvCxnSpPr>
          <p:nvPr/>
        </p:nvCxnSpPr>
        <p:spPr>
          <a:xfrm>
            <a:off x="5459527" y="2558373"/>
            <a:ext cx="0" cy="103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6" idx="2"/>
            <a:endCxn id="22" idx="0"/>
          </p:cNvCxnSpPr>
          <p:nvPr/>
        </p:nvCxnSpPr>
        <p:spPr>
          <a:xfrm>
            <a:off x="5459527" y="2913614"/>
            <a:ext cx="0" cy="103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p:nvPr/>
        </p:nvCxnSpPr>
        <p:spPr>
          <a:xfrm>
            <a:off x="5479406" y="3281551"/>
            <a:ext cx="0" cy="164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자유형 68"/>
          <p:cNvSpPr/>
          <p:nvPr/>
        </p:nvSpPr>
        <p:spPr>
          <a:xfrm>
            <a:off x="4452282" y="2212947"/>
            <a:ext cx="1013792" cy="1441174"/>
          </a:xfrm>
          <a:custGeom>
            <a:avLst/>
            <a:gdLst>
              <a:gd name="connsiteX0" fmla="*/ 1013792 w 1013792"/>
              <a:gd name="connsiteY0" fmla="*/ 9939 h 1441174"/>
              <a:gd name="connsiteX1" fmla="*/ 0 w 1013792"/>
              <a:gd name="connsiteY1" fmla="*/ 0 h 1441174"/>
              <a:gd name="connsiteX2" fmla="*/ 0 w 1013792"/>
              <a:gd name="connsiteY2" fmla="*/ 1431235 h 1441174"/>
              <a:gd name="connsiteX3" fmla="*/ 775252 w 1013792"/>
              <a:gd name="connsiteY3" fmla="*/ 1441174 h 1441174"/>
            </a:gdLst>
            <a:ahLst/>
            <a:cxnLst>
              <a:cxn ang="0">
                <a:pos x="connsiteX0" y="connsiteY0"/>
              </a:cxn>
              <a:cxn ang="0">
                <a:pos x="connsiteX1" y="connsiteY1"/>
              </a:cxn>
              <a:cxn ang="0">
                <a:pos x="connsiteX2" y="connsiteY2"/>
              </a:cxn>
              <a:cxn ang="0">
                <a:pos x="connsiteX3" y="connsiteY3"/>
              </a:cxn>
            </a:cxnLst>
            <a:rect l="l" t="t" r="r" b="b"/>
            <a:pathLst>
              <a:path w="1013792" h="1441174">
                <a:moveTo>
                  <a:pt x="1013792" y="9939"/>
                </a:moveTo>
                <a:lnTo>
                  <a:pt x="0" y="0"/>
                </a:lnTo>
                <a:lnTo>
                  <a:pt x="0" y="1431235"/>
                </a:lnTo>
                <a:lnTo>
                  <a:pt x="775252" y="14411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0" name="직선 화살표 연결선 69"/>
          <p:cNvCxnSpPr/>
          <p:nvPr/>
        </p:nvCxnSpPr>
        <p:spPr>
          <a:xfrm>
            <a:off x="5442963" y="3810126"/>
            <a:ext cx="0" cy="164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모서리가 둥근 직사각형 80"/>
          <p:cNvSpPr/>
          <p:nvPr/>
        </p:nvSpPr>
        <p:spPr>
          <a:xfrm>
            <a:off x="4836854" y="4651685"/>
            <a:ext cx="1270106" cy="26434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BatchNorm</a:t>
            </a:r>
            <a:endParaRPr lang="ko-KR" altLang="en-US" sz="1050" dirty="0"/>
          </a:p>
        </p:txBody>
      </p:sp>
      <p:sp>
        <p:nvSpPr>
          <p:cNvPr id="82" name="모서리가 둥근 직사각형 81"/>
          <p:cNvSpPr/>
          <p:nvPr/>
        </p:nvSpPr>
        <p:spPr>
          <a:xfrm>
            <a:off x="5210216" y="5080380"/>
            <a:ext cx="523381" cy="364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a:t>+</a:t>
            </a:r>
            <a:endParaRPr lang="ko-KR" altLang="en-US" sz="1050" dirty="0"/>
          </a:p>
        </p:txBody>
      </p:sp>
      <p:sp>
        <p:nvSpPr>
          <p:cNvPr id="83" name="모서리가 둥근 직사각형 82"/>
          <p:cNvSpPr/>
          <p:nvPr/>
        </p:nvSpPr>
        <p:spPr>
          <a:xfrm>
            <a:off x="4836854" y="3941203"/>
            <a:ext cx="1270106" cy="25164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ConvLayer</a:t>
            </a:r>
            <a:endParaRPr lang="ko-KR" altLang="en-US" sz="1050" dirty="0"/>
          </a:p>
        </p:txBody>
      </p:sp>
      <p:sp>
        <p:nvSpPr>
          <p:cNvPr id="84" name="모서리가 둥근 직사각형 83"/>
          <p:cNvSpPr/>
          <p:nvPr/>
        </p:nvSpPr>
        <p:spPr>
          <a:xfrm>
            <a:off x="4836854" y="4296444"/>
            <a:ext cx="1270106" cy="25164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ConvLayer</a:t>
            </a:r>
            <a:endParaRPr lang="ko-KR" altLang="en-US" sz="1050" dirty="0"/>
          </a:p>
        </p:txBody>
      </p:sp>
      <p:cxnSp>
        <p:nvCxnSpPr>
          <p:cNvPr id="85" name="직선 화살표 연결선 84"/>
          <p:cNvCxnSpPr>
            <a:stCxn id="83" idx="2"/>
            <a:endCxn id="84" idx="0"/>
          </p:cNvCxnSpPr>
          <p:nvPr/>
        </p:nvCxnSpPr>
        <p:spPr>
          <a:xfrm>
            <a:off x="5471907" y="4192849"/>
            <a:ext cx="0" cy="103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a:stCxn id="84" idx="2"/>
            <a:endCxn id="81" idx="0"/>
          </p:cNvCxnSpPr>
          <p:nvPr/>
        </p:nvCxnSpPr>
        <p:spPr>
          <a:xfrm>
            <a:off x="5471907" y="4548090"/>
            <a:ext cx="0" cy="103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5491786" y="4916027"/>
            <a:ext cx="0" cy="164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자유형 87"/>
          <p:cNvSpPr/>
          <p:nvPr/>
        </p:nvSpPr>
        <p:spPr>
          <a:xfrm>
            <a:off x="4464662" y="3840066"/>
            <a:ext cx="978301" cy="1448531"/>
          </a:xfrm>
          <a:custGeom>
            <a:avLst/>
            <a:gdLst>
              <a:gd name="connsiteX0" fmla="*/ 1013792 w 1013792"/>
              <a:gd name="connsiteY0" fmla="*/ 9939 h 1441174"/>
              <a:gd name="connsiteX1" fmla="*/ 0 w 1013792"/>
              <a:gd name="connsiteY1" fmla="*/ 0 h 1441174"/>
              <a:gd name="connsiteX2" fmla="*/ 0 w 1013792"/>
              <a:gd name="connsiteY2" fmla="*/ 1431235 h 1441174"/>
              <a:gd name="connsiteX3" fmla="*/ 775252 w 1013792"/>
              <a:gd name="connsiteY3" fmla="*/ 1441174 h 1441174"/>
            </a:gdLst>
            <a:ahLst/>
            <a:cxnLst>
              <a:cxn ang="0">
                <a:pos x="connsiteX0" y="connsiteY0"/>
              </a:cxn>
              <a:cxn ang="0">
                <a:pos x="connsiteX1" y="connsiteY1"/>
              </a:cxn>
              <a:cxn ang="0">
                <a:pos x="connsiteX2" y="connsiteY2"/>
              </a:cxn>
              <a:cxn ang="0">
                <a:pos x="connsiteX3" y="connsiteY3"/>
              </a:cxn>
            </a:cxnLst>
            <a:rect l="l" t="t" r="r" b="b"/>
            <a:pathLst>
              <a:path w="1013792" h="1441174">
                <a:moveTo>
                  <a:pt x="1013792" y="9939"/>
                </a:moveTo>
                <a:lnTo>
                  <a:pt x="0" y="0"/>
                </a:lnTo>
                <a:lnTo>
                  <a:pt x="0" y="1431235"/>
                </a:lnTo>
                <a:lnTo>
                  <a:pt x="775252" y="144117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9" name="직선 화살표 연결선 88"/>
          <p:cNvCxnSpPr/>
          <p:nvPr/>
        </p:nvCxnSpPr>
        <p:spPr>
          <a:xfrm>
            <a:off x="5455343" y="5444602"/>
            <a:ext cx="0" cy="164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모서리가 둥근 직사각형 89"/>
          <p:cNvSpPr/>
          <p:nvPr/>
        </p:nvSpPr>
        <p:spPr>
          <a:xfrm>
            <a:off x="4917265" y="5630547"/>
            <a:ext cx="1149042" cy="26882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050" dirty="0" err="1"/>
              <a:t>FCLayer</a:t>
            </a:r>
            <a:endParaRPr lang="ko-KR" altLang="en-US" sz="1050" dirty="0"/>
          </a:p>
        </p:txBody>
      </p:sp>
      <p:sp>
        <p:nvSpPr>
          <p:cNvPr id="92" name="모서리가 둥근 직사각형 91"/>
          <p:cNvSpPr/>
          <p:nvPr/>
        </p:nvSpPr>
        <p:spPr>
          <a:xfrm>
            <a:off x="5629672" y="6159122"/>
            <a:ext cx="1365662" cy="28931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ko-KR" sz="1050" dirty="0"/>
              <a:t>Trainer</a:t>
            </a:r>
            <a:endParaRPr lang="ko-KR" altLang="en-US" sz="1050" dirty="0"/>
          </a:p>
        </p:txBody>
      </p:sp>
      <p:sp>
        <p:nvSpPr>
          <p:cNvPr id="93" name="모서리가 둥근 직사각형 92"/>
          <p:cNvSpPr/>
          <p:nvPr/>
        </p:nvSpPr>
        <p:spPr>
          <a:xfrm>
            <a:off x="5804003" y="372519"/>
            <a:ext cx="1017001" cy="24717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ko-KR" sz="1050" dirty="0"/>
              <a:t>Read</a:t>
            </a:r>
            <a:endParaRPr lang="ko-KR" altLang="en-US" sz="1050" dirty="0"/>
          </a:p>
        </p:txBody>
      </p:sp>
      <p:cxnSp>
        <p:nvCxnSpPr>
          <p:cNvPr id="95" name="직선 화살표 연결선 94"/>
          <p:cNvCxnSpPr>
            <a:stCxn id="93" idx="2"/>
            <a:endCxn id="92" idx="0"/>
          </p:cNvCxnSpPr>
          <p:nvPr/>
        </p:nvCxnSpPr>
        <p:spPr>
          <a:xfrm flipH="1">
            <a:off x="6312503" y="619692"/>
            <a:ext cx="1" cy="5539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p:cNvCxnSpPr>
            <a:stCxn id="93" idx="2"/>
            <a:endCxn id="6" idx="0"/>
          </p:cNvCxnSpPr>
          <p:nvPr/>
        </p:nvCxnSpPr>
        <p:spPr>
          <a:xfrm flipH="1">
            <a:off x="5459527" y="619692"/>
            <a:ext cx="852977" cy="548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a:stCxn id="90" idx="2"/>
            <a:endCxn id="92" idx="0"/>
          </p:cNvCxnSpPr>
          <p:nvPr/>
        </p:nvCxnSpPr>
        <p:spPr>
          <a:xfrm>
            <a:off x="5491786" y="5899373"/>
            <a:ext cx="820717" cy="259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6708373" y="3348461"/>
            <a:ext cx="3804453" cy="461665"/>
          </a:xfrm>
          <a:prstGeom prst="rect">
            <a:avLst/>
          </a:prstGeom>
          <a:noFill/>
        </p:spPr>
        <p:txBody>
          <a:bodyPr wrap="square" rtlCol="0">
            <a:spAutoFit/>
          </a:bodyPr>
          <a:lstStyle/>
          <a:p>
            <a:r>
              <a:rPr lang="en-US" altLang="ko-KR" sz="1200" dirty="0"/>
              <a:t>From this flow we know what </a:t>
            </a:r>
            <a:r>
              <a:rPr lang="en-US" altLang="ko-KR" sz="1200" i="1" dirty="0"/>
              <a:t>Trainer</a:t>
            </a:r>
            <a:r>
              <a:rPr lang="en-US" altLang="ko-KR" sz="1200" dirty="0"/>
              <a:t> and </a:t>
            </a:r>
            <a:r>
              <a:rPr lang="en-US" altLang="ko-KR" sz="1200" i="1" dirty="0"/>
              <a:t>Read </a:t>
            </a:r>
            <a:r>
              <a:rPr lang="en-US" altLang="ko-KR" sz="1200" dirty="0"/>
              <a:t>does for deep learning. </a:t>
            </a:r>
            <a:endParaRPr lang="ko-KR" altLang="en-US" sz="1200" dirty="0"/>
          </a:p>
        </p:txBody>
      </p:sp>
    </p:spTree>
    <p:extLst>
      <p:ext uri="{BB962C8B-B14F-4D97-AF65-F5344CB8AC3E}">
        <p14:creationId xmlns:p14="http://schemas.microsoft.com/office/powerpoint/2010/main" val="24288673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Localizing Texts </a:t>
            </a:r>
            <a:endParaRPr lang="ko-KR" altLang="en-US" dirty="0"/>
          </a:p>
        </p:txBody>
      </p:sp>
      <p:sp>
        <p:nvSpPr>
          <p:cNvPr id="3" name="내용 개체 틀 2"/>
          <p:cNvSpPr>
            <a:spLocks noGrp="1"/>
          </p:cNvSpPr>
          <p:nvPr>
            <p:ph idx="1"/>
          </p:nvPr>
        </p:nvSpPr>
        <p:spPr/>
        <p:txBody>
          <a:bodyPr/>
          <a:lstStyle/>
          <a:p>
            <a:r>
              <a:rPr lang="ko-KR" altLang="en-US" dirty="0"/>
              <a:t>전주 인식</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164</a:t>
            </a:fld>
            <a:endParaRPr lang="ko-KR" altLang="en-US"/>
          </a:p>
        </p:txBody>
      </p:sp>
      <p:pic>
        <p:nvPicPr>
          <p:cNvPr id="1026" name="Picture 2" descr="전봇대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66" y="3476356"/>
            <a:ext cx="3030034" cy="2271478"/>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3"/>
          <a:stretch>
            <a:fillRect/>
          </a:stretch>
        </p:blipFill>
        <p:spPr>
          <a:xfrm>
            <a:off x="3831509" y="1320066"/>
            <a:ext cx="8360491" cy="3909628"/>
          </a:xfrm>
          <a:prstGeom prst="rect">
            <a:avLst/>
          </a:prstGeom>
        </p:spPr>
      </p:pic>
      <p:sp>
        <p:nvSpPr>
          <p:cNvPr id="7" name="TextBox 6"/>
          <p:cNvSpPr txBox="1"/>
          <p:nvPr/>
        </p:nvSpPr>
        <p:spPr>
          <a:xfrm>
            <a:off x="5630865" y="5168970"/>
            <a:ext cx="5062273" cy="646331"/>
          </a:xfrm>
          <a:prstGeom prst="rect">
            <a:avLst/>
          </a:prstGeom>
          <a:noFill/>
        </p:spPr>
        <p:txBody>
          <a:bodyPr wrap="square" rtlCol="0">
            <a:spAutoFit/>
          </a:bodyPr>
          <a:lstStyle/>
          <a:p>
            <a:r>
              <a:rPr lang="en-US" altLang="ko-KR" dirty="0"/>
              <a:t>RPN</a:t>
            </a:r>
            <a:r>
              <a:rPr lang="ko-KR" altLang="en-US" dirty="0"/>
              <a:t>과 유사</a:t>
            </a:r>
            <a:r>
              <a:rPr lang="en-US" altLang="ko-KR" dirty="0"/>
              <a:t>: “Arbitrary-Oriented Scene Text Detection via Rotation Proposals”, 2017</a:t>
            </a:r>
            <a:r>
              <a:rPr lang="ko-KR" altLang="en-US" dirty="0"/>
              <a:t>년 </a:t>
            </a:r>
            <a:r>
              <a:rPr lang="en-US" altLang="ko-KR" dirty="0"/>
              <a:t>3</a:t>
            </a:r>
            <a:r>
              <a:rPr lang="ko-KR" altLang="en-US" dirty="0"/>
              <a:t>월</a:t>
            </a:r>
          </a:p>
        </p:txBody>
      </p:sp>
      <p:sp>
        <p:nvSpPr>
          <p:cNvPr id="8" name="TextBox 7"/>
          <p:cNvSpPr txBox="1"/>
          <p:nvPr/>
        </p:nvSpPr>
        <p:spPr>
          <a:xfrm>
            <a:off x="94175" y="5815301"/>
            <a:ext cx="4468969" cy="369332"/>
          </a:xfrm>
          <a:prstGeom prst="rect">
            <a:avLst/>
          </a:prstGeom>
          <a:noFill/>
        </p:spPr>
        <p:txBody>
          <a:bodyPr wrap="square" rtlCol="0">
            <a:spAutoFit/>
          </a:bodyPr>
          <a:lstStyle/>
          <a:p>
            <a:r>
              <a:rPr lang="en-US" altLang="ko-KR" dirty="0"/>
              <a:t>Localizing text area then recognize texts</a:t>
            </a:r>
            <a:endParaRPr lang="ko-KR" altLang="en-US" dirty="0"/>
          </a:p>
        </p:txBody>
      </p:sp>
    </p:spTree>
    <p:extLst>
      <p:ext uri="{BB962C8B-B14F-4D97-AF65-F5344CB8AC3E}">
        <p14:creationId xmlns:p14="http://schemas.microsoft.com/office/powerpoint/2010/main" val="17057291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Localizing Texts </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165</a:t>
            </a:fld>
            <a:endParaRPr lang="ko-KR" altLang="en-US"/>
          </a:p>
        </p:txBody>
      </p:sp>
      <p:pic>
        <p:nvPicPr>
          <p:cNvPr id="6" name="그림 5"/>
          <p:cNvPicPr>
            <a:picLocks noChangeAspect="1"/>
          </p:cNvPicPr>
          <p:nvPr/>
        </p:nvPicPr>
        <p:blipFill>
          <a:blip r:embed="rId2"/>
          <a:stretch>
            <a:fillRect/>
          </a:stretch>
        </p:blipFill>
        <p:spPr>
          <a:xfrm>
            <a:off x="2867662" y="1684589"/>
            <a:ext cx="6456676" cy="4677865"/>
          </a:xfrm>
          <a:prstGeom prst="rect">
            <a:avLst/>
          </a:prstGeom>
        </p:spPr>
      </p:pic>
    </p:spTree>
    <p:extLst>
      <p:ext uri="{BB962C8B-B14F-4D97-AF65-F5344CB8AC3E}">
        <p14:creationId xmlns:p14="http://schemas.microsoft.com/office/powerpoint/2010/main" val="34069867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Recognizing Characters (OCR)</a:t>
            </a:r>
            <a:endParaRPr lang="ko-KR" altLang="en-US" dirty="0"/>
          </a:p>
        </p:txBody>
      </p:sp>
      <p:sp>
        <p:nvSpPr>
          <p:cNvPr id="3" name="내용 개체 틀 2"/>
          <p:cNvSpPr>
            <a:spLocks noGrp="1"/>
          </p:cNvSpPr>
          <p:nvPr>
            <p:ph idx="1"/>
          </p:nvPr>
        </p:nvSpPr>
        <p:spPr/>
        <p:txBody>
          <a:bodyPr/>
          <a:lstStyle/>
          <a:p>
            <a:r>
              <a:rPr lang="en-US" altLang="ko-KR" dirty="0"/>
              <a:t>After localizing the text area, we recognize the characters.</a:t>
            </a:r>
          </a:p>
          <a:p>
            <a:r>
              <a:rPr lang="en-US" altLang="ko-KR" dirty="0"/>
              <a:t>This is one research field that one cannot do that in a year, not easy.</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166</a:t>
            </a:fld>
            <a:endParaRPr lang="ko-KR" altLang="en-US"/>
          </a:p>
        </p:txBody>
      </p:sp>
    </p:spTree>
    <p:extLst>
      <p:ext uri="{BB962C8B-B14F-4D97-AF65-F5344CB8AC3E}">
        <p14:creationId xmlns:p14="http://schemas.microsoft.com/office/powerpoint/2010/main" val="25353146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PERFORMANCE TIPS</a:t>
            </a:r>
            <a:endParaRPr lang="ko-KR" altLang="en-US"/>
          </a:p>
        </p:txBody>
      </p:sp>
      <p:sp>
        <p:nvSpPr>
          <p:cNvPr id="3" name="내용 개체 틀 2"/>
          <p:cNvSpPr>
            <a:spLocks noGrp="1"/>
          </p:cNvSpPr>
          <p:nvPr>
            <p:ph idx="1"/>
          </p:nvPr>
        </p:nvSpPr>
        <p:spPr/>
        <p:txBody>
          <a:bodyPr/>
          <a:lstStyle/>
          <a:p>
            <a:r>
              <a:rPr lang="en-US" altLang="ko-KR" dirty="0"/>
              <a:t>Check </a:t>
            </a:r>
            <a:r>
              <a:rPr lang="en-US" altLang="ko-KR"/>
              <a:t>the following</a:t>
            </a:r>
            <a:endParaRPr lang="en-US" altLang="ko-KR" dirty="0"/>
          </a:p>
          <a:p>
            <a:r>
              <a:rPr lang="en-US" altLang="ko-KR" dirty="0"/>
              <a:t>CUDNN for </a:t>
            </a:r>
            <a:r>
              <a:rPr lang="en-US" altLang="ko-KR" dirty="0" err="1"/>
              <a:t>Nvidia</a:t>
            </a:r>
            <a:endParaRPr lang="en-US" altLang="ko-KR" dirty="0"/>
          </a:p>
          <a:p>
            <a:r>
              <a:rPr lang="en-US" altLang="ko-KR" dirty="0"/>
              <a:t>NNPACK for CPUs</a:t>
            </a:r>
          </a:p>
          <a:p>
            <a:pPr marL="0" indent="0">
              <a:buNone/>
            </a:pPr>
            <a:endParaRPr lang="en-US" altLang="ko-KR"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167</a:t>
            </a:fld>
            <a:endParaRPr lang="ko-KR" altLang="en-US"/>
          </a:p>
        </p:txBody>
      </p:sp>
    </p:spTree>
    <p:extLst>
      <p:ext uri="{BB962C8B-B14F-4D97-AF65-F5344CB8AC3E}">
        <p14:creationId xmlns:p14="http://schemas.microsoft.com/office/powerpoint/2010/main" val="30754569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딥러닝</a:t>
            </a:r>
            <a:r>
              <a:rPr lang="ko-KR" altLang="en-US" dirty="0"/>
              <a:t> </a:t>
            </a:r>
            <a:r>
              <a:rPr lang="en-US" altLang="ko-KR" dirty="0"/>
              <a:t>Examples (</a:t>
            </a:r>
            <a:r>
              <a:rPr lang="ko-KR" altLang="en-US"/>
              <a:t>스캐너용 레이저 추출</a:t>
            </a:r>
            <a:r>
              <a:rPr lang="en-US" altLang="ko-KR" dirty="0"/>
              <a:t>)</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168</a:t>
            </a:fld>
            <a:endParaRPr lang="ko-KR" altLang="en-US"/>
          </a:p>
        </p:txBody>
      </p:sp>
      <p:pic>
        <p:nvPicPr>
          <p:cNvPr id="2049" name="_x388694336" descr="EMB0001e7e402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688" y="1923331"/>
            <a:ext cx="4986528" cy="4200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6255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3232" y="70119"/>
            <a:ext cx="10515600" cy="1325563"/>
          </a:xfrm>
        </p:spPr>
        <p:txBody>
          <a:bodyPr/>
          <a:lstStyle/>
          <a:p>
            <a:r>
              <a:rPr lang="ko-KR" altLang="en-US" dirty="0" err="1"/>
              <a:t>딥러닝</a:t>
            </a:r>
            <a:r>
              <a:rPr lang="ko-KR" altLang="en-US" dirty="0"/>
              <a:t> </a:t>
            </a:r>
            <a:r>
              <a:rPr lang="en-US" altLang="ko-KR" dirty="0"/>
              <a:t>Examples (</a:t>
            </a:r>
            <a:r>
              <a:rPr lang="ko-KR" altLang="en-US"/>
              <a:t>스캐너용 레이저 추출</a:t>
            </a:r>
            <a:r>
              <a:rPr lang="en-US" altLang="ko-KR" dirty="0"/>
              <a:t>)</a:t>
            </a:r>
            <a:endParaRPr lang="ko-KR" altLang="en-US"/>
          </a:p>
        </p:txBody>
      </p:sp>
      <p:sp>
        <p:nvSpPr>
          <p:cNvPr id="3" name="내용 개체 틀 2"/>
          <p:cNvSpPr>
            <a:spLocks noGrp="1"/>
          </p:cNvSpPr>
          <p:nvPr>
            <p:ph idx="1"/>
          </p:nvPr>
        </p:nvSpPr>
        <p:spPr>
          <a:xfrm>
            <a:off x="445008" y="1359947"/>
            <a:ext cx="11149584" cy="4351338"/>
          </a:xfrm>
        </p:spPr>
        <p:txBody>
          <a:bodyPr/>
          <a:lstStyle/>
          <a:p>
            <a:r>
              <a:rPr lang="ko-KR" altLang="en-US" dirty="0"/>
              <a:t>컬러 레이저 영상에서 레이저 추출</a:t>
            </a:r>
            <a:endParaRPr lang="en-US" altLang="ko-KR" dirty="0"/>
          </a:p>
          <a:p>
            <a:r>
              <a:rPr lang="en-US" altLang="ko-KR" dirty="0"/>
              <a:t>No more thousands line’s heuristics but data and learning instead</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169</a:t>
            </a:fld>
            <a:endParaRPr lang="ko-KR" altLang="en-US"/>
          </a:p>
        </p:txBody>
      </p:sp>
      <p:pic>
        <p:nvPicPr>
          <p:cNvPr id="1025" name="_x606370800" descr="EMB0001e7e402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18" y="2685510"/>
            <a:ext cx="5132832" cy="333028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606340344" descr="EMB0001e7e402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3574" y="2703531"/>
            <a:ext cx="5834572" cy="333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910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7073153" y="2794826"/>
                <a:ext cx="1837385" cy="650884"/>
              </a:xfrm>
              <a:prstGeom prst="rect">
                <a:avLst/>
              </a:prstGeom>
              <a:noFill/>
            </p:spPr>
            <p:txBody>
              <a:bodyPr wrap="square"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1</m:t>
                        </m:r>
                      </m:sub>
                      <m:sup>
                        <m:r>
                          <a:rPr lang="en-US" altLang="ko-KR" i="1">
                            <a:latin typeface="Cambria Math" panose="02040503050406030204" pitchFamily="18" charset="0"/>
                          </a:rPr>
                          <m:t>3</m:t>
                        </m:r>
                      </m:sup>
                    </m:sSubSup>
                  </m:oMath>
                </a14:m>
                <a:r>
                  <a:rPr lang="en-US" altLang="ko-KR" dirty="0"/>
                  <a:t> computed</a:t>
                </a:r>
              </a:p>
              <a:p>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073151" y="2794825"/>
                <a:ext cx="1837385" cy="650884"/>
              </a:xfrm>
              <a:prstGeom prst="rect">
                <a:avLst/>
              </a:prstGeom>
              <a:blipFill rotWithShape="0">
                <a:blip r:embed="rId2"/>
                <a:stretch>
                  <a:fillRect t="-467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110802" y="3445710"/>
                <a:ext cx="1799735" cy="651460"/>
              </a:xfrm>
              <a:prstGeom prst="rect">
                <a:avLst/>
              </a:prstGeom>
              <a:noFill/>
            </p:spPr>
            <p:txBody>
              <a:bodyPr wrap="square"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2</m:t>
                        </m:r>
                      </m:sub>
                      <m:sup>
                        <m:r>
                          <a:rPr lang="en-US" altLang="ko-KR" i="1">
                            <a:latin typeface="Cambria Math" panose="02040503050406030204" pitchFamily="18" charset="0"/>
                          </a:rPr>
                          <m:t>3</m:t>
                        </m:r>
                      </m:sup>
                    </m:sSubSup>
                  </m:oMath>
                </a14:m>
                <a:r>
                  <a:rPr lang="en-US" altLang="ko-KR" dirty="0"/>
                  <a:t> computed</a:t>
                </a:r>
              </a:p>
              <a:p>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110801" y="3445709"/>
                <a:ext cx="1799735" cy="651460"/>
              </a:xfrm>
              <a:prstGeom prst="rect">
                <a:avLst/>
              </a:prstGeom>
              <a:blipFill rotWithShape="0">
                <a:blip r:embed="rId3"/>
                <a:stretch>
                  <a:fillRect t="-4673"/>
                </a:stretch>
              </a:blipFill>
            </p:spPr>
            <p:txBody>
              <a:bodyPr/>
              <a:lstStyle/>
              <a:p>
                <a:r>
                  <a:rPr lang="ko-KR" altLang="en-US">
                    <a:noFill/>
                  </a:rPr>
                  <a:t> </a:t>
                </a:r>
              </a:p>
            </p:txBody>
          </p:sp>
        </mc:Fallback>
      </mc:AlternateContent>
      <p:cxnSp>
        <p:nvCxnSpPr>
          <p:cNvPr id="10" name="직선 화살표 연결선 9"/>
          <p:cNvCxnSpPr/>
          <p:nvPr/>
        </p:nvCxnSpPr>
        <p:spPr>
          <a:xfrm>
            <a:off x="3151991" y="2345168"/>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3151991" y="3304392"/>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3151991" y="4274373"/>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59360" y="1901096"/>
            <a:ext cx="338867" cy="369332"/>
          </a:xfrm>
          <a:prstGeom prst="rect">
            <a:avLst/>
          </a:prstGeom>
          <a:noFill/>
        </p:spPr>
        <p:txBody>
          <a:bodyPr wrap="square" rtlCol="0">
            <a:spAutoFit/>
          </a:bodyPr>
          <a:lstStyle/>
          <a:p>
            <a:r>
              <a:rPr lang="en-US" altLang="ko-KR" dirty="0"/>
              <a:t>x</a:t>
            </a:r>
            <a:endParaRPr lang="ko-KR" altLang="en-US" dirty="0"/>
          </a:p>
        </p:txBody>
      </p:sp>
      <mc:AlternateContent xmlns:mc="http://schemas.openxmlformats.org/markup-compatibility/2006" xmlns:a14="http://schemas.microsoft.com/office/drawing/2010/main">
        <mc:Choice Requires="a14">
          <p:sp>
            <p:nvSpPr>
              <p:cNvPr id="2" name="TextBox 1"/>
              <p:cNvSpPr txBox="1"/>
              <p:nvPr/>
            </p:nvSpPr>
            <p:spPr>
              <a:xfrm>
                <a:off x="4797910" y="4486702"/>
                <a:ext cx="4216999"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smtClean="0">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4</m:t>
                          </m:r>
                        </m:sub>
                        <m:sup>
                          <m:r>
                            <a:rPr lang="en-US" altLang="ko-KR" i="1">
                              <a:latin typeface="Cambria Math" panose="02040503050406030204" pitchFamily="18" charset="0"/>
                            </a:rPr>
                            <m:t>2</m:t>
                          </m:r>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14</m:t>
                          </m:r>
                        </m:sub>
                        <m:sup>
                          <m:r>
                            <a:rPr lang="en-US" altLang="ko-KR" i="1">
                              <a:latin typeface="Cambria Math" panose="02040503050406030204" pitchFamily="18" charset="0"/>
                            </a:rPr>
                            <m:t>3</m:t>
                          </m:r>
                        </m:sup>
                      </m:sSubSup>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1</m:t>
                          </m:r>
                        </m:sub>
                        <m:sup>
                          <m:r>
                            <a:rPr lang="en-US" altLang="ko-KR" i="1">
                              <a:latin typeface="Cambria Math" panose="02040503050406030204" pitchFamily="18" charset="0"/>
                            </a:rPr>
                            <m:t>3</m:t>
                          </m:r>
                        </m:sup>
                      </m:sSubSup>
                      <m:sSup>
                        <m:sSupPr>
                          <m:ctrlPr>
                            <a:rPr lang="en-US" altLang="ko-KR" i="1" smtClean="0">
                              <a:latin typeface="Cambria Math" panose="02040503050406030204" pitchFamily="18" charset="0"/>
                            </a:rPr>
                          </m:ctrlPr>
                        </m:sSupPr>
                        <m:e>
                          <m:r>
                            <a:rPr lang="en-US" altLang="ko-KR" i="1">
                              <a:latin typeface="Cambria Math" panose="02040503050406030204" pitchFamily="18" charset="0"/>
                            </a:rPr>
                            <m:t>𝜎</m:t>
                          </m:r>
                        </m:e>
                        <m:sup>
                          <m:r>
                            <a:rPr lang="en-US" altLang="ko-KR" i="1">
                              <a:latin typeface="Cambria Math" panose="02040503050406030204" pitchFamily="18" charset="0"/>
                            </a:rPr>
                            <m:t>′</m:t>
                          </m:r>
                        </m:sup>
                      </m:s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4</m:t>
                          </m:r>
                        </m:sub>
                        <m:sup>
                          <m:r>
                            <a:rPr lang="en-US" altLang="ko-KR" i="1">
                              <a:latin typeface="Cambria Math" panose="02040503050406030204" pitchFamily="18" charset="0"/>
                            </a:rPr>
                            <m:t>2</m:t>
                          </m:r>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24</m:t>
                          </m:r>
                        </m:sub>
                        <m:sup>
                          <m:r>
                            <a:rPr lang="en-US" altLang="ko-KR" i="1">
                              <a:latin typeface="Cambria Math" panose="02040503050406030204" pitchFamily="18" charset="0"/>
                            </a:rPr>
                            <m:t>3</m:t>
                          </m:r>
                        </m:sup>
                      </m:sSubSup>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2</m:t>
                          </m:r>
                        </m:sub>
                        <m:sup>
                          <m:r>
                            <a:rPr lang="en-US" altLang="ko-KR" i="1">
                              <a:latin typeface="Cambria Math" panose="02040503050406030204" pitchFamily="18" charset="0"/>
                            </a:rPr>
                            <m:t>3</m:t>
                          </m:r>
                        </m:sup>
                      </m:sSubSup>
                      <m:sSup>
                        <m:sSupPr>
                          <m:ctrlPr>
                            <a:rPr lang="en-US" altLang="ko-KR" i="1">
                              <a:latin typeface="Cambria Math" panose="02040503050406030204" pitchFamily="18" charset="0"/>
                            </a:rPr>
                          </m:ctrlPr>
                        </m:sSupPr>
                        <m:e>
                          <m:r>
                            <a:rPr lang="en-US" altLang="ko-KR" i="1">
                              <a:latin typeface="Cambria Math" panose="02040503050406030204" pitchFamily="18" charset="0"/>
                            </a:rPr>
                            <m:t>𝜎</m:t>
                          </m:r>
                        </m:e>
                        <m:sup>
                          <m:r>
                            <a:rPr lang="en-US" altLang="ko-KR" i="1">
                              <a:latin typeface="Cambria Math" panose="02040503050406030204" pitchFamily="18" charset="0"/>
                            </a:rPr>
                            <m:t>′</m:t>
                          </m:r>
                        </m:sup>
                      </m:s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4</m:t>
                          </m:r>
                        </m:sub>
                        <m:sup>
                          <m:r>
                            <a:rPr lang="en-US" altLang="ko-KR" i="1">
                              <a:latin typeface="Cambria Math" panose="02040503050406030204" pitchFamily="18" charset="0"/>
                            </a:rPr>
                            <m:t>2</m:t>
                          </m:r>
                        </m:sup>
                      </m:sSubSup>
                      <m:r>
                        <a:rPr lang="en-US" altLang="ko-KR" i="1">
                          <a:latin typeface="Cambria Math" panose="02040503050406030204" pitchFamily="18" charset="0"/>
                        </a:rPr>
                        <m:t>)</m:t>
                      </m:r>
                    </m:oMath>
                  </m:oMathPara>
                </a14:m>
                <a:endParaRPr lang="ko-KR"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797910" y="4486702"/>
                <a:ext cx="4216998" cy="374461"/>
              </a:xfrm>
              <a:prstGeom prst="rect">
                <a:avLst/>
              </a:prstGeom>
              <a:blipFill rotWithShape="0">
                <a:blip r:embed="rId5"/>
                <a:stretch>
                  <a:fillRect b="-16393"/>
                </a:stretch>
              </a:blipFill>
            </p:spPr>
            <p:txBody>
              <a:bodyPr/>
              <a:lstStyle/>
              <a:p>
                <a:r>
                  <a:rPr lang="ko-KR" altLang="en-US">
                    <a:noFill/>
                  </a:rPr>
                  <a:t> </a:t>
                </a:r>
              </a:p>
            </p:txBody>
          </p:sp>
        </mc:Fallback>
      </mc:AlternateContent>
      <p:grpSp>
        <p:nvGrpSpPr>
          <p:cNvPr id="27" name="그룹 26"/>
          <p:cNvGrpSpPr/>
          <p:nvPr/>
        </p:nvGrpSpPr>
        <p:grpSpPr>
          <a:xfrm>
            <a:off x="3705597" y="1753834"/>
            <a:ext cx="3351419" cy="2732869"/>
            <a:chOff x="3705596" y="1753833"/>
            <a:chExt cx="3351419" cy="2732869"/>
          </a:xfrm>
        </p:grpSpPr>
        <p:pic>
          <p:nvPicPr>
            <p:cNvPr id="4" name="Picture 4" descr="http://neuralnetworksanddeeplearning.com/images/tikz1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5596" y="1753833"/>
              <a:ext cx="3351419" cy="27328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화살표 연결선 4"/>
            <p:cNvCxnSpPr/>
            <p:nvPr/>
          </p:nvCxnSpPr>
          <p:spPr>
            <a:xfrm flipH="1">
              <a:off x="5567364" y="3724275"/>
              <a:ext cx="890586" cy="438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5543550" y="3133725"/>
              <a:ext cx="962026" cy="966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날짜 개체 틀 2"/>
          <p:cNvSpPr>
            <a:spLocks noGrp="1"/>
          </p:cNvSpPr>
          <p:nvPr>
            <p:ph type="dt" sz="half" idx="10"/>
          </p:nvPr>
        </p:nvSpPr>
        <p:spPr/>
        <p:txBody>
          <a:bodyPr/>
          <a:lstStyle/>
          <a:p>
            <a:fld id="{D92A6FFA-90D3-4E3B-8B42-24CB30ED5982}" type="datetime1">
              <a:rPr lang="ko-KR" altLang="en-US" smtClean="0"/>
              <a:t>2019-12-12</a:t>
            </a:fld>
            <a:endParaRPr lang="ko-KR" altLang="en-US"/>
          </a:p>
        </p:txBody>
      </p:sp>
      <p:sp>
        <p:nvSpPr>
          <p:cNvPr id="6" name="슬라이드 번호 개체 틀 5"/>
          <p:cNvSpPr>
            <a:spLocks noGrp="1"/>
          </p:cNvSpPr>
          <p:nvPr>
            <p:ph type="sldNum" sz="quarter" idx="12"/>
          </p:nvPr>
        </p:nvSpPr>
        <p:spPr/>
        <p:txBody>
          <a:bodyPr/>
          <a:lstStyle/>
          <a:p>
            <a:fld id="{FCC205DD-E5C4-4EE3-B0EE-276B4039E1DB}" type="slidenum">
              <a:rPr lang="ko-KR" altLang="en-US" smtClean="0"/>
              <a:t>17</a:t>
            </a:fld>
            <a:endParaRPr lang="ko-KR" altLang="en-US"/>
          </a:p>
        </p:txBody>
      </p:sp>
      <p:pic>
        <p:nvPicPr>
          <p:cNvPr id="15" name="그림 14"/>
          <p:cNvPicPr>
            <a:picLocks noChangeAspect="1"/>
          </p:cNvPicPr>
          <p:nvPr/>
        </p:nvPicPr>
        <p:blipFill>
          <a:blip r:embed="rId7"/>
          <a:stretch>
            <a:fillRect/>
          </a:stretch>
        </p:blipFill>
        <p:spPr>
          <a:xfrm>
            <a:off x="4253302" y="5549192"/>
            <a:ext cx="2857500" cy="771525"/>
          </a:xfrm>
          <a:prstGeom prst="rect">
            <a:avLst/>
          </a:prstGeom>
        </p:spPr>
      </p:pic>
      <mc:AlternateContent xmlns:mc="http://schemas.openxmlformats.org/markup-compatibility/2006" xmlns:a14="http://schemas.microsoft.com/office/drawing/2010/main">
        <mc:Choice Requires="a14">
          <p:sp>
            <p:nvSpPr>
              <p:cNvPr id="14" name="직사각형 13"/>
              <p:cNvSpPr/>
              <p:nvPr/>
            </p:nvSpPr>
            <p:spPr>
              <a:xfrm>
                <a:off x="5407032" y="4891512"/>
                <a:ext cx="3049553" cy="374461"/>
              </a:xfrm>
              <a:prstGeom prst="rect">
                <a:avLst/>
              </a:prstGeom>
            </p:spPr>
            <p:txBody>
              <a:bodyPr wrap="none">
                <a:spAutoFit/>
              </a:bodyPr>
              <a:lstStyle/>
              <a:p>
                <a:r>
                  <a:rPr lang="en-US" altLang="ko-KR" dirty="0"/>
                  <a:t> </a:t>
                </a:r>
                <a14:m>
                  <m:oMath xmlns:m="http://schemas.openxmlformats.org/officeDocument/2006/math">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m:t>
                        </m:r>
                        <m:r>
                          <a:rPr lang="en-US" altLang="ko-KR" i="1">
                            <a:latin typeface="Cambria Math" panose="02040503050406030204" pitchFamily="18" charset="0"/>
                          </a:rPr>
                          <m:t>𝑤</m:t>
                        </m:r>
                      </m:e>
                      <m:sub>
                        <m:r>
                          <a:rPr lang="en-US" altLang="ko-KR" i="1">
                            <a:latin typeface="Cambria Math" panose="02040503050406030204" pitchFamily="18" charset="0"/>
                          </a:rPr>
                          <m:t>14</m:t>
                        </m:r>
                      </m:sub>
                      <m:sup>
                        <m:r>
                          <a:rPr lang="en-US" altLang="ko-KR" i="1">
                            <a:latin typeface="Cambria Math" panose="02040503050406030204" pitchFamily="18" charset="0"/>
                          </a:rPr>
                          <m:t>3</m:t>
                        </m:r>
                      </m:sup>
                    </m:sSubSup>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1</m:t>
                        </m:r>
                      </m:sub>
                      <m:sup>
                        <m:r>
                          <a:rPr lang="en-US" altLang="ko-KR" i="1">
                            <a:latin typeface="Cambria Math" panose="02040503050406030204" pitchFamily="18" charset="0"/>
                          </a:rPr>
                          <m:t>3</m:t>
                        </m:r>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24</m:t>
                        </m:r>
                      </m:sub>
                      <m:sup>
                        <m:r>
                          <a:rPr lang="en-US" altLang="ko-KR" i="1">
                            <a:latin typeface="Cambria Math" panose="02040503050406030204" pitchFamily="18" charset="0"/>
                          </a:rPr>
                          <m:t>3</m:t>
                        </m:r>
                      </m:sup>
                    </m:sSubSup>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2</m:t>
                        </m:r>
                      </m:sub>
                      <m:sup>
                        <m:r>
                          <a:rPr lang="en-US" altLang="ko-KR" i="1">
                            <a:latin typeface="Cambria Math" panose="02040503050406030204" pitchFamily="18" charset="0"/>
                          </a:rPr>
                          <m:t>3</m:t>
                        </m:r>
                      </m:sup>
                    </m:sSub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𝜎</m:t>
                        </m:r>
                      </m:e>
                      <m:sup>
                        <m:r>
                          <a:rPr lang="en-US" altLang="ko-KR" i="1">
                            <a:latin typeface="Cambria Math" panose="02040503050406030204" pitchFamily="18" charset="0"/>
                          </a:rPr>
                          <m:t>′</m:t>
                        </m:r>
                      </m:sup>
                    </m:s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4</m:t>
                        </m:r>
                      </m:sub>
                      <m:sup>
                        <m:r>
                          <a:rPr lang="en-US" altLang="ko-KR" i="1">
                            <a:latin typeface="Cambria Math" panose="02040503050406030204" pitchFamily="18" charset="0"/>
                          </a:rPr>
                          <m:t>2</m:t>
                        </m:r>
                      </m:sup>
                    </m:sSubSup>
                    <m:r>
                      <a:rPr lang="en-US" altLang="ko-KR" i="1">
                        <a:latin typeface="Cambria Math" panose="02040503050406030204" pitchFamily="18" charset="0"/>
                      </a:rPr>
                      <m:t>)</m:t>
                    </m:r>
                  </m:oMath>
                </a14:m>
                <a:endParaRPr lang="ko-KR" altLang="en-US" dirty="0"/>
              </a:p>
            </p:txBody>
          </p:sp>
        </mc:Choice>
        <mc:Fallback xmlns="">
          <p:sp>
            <p:nvSpPr>
              <p:cNvPr id="14" name="직사각형 13"/>
              <p:cNvSpPr>
                <a:spLocks noRot="1" noChangeAspect="1" noMove="1" noResize="1" noEditPoints="1" noAdjustHandles="1" noChangeArrowheads="1" noChangeShapeType="1" noTextEdit="1"/>
              </p:cNvSpPr>
              <p:nvPr/>
            </p:nvSpPr>
            <p:spPr>
              <a:xfrm>
                <a:off x="5407032" y="4891512"/>
                <a:ext cx="3049553" cy="374461"/>
              </a:xfrm>
              <a:prstGeom prst="rect">
                <a:avLst/>
              </a:prstGeom>
              <a:blipFill rotWithShape="0">
                <a:blip r:embed="rId8"/>
                <a:stretch>
                  <a:fillRect b="-145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493730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pic>
        <p:nvPicPr>
          <p:cNvPr id="6" name="내용 개체 틀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9967" y="271145"/>
            <a:ext cx="10072066" cy="6085207"/>
          </a:xfrm>
        </p:spPr>
      </p:pic>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170</a:t>
            </a:fld>
            <a:endParaRPr lang="ko-KR" altLang="en-US"/>
          </a:p>
        </p:txBody>
      </p:sp>
    </p:spTree>
    <p:extLst>
      <p:ext uri="{BB962C8B-B14F-4D97-AF65-F5344CB8AC3E}">
        <p14:creationId xmlns:p14="http://schemas.microsoft.com/office/powerpoint/2010/main" val="7512301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171</a:t>
            </a:fld>
            <a:endParaRPr lang="ko-KR" altLang="en-US"/>
          </a:p>
        </p:txBody>
      </p:sp>
      <p:pic>
        <p:nvPicPr>
          <p:cNvPr id="6" name="내용 개체 틀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967" y="271145"/>
            <a:ext cx="10072066" cy="6085207"/>
          </a:xfrm>
          <a:prstGeom prst="rect">
            <a:avLst/>
          </a:prstGeom>
        </p:spPr>
      </p:pic>
      <p:cxnSp>
        <p:nvCxnSpPr>
          <p:cNvPr id="8" name="직선 화살표 연결선 7"/>
          <p:cNvCxnSpPr/>
          <p:nvPr/>
        </p:nvCxnSpPr>
        <p:spPr>
          <a:xfrm>
            <a:off x="1611630" y="3817620"/>
            <a:ext cx="1371600" cy="105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7190" y="3646170"/>
            <a:ext cx="2217420" cy="369332"/>
          </a:xfrm>
          <a:prstGeom prst="rect">
            <a:avLst/>
          </a:prstGeom>
          <a:noFill/>
        </p:spPr>
        <p:txBody>
          <a:bodyPr wrap="square" rtlCol="0">
            <a:spAutoFit/>
          </a:bodyPr>
          <a:lstStyle/>
          <a:p>
            <a:r>
              <a:rPr lang="en-US" altLang="ko-KR" dirty="0" smtClean="0"/>
              <a:t>first train this</a:t>
            </a:r>
            <a:endParaRPr lang="ko-KR" altLang="en-US"/>
          </a:p>
        </p:txBody>
      </p:sp>
      <p:cxnSp>
        <p:nvCxnSpPr>
          <p:cNvPr id="11" name="직선 화살표 연결선 10"/>
          <p:cNvCxnSpPr/>
          <p:nvPr/>
        </p:nvCxnSpPr>
        <p:spPr>
          <a:xfrm flipH="1" flipV="1">
            <a:off x="1840230" y="5737860"/>
            <a:ext cx="1360170" cy="217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190" y="5497830"/>
            <a:ext cx="1897380" cy="646331"/>
          </a:xfrm>
          <a:prstGeom prst="rect">
            <a:avLst/>
          </a:prstGeom>
          <a:noFill/>
        </p:spPr>
        <p:txBody>
          <a:bodyPr wrap="square" rtlCol="0">
            <a:spAutoFit/>
          </a:bodyPr>
          <a:lstStyle/>
          <a:p>
            <a:r>
              <a:rPr lang="en-US" altLang="ko-KR" dirty="0" smtClean="0"/>
              <a:t>with this output train</a:t>
            </a:r>
            <a:endParaRPr lang="ko-KR" altLang="en-US"/>
          </a:p>
        </p:txBody>
      </p:sp>
      <p:cxnSp>
        <p:nvCxnSpPr>
          <p:cNvPr id="14" name="직선 화살표 연결선 13"/>
          <p:cNvCxnSpPr/>
          <p:nvPr/>
        </p:nvCxnSpPr>
        <p:spPr>
          <a:xfrm flipV="1">
            <a:off x="1497330" y="5532120"/>
            <a:ext cx="2583180" cy="422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324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BP 3</a:t>
            </a:r>
            <a:endParaRPr lang="ko-KR" altLang="en-US" dirty="0"/>
          </a:p>
        </p:txBody>
      </p:sp>
      <mc:AlternateContent xmlns:mc="http://schemas.openxmlformats.org/markup-compatibility/2006" xmlns:a14="http://schemas.microsoft.com/office/drawing/2010/main">
        <mc:Choice Requires="a14">
          <p:sp>
            <p:nvSpPr>
              <p:cNvPr id="5" name="TextBox 4"/>
              <p:cNvSpPr txBox="1"/>
              <p:nvPr/>
            </p:nvSpPr>
            <p:spPr>
              <a:xfrm>
                <a:off x="7073152" y="2794826"/>
                <a:ext cx="441477"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1</m:t>
                          </m:r>
                        </m:sub>
                        <m:sup>
                          <m:r>
                            <a:rPr lang="en-US" altLang="ko-KR" i="1">
                              <a:latin typeface="Cambria Math" panose="02040503050406030204" pitchFamily="18" charset="0"/>
                            </a:rPr>
                            <m:t>3</m:t>
                          </m:r>
                        </m:sup>
                      </m:sSubSup>
                    </m:oMath>
                  </m:oMathPara>
                </a14:m>
                <a:endParaRPr lang="ko-KR"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073151" y="2794825"/>
                <a:ext cx="441477" cy="373885"/>
              </a:xfrm>
              <a:prstGeom prst="rect">
                <a:avLst/>
              </a:prstGeom>
              <a:blipFill rotWithShape="0">
                <a:blip r:embed="rId3"/>
                <a:stretch>
                  <a:fillRect b="-161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110801" y="3445710"/>
                <a:ext cx="403827"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2</m:t>
                          </m:r>
                        </m:sub>
                        <m:sup>
                          <m:r>
                            <a:rPr lang="en-US" altLang="ko-KR" i="1">
                              <a:latin typeface="Cambria Math" panose="02040503050406030204" pitchFamily="18" charset="0"/>
                            </a:rPr>
                            <m:t>3</m:t>
                          </m:r>
                        </m:sup>
                      </m:sSubSup>
                    </m:oMath>
                  </m:oMathPara>
                </a14:m>
                <a:endParaRPr lang="ko-KR"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110801" y="3445709"/>
                <a:ext cx="403827" cy="374461"/>
              </a:xfrm>
              <a:prstGeom prst="rect">
                <a:avLst/>
              </a:prstGeom>
              <a:blipFill rotWithShape="0">
                <a:blip r:embed="rId4"/>
                <a:stretch>
                  <a:fillRect b="-1613"/>
                </a:stretch>
              </a:blipFill>
            </p:spPr>
            <p:txBody>
              <a:bodyPr/>
              <a:lstStyle/>
              <a:p>
                <a:r>
                  <a:rPr lang="ko-KR" altLang="en-US">
                    <a:noFill/>
                  </a:rPr>
                  <a:t> </a:t>
                </a:r>
              </a:p>
            </p:txBody>
          </p:sp>
        </mc:Fallback>
      </mc:AlternateContent>
      <p:cxnSp>
        <p:nvCxnSpPr>
          <p:cNvPr id="7" name="직선 화살표 연결선 6"/>
          <p:cNvCxnSpPr/>
          <p:nvPr/>
        </p:nvCxnSpPr>
        <p:spPr>
          <a:xfrm>
            <a:off x="3151991" y="2345168"/>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a:off x="3151991" y="3304392"/>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a:off x="3151991" y="4274373"/>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59360" y="1901096"/>
            <a:ext cx="338867" cy="369332"/>
          </a:xfrm>
          <a:prstGeom prst="rect">
            <a:avLst/>
          </a:prstGeom>
          <a:noFill/>
        </p:spPr>
        <p:txBody>
          <a:bodyPr wrap="square" rtlCol="0">
            <a:spAutoFit/>
          </a:bodyPr>
          <a:lstStyle/>
          <a:p>
            <a:r>
              <a:rPr lang="en-US" altLang="ko-KR" dirty="0"/>
              <a:t>x</a:t>
            </a:r>
            <a:endParaRPr lang="ko-KR" altLang="en-US" dirty="0"/>
          </a:p>
        </p:txBody>
      </p:sp>
      <mc:AlternateContent xmlns:mc="http://schemas.openxmlformats.org/markup-compatibility/2006" xmlns:a14="http://schemas.microsoft.com/office/drawing/2010/main">
        <mc:Choice Requires="a14">
          <p:sp>
            <p:nvSpPr>
              <p:cNvPr id="11" name="TextBox 10"/>
              <p:cNvSpPr txBox="1"/>
              <p:nvPr/>
            </p:nvSpPr>
            <p:spPr>
              <a:xfrm>
                <a:off x="5111903" y="4475258"/>
                <a:ext cx="627987" cy="372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4</m:t>
                          </m:r>
                        </m:sub>
                        <m:sup>
                          <m:r>
                            <a:rPr lang="en-US" altLang="ko-KR" i="1">
                              <a:latin typeface="Cambria Math" panose="02040503050406030204" pitchFamily="18" charset="0"/>
                            </a:rPr>
                            <m:t>2</m:t>
                          </m:r>
                        </m:sup>
                      </m:sSubSup>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111903" y="4475257"/>
                <a:ext cx="627986" cy="374461"/>
              </a:xfrm>
              <a:prstGeom prst="rect">
                <a:avLst/>
              </a:prstGeom>
              <a:blipFill rotWithShape="0">
                <a:blip r:embed="rId5"/>
                <a:stretch>
                  <a:fillRect b="-1613"/>
                </a:stretch>
              </a:blipFill>
            </p:spPr>
            <p:txBody>
              <a:bodyPr/>
              <a:lstStyle/>
              <a:p>
                <a:r>
                  <a:rPr lang="ko-KR" altLang="en-US">
                    <a:noFill/>
                  </a:rPr>
                  <a:t> </a:t>
                </a:r>
              </a:p>
            </p:txBody>
          </p:sp>
        </mc:Fallback>
      </mc:AlternateContent>
      <p:pic>
        <p:nvPicPr>
          <p:cNvPr id="20" name="그림 19"/>
          <p:cNvPicPr>
            <a:picLocks noChangeAspect="1"/>
          </p:cNvPicPr>
          <p:nvPr/>
        </p:nvPicPr>
        <p:blipFill>
          <a:blip r:embed="rId6"/>
          <a:stretch>
            <a:fillRect/>
          </a:stretch>
        </p:blipFill>
        <p:spPr>
          <a:xfrm>
            <a:off x="3490857" y="4934390"/>
            <a:ext cx="4467225" cy="895351"/>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151991" y="5794541"/>
                <a:ext cx="2630452" cy="794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𝑏</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den>
                      </m:f>
                      <m:f>
                        <m:fPr>
                          <m:ctrlPr>
                            <a:rPr lang="en-US" altLang="ko-KR" i="1">
                              <a:latin typeface="Cambria Math" panose="02040503050406030204" pitchFamily="18" charset="0"/>
                            </a:rPr>
                          </m:ctrlPr>
                        </m:fPr>
                        <m:num>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𝑏</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den>
                      </m:f>
                    </m:oMath>
                  </m:oMathPara>
                </a14:m>
                <a:endParaRPr lang="ko-KR"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151990" y="5794541"/>
                <a:ext cx="2630452" cy="794064"/>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425896" y="5879074"/>
                <a:ext cx="5064371" cy="673967"/>
              </a:xfrm>
              <a:prstGeom prst="rect">
                <a:avLst/>
              </a:prstGeom>
              <a:noFill/>
            </p:spPr>
            <p:txBody>
              <a:bodyPr wrap="square"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r>
                      <a:rPr lang="en-US" altLang="ko-KR" i="1">
                        <a:latin typeface="Cambria Math" panose="02040503050406030204" pitchFamily="18" charset="0"/>
                      </a:rPr>
                      <m:t>=</m:t>
                    </m:r>
                    <m:nary>
                      <m:naryPr>
                        <m:chr m:val="∑"/>
                        <m:subHide m:val="on"/>
                        <m:supHide m:val="on"/>
                        <m:ctrlPr>
                          <a:rPr lang="en-US" altLang="ko-KR" i="1">
                            <a:latin typeface="Cambria Math" panose="02040503050406030204" pitchFamily="18" charset="0"/>
                          </a:rPr>
                        </m:ctrlPr>
                      </m:naryPr>
                      <m:sub/>
                      <m:sup/>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𝑗𝑘</m:t>
                            </m:r>
                          </m:sub>
                          <m:sup>
                            <m:r>
                              <a:rPr lang="en-US" altLang="ko-KR" i="1">
                                <a:latin typeface="Cambria Math" panose="02040503050406030204" pitchFamily="18" charset="0"/>
                              </a:rPr>
                              <m:t>𝑙</m:t>
                            </m:r>
                          </m:sup>
                        </m:sSub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𝑘</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𝑏</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r>
                          <a:rPr lang="en-US" altLang="ko-KR" i="1">
                            <a:latin typeface="Cambria Math" panose="02040503050406030204" pitchFamily="18" charset="0"/>
                          </a:rPr>
                          <m:t> </m:t>
                        </m:r>
                      </m:e>
                    </m:nary>
                    <m:r>
                      <a:rPr lang="en-US" altLang="ko-KR" i="1">
                        <a:latin typeface="Cambria Math" panose="02040503050406030204" pitchFamily="18" charset="0"/>
                      </a:rPr>
                      <m:t>, </m:t>
                    </m:r>
                    <m:f>
                      <m:fPr>
                        <m:ctrlPr>
                          <a:rPr lang="en-US" altLang="ko-KR" i="1">
                            <a:latin typeface="Cambria Math" panose="02040503050406030204" pitchFamily="18" charset="0"/>
                          </a:rPr>
                        </m:ctrlPr>
                      </m:fPr>
                      <m:num>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𝑏</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den>
                    </m:f>
                  </m:oMath>
                </a14:m>
                <a:r>
                  <a:rPr lang="ko-KR" altLang="en-US" dirty="0"/>
                  <a:t> </a:t>
                </a:r>
                <a:r>
                  <a:rPr lang="en-US" altLang="ko-KR" dirty="0"/>
                  <a:t>= 1, </a:t>
                </a:r>
                <a14:m>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𝑏</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den>
                    </m:f>
                    <m:r>
                      <a:rPr lang="en-US" altLang="ko-KR" i="1">
                        <a:latin typeface="Cambria Math" panose="02040503050406030204" pitchFamily="18" charset="0"/>
                      </a:rPr>
                      <m:t>= </m:t>
                    </m:r>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oMath>
                </a14:m>
                <a:endParaRPr lang="ko-KR" alt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425896" y="5879072"/>
                <a:ext cx="5064370" cy="673967"/>
              </a:xfrm>
              <a:prstGeom prst="rect">
                <a:avLst/>
              </a:prstGeom>
              <a:blipFill rotWithShape="0">
                <a:blip r:embed="rId9"/>
                <a:stretch>
                  <a:fillRect/>
                </a:stretch>
              </a:blipFill>
            </p:spPr>
            <p:txBody>
              <a:bodyPr/>
              <a:lstStyle/>
              <a:p>
                <a:r>
                  <a:rPr lang="ko-KR" altLang="en-US">
                    <a:noFill/>
                  </a:rPr>
                  <a:t> </a:t>
                </a:r>
              </a:p>
            </p:txBody>
          </p:sp>
        </mc:Fallback>
      </mc:AlternateContent>
      <p:sp>
        <p:nvSpPr>
          <p:cNvPr id="23" name="TextBox 22"/>
          <p:cNvSpPr txBox="1"/>
          <p:nvPr/>
        </p:nvSpPr>
        <p:spPr>
          <a:xfrm>
            <a:off x="2276520" y="6040054"/>
            <a:ext cx="1439845" cy="369332"/>
          </a:xfrm>
          <a:prstGeom prst="rect">
            <a:avLst/>
          </a:prstGeom>
          <a:noFill/>
        </p:spPr>
        <p:txBody>
          <a:bodyPr wrap="square" rtlCol="0">
            <a:spAutoFit/>
          </a:bodyPr>
          <a:lstStyle/>
          <a:p>
            <a:r>
              <a:rPr lang="en-US" altLang="ko-KR" dirty="0"/>
              <a:t>Derivation:</a:t>
            </a:r>
            <a:endParaRPr lang="ko-KR" altLang="en-US" dirty="0"/>
          </a:p>
        </p:txBody>
      </p:sp>
      <p:grpSp>
        <p:nvGrpSpPr>
          <p:cNvPr id="24" name="그룹 23"/>
          <p:cNvGrpSpPr/>
          <p:nvPr/>
        </p:nvGrpSpPr>
        <p:grpSpPr>
          <a:xfrm>
            <a:off x="3705597" y="1753834"/>
            <a:ext cx="3351419" cy="2732869"/>
            <a:chOff x="3705596" y="1753833"/>
            <a:chExt cx="3351419" cy="2732869"/>
          </a:xfrm>
        </p:grpSpPr>
        <p:pic>
          <p:nvPicPr>
            <p:cNvPr id="25" name="Picture 4" descr="http://neuralnetworksanddeeplearning.com/images/tikz1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5596" y="1753833"/>
              <a:ext cx="3351419" cy="2732869"/>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직선 화살표 연결선 25"/>
            <p:cNvCxnSpPr/>
            <p:nvPr/>
          </p:nvCxnSpPr>
          <p:spPr>
            <a:xfrm flipH="1">
              <a:off x="5567364" y="3724275"/>
              <a:ext cx="890586" cy="438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H="1">
              <a:off x="5543550" y="3133725"/>
              <a:ext cx="962026" cy="966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flipH="1" flipV="1">
              <a:off x="4315610" y="4243073"/>
              <a:ext cx="832653" cy="146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날짜 개체 틀 2"/>
          <p:cNvSpPr>
            <a:spLocks noGrp="1"/>
          </p:cNvSpPr>
          <p:nvPr>
            <p:ph type="dt" sz="half" idx="10"/>
          </p:nvPr>
        </p:nvSpPr>
        <p:spPr/>
        <p:txBody>
          <a:bodyPr/>
          <a:lstStyle/>
          <a:p>
            <a:fld id="{17493B64-70F2-4365-9C92-307D01C638EC}" type="datetime1">
              <a:rPr lang="ko-KR" altLang="en-US" smtClean="0"/>
              <a:t>2019-12-12</a:t>
            </a:fld>
            <a:endParaRPr lang="ko-KR" altLang="en-US"/>
          </a:p>
        </p:txBody>
      </p:sp>
      <p:sp>
        <p:nvSpPr>
          <p:cNvPr id="4" name="슬라이드 번호 개체 틀 3"/>
          <p:cNvSpPr>
            <a:spLocks noGrp="1"/>
          </p:cNvSpPr>
          <p:nvPr>
            <p:ph type="sldNum" sz="quarter" idx="12"/>
          </p:nvPr>
        </p:nvSpPr>
        <p:spPr/>
        <p:txBody>
          <a:bodyPr/>
          <a:lstStyle/>
          <a:p>
            <a:fld id="{FCC205DD-E5C4-4EE3-B0EE-276B4039E1DB}" type="slidenum">
              <a:rPr lang="ko-KR" altLang="en-US" smtClean="0"/>
              <a:t>18</a:t>
            </a:fld>
            <a:endParaRPr lang="ko-KR" altLang="en-US"/>
          </a:p>
        </p:txBody>
      </p:sp>
      <p:cxnSp>
        <p:nvCxnSpPr>
          <p:cNvPr id="13" name="직선 연결선 12"/>
          <p:cNvCxnSpPr>
            <a:stCxn id="11" idx="1"/>
          </p:cNvCxnSpPr>
          <p:nvPr/>
        </p:nvCxnSpPr>
        <p:spPr>
          <a:xfrm flipH="1">
            <a:off x="4315613" y="4661399"/>
            <a:ext cx="796290" cy="5011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695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BP 4</a:t>
            </a:r>
            <a:endParaRPr lang="ko-KR" altLang="en-US" dirty="0"/>
          </a:p>
        </p:txBody>
      </p:sp>
      <mc:AlternateContent xmlns:mc="http://schemas.openxmlformats.org/markup-compatibility/2006" xmlns:a14="http://schemas.microsoft.com/office/drawing/2010/main">
        <mc:Choice Requires="a14">
          <p:sp>
            <p:nvSpPr>
              <p:cNvPr id="5" name="TextBox 4"/>
              <p:cNvSpPr txBox="1"/>
              <p:nvPr/>
            </p:nvSpPr>
            <p:spPr>
              <a:xfrm>
                <a:off x="7169971" y="2504369"/>
                <a:ext cx="537471"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1</m:t>
                          </m:r>
                        </m:sub>
                        <m:sup>
                          <m:r>
                            <a:rPr lang="en-US" altLang="ko-KR" i="1">
                              <a:latin typeface="Cambria Math" panose="02040503050406030204" pitchFamily="18" charset="0"/>
                            </a:rPr>
                            <m:t>3</m:t>
                          </m:r>
                        </m:sup>
                      </m:sSubSup>
                    </m:oMath>
                  </m:oMathPara>
                </a14:m>
                <a:endParaRPr lang="ko-KR"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169971" y="2504368"/>
                <a:ext cx="537470" cy="373885"/>
              </a:xfrm>
              <a:prstGeom prst="rect">
                <a:avLst/>
              </a:prstGeom>
              <a:blipFill rotWithShape="0">
                <a:blip r:embed="rId3"/>
                <a:stretch>
                  <a:fillRect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207622" y="3155253"/>
                <a:ext cx="499820"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2</m:t>
                          </m:r>
                        </m:sub>
                        <m:sup>
                          <m:r>
                            <a:rPr lang="en-US" altLang="ko-KR" i="1">
                              <a:latin typeface="Cambria Math" panose="02040503050406030204" pitchFamily="18" charset="0"/>
                            </a:rPr>
                            <m:t>3</m:t>
                          </m:r>
                        </m:sup>
                      </m:sSubSup>
                    </m:oMath>
                  </m:oMathPara>
                </a14:m>
                <a:endParaRPr lang="ko-KR"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207621" y="3155252"/>
                <a:ext cx="499820" cy="374461"/>
              </a:xfrm>
              <a:prstGeom prst="rect">
                <a:avLst/>
              </a:prstGeom>
              <a:blipFill rotWithShape="0">
                <a:blip r:embed="rId4"/>
                <a:stretch>
                  <a:fillRect b="-3279"/>
                </a:stretch>
              </a:blipFill>
            </p:spPr>
            <p:txBody>
              <a:bodyPr/>
              <a:lstStyle/>
              <a:p>
                <a:r>
                  <a:rPr lang="ko-KR" altLang="en-US">
                    <a:noFill/>
                  </a:rPr>
                  <a:t> </a:t>
                </a:r>
              </a:p>
            </p:txBody>
          </p:sp>
        </mc:Fallback>
      </mc:AlternateContent>
      <p:cxnSp>
        <p:nvCxnSpPr>
          <p:cNvPr id="7" name="직선 화살표 연결선 6"/>
          <p:cNvCxnSpPr/>
          <p:nvPr/>
        </p:nvCxnSpPr>
        <p:spPr>
          <a:xfrm>
            <a:off x="3248810" y="2054711"/>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a:off x="3248810" y="3013935"/>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a:off x="3248810" y="3983916"/>
            <a:ext cx="67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56179" y="1610639"/>
            <a:ext cx="338867" cy="369332"/>
          </a:xfrm>
          <a:prstGeom prst="rect">
            <a:avLst/>
          </a:prstGeom>
          <a:noFill/>
        </p:spPr>
        <p:txBody>
          <a:bodyPr wrap="square" rtlCol="0">
            <a:spAutoFit/>
          </a:bodyPr>
          <a:lstStyle/>
          <a:p>
            <a:r>
              <a:rPr lang="en-US" altLang="ko-KR" dirty="0"/>
              <a:t>x</a:t>
            </a:r>
            <a:endParaRPr lang="ko-KR" altLang="en-US" dirty="0"/>
          </a:p>
        </p:txBody>
      </p:sp>
      <mc:AlternateContent xmlns:mc="http://schemas.openxmlformats.org/markup-compatibility/2006" xmlns:a14="http://schemas.microsoft.com/office/drawing/2010/main">
        <mc:Choice Requires="a14">
          <p:sp>
            <p:nvSpPr>
              <p:cNvPr id="3" name="TextBox 2"/>
              <p:cNvSpPr txBox="1"/>
              <p:nvPr/>
            </p:nvSpPr>
            <p:spPr>
              <a:xfrm>
                <a:off x="3844859" y="5445610"/>
                <a:ext cx="2099741" cy="794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𝑗𝑘</m:t>
                              </m:r>
                            </m:sub>
                            <m:sup>
                              <m:r>
                                <a:rPr lang="en-US" altLang="ko-KR" i="1">
                                  <a:latin typeface="Cambria Math" panose="02040503050406030204" pitchFamily="18" charset="0"/>
                                </a:rPr>
                                <m:t>𝑙</m:t>
                              </m:r>
                            </m:sup>
                          </m:sSubSup>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den>
                      </m:f>
                      <m:f>
                        <m:fPr>
                          <m:ctrlPr>
                            <a:rPr lang="en-US" altLang="ko-KR" i="1">
                              <a:latin typeface="Cambria Math" panose="02040503050406030204" pitchFamily="18" charset="0"/>
                            </a:rPr>
                          </m:ctrlPr>
                        </m:fPr>
                        <m:num>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𝑗𝑘</m:t>
                              </m:r>
                            </m:sub>
                            <m:sup>
                              <m:r>
                                <a:rPr lang="en-US" altLang="ko-KR" i="1">
                                  <a:latin typeface="Cambria Math" panose="02040503050406030204" pitchFamily="18" charset="0"/>
                                </a:rPr>
                                <m:t>𝑙</m:t>
                              </m:r>
                            </m:sup>
                          </m:sSubSup>
                        </m:den>
                      </m:f>
                    </m:oMath>
                  </m:oMathPara>
                </a14:m>
                <a:endParaRPr lang="ko-KR"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844858" y="5445608"/>
                <a:ext cx="2099741" cy="794064"/>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811713" y="5505658"/>
                <a:ext cx="5630043" cy="673967"/>
              </a:xfrm>
              <a:prstGeom prst="rect">
                <a:avLst/>
              </a:prstGeom>
              <a:noFill/>
            </p:spPr>
            <p:txBody>
              <a:bodyPr wrap="square"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r>
                      <a:rPr lang="en-US" altLang="ko-KR" i="1">
                        <a:latin typeface="Cambria Math" panose="02040503050406030204" pitchFamily="18" charset="0"/>
                      </a:rPr>
                      <m:t>=</m:t>
                    </m:r>
                    <m:nary>
                      <m:naryPr>
                        <m:chr m:val="∑"/>
                        <m:subHide m:val="on"/>
                        <m:supHide m:val="on"/>
                        <m:ctrlPr>
                          <a:rPr lang="en-US" altLang="ko-KR" i="1">
                            <a:latin typeface="Cambria Math" panose="02040503050406030204" pitchFamily="18" charset="0"/>
                          </a:rPr>
                        </m:ctrlPr>
                      </m:naryPr>
                      <m:sub/>
                      <m:sup/>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𝑗𝑘</m:t>
                            </m:r>
                          </m:sub>
                          <m:sup>
                            <m:r>
                              <a:rPr lang="en-US" altLang="ko-KR" i="1">
                                <a:latin typeface="Cambria Math" panose="02040503050406030204" pitchFamily="18" charset="0"/>
                              </a:rPr>
                              <m:t>𝑙</m:t>
                            </m:r>
                          </m:sup>
                        </m:sSub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𝑘</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𝑏</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r>
                          <a:rPr lang="en-US" altLang="ko-KR" i="1">
                            <a:latin typeface="Cambria Math" panose="02040503050406030204" pitchFamily="18" charset="0"/>
                          </a:rPr>
                          <m:t> </m:t>
                        </m:r>
                      </m:e>
                    </m:nary>
                    <m:r>
                      <a:rPr lang="en-US" altLang="ko-KR" i="1">
                        <a:latin typeface="Cambria Math" panose="02040503050406030204" pitchFamily="18" charset="0"/>
                      </a:rPr>
                      <m:t>, </m:t>
                    </m:r>
                    <m:f>
                      <m:fPr>
                        <m:ctrlPr>
                          <a:rPr lang="en-US" altLang="ko-KR" i="1">
                            <a:latin typeface="Cambria Math" panose="02040503050406030204" pitchFamily="18" charset="0"/>
                          </a:rPr>
                        </m:ctrlPr>
                      </m:fPr>
                      <m:num>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𝑗𝑘</m:t>
                            </m:r>
                          </m:sub>
                          <m:sup>
                            <m:r>
                              <a:rPr lang="en-US" altLang="ko-KR" i="1">
                                <a:latin typeface="Cambria Math" panose="02040503050406030204" pitchFamily="18" charset="0"/>
                              </a:rPr>
                              <m:t>𝑙</m:t>
                            </m:r>
                          </m:sup>
                        </m:sSubSup>
                      </m:den>
                    </m:f>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m:rPr>
                            <m:sty m:val="p"/>
                          </m:rPr>
                          <a:rPr lang="en-US" altLang="ko-KR">
                            <a:latin typeface="Cambria Math" panose="02040503050406030204" pitchFamily="18" charset="0"/>
                          </a:rPr>
                          <m:t>a</m:t>
                        </m:r>
                      </m:e>
                      <m:sub>
                        <m:r>
                          <m:rPr>
                            <m:sty m:val="p"/>
                          </m:rPr>
                          <a:rPr lang="en-US" altLang="ko-KR">
                            <a:latin typeface="Cambria Math" panose="02040503050406030204" pitchFamily="18" charset="0"/>
                          </a:rPr>
                          <m:t>k</m:t>
                        </m:r>
                      </m:sub>
                      <m:sup>
                        <m:r>
                          <m:rPr>
                            <m:sty m:val="p"/>
                          </m:rPr>
                          <a:rPr lang="en-US" altLang="ko-KR">
                            <a:latin typeface="Cambria Math" panose="02040503050406030204" pitchFamily="18" charset="0"/>
                          </a:rPr>
                          <m:t>l</m:t>
                        </m:r>
                        <m:r>
                          <a:rPr lang="en-US" altLang="ko-KR">
                            <a:latin typeface="Cambria Math" panose="02040503050406030204" pitchFamily="18" charset="0"/>
                          </a:rPr>
                          <m:t>−1</m:t>
                        </m:r>
                      </m:sup>
                    </m:sSubSup>
                  </m:oMath>
                </a14:m>
                <a:r>
                  <a:rPr lang="en-US" altLang="ko-KR" dirty="0"/>
                  <a:t>, so,</a:t>
                </a:r>
                <a14:m>
                  <m:oMath xmlns:m="http://schemas.openxmlformats.org/officeDocument/2006/math">
                    <m:r>
                      <a:rPr lang="en-US" altLang="ko-KR">
                        <a:latin typeface="Cambria Math" panose="02040503050406030204" pitchFamily="18" charset="0"/>
                      </a:rPr>
                      <m:t>    </m:t>
                    </m:r>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𝑗𝑘</m:t>
                            </m:r>
                          </m:sub>
                          <m:sup>
                            <m:r>
                              <a:rPr lang="en-US" altLang="ko-KR" i="1">
                                <a:latin typeface="Cambria Math" panose="02040503050406030204" pitchFamily="18" charset="0"/>
                              </a:rPr>
                              <m:t>𝑙</m:t>
                            </m:r>
                          </m:sup>
                        </m:sSubSup>
                      </m:den>
                    </m:f>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m:rPr>
                                <m:sty m:val="p"/>
                              </m:rPr>
                              <a:rPr lang="en-US" altLang="ko-KR">
                                <a:latin typeface="Cambria Math" panose="02040503050406030204" pitchFamily="18" charset="0"/>
                              </a:rPr>
                              <m:t>a</m:t>
                            </m:r>
                          </m:e>
                          <m:sub>
                            <m:r>
                              <m:rPr>
                                <m:sty m:val="p"/>
                              </m:rPr>
                              <a:rPr lang="en-US" altLang="ko-KR">
                                <a:latin typeface="Cambria Math" panose="02040503050406030204" pitchFamily="18" charset="0"/>
                              </a:rPr>
                              <m:t>k</m:t>
                            </m:r>
                          </m:sub>
                          <m:sup>
                            <m:r>
                              <m:rPr>
                                <m:sty m:val="p"/>
                              </m:rPr>
                              <a:rPr lang="en-US" altLang="ko-KR">
                                <a:latin typeface="Cambria Math" panose="02040503050406030204" pitchFamily="18" charset="0"/>
                              </a:rPr>
                              <m:t>l</m:t>
                            </m:r>
                            <m:r>
                              <a:rPr lang="en-US" altLang="ko-KR">
                                <a:latin typeface="Cambria Math" panose="02040503050406030204" pitchFamily="18" charset="0"/>
                              </a:rPr>
                              <m:t>−1</m:t>
                            </m:r>
                          </m:sup>
                        </m:sSubSup>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oMath>
                </a14:m>
                <a:endParaRPr lang="ko-KR" alt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5811713" y="5505656"/>
                <a:ext cx="5630043" cy="673967"/>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직사각형 18"/>
              <p:cNvSpPr/>
              <p:nvPr/>
            </p:nvSpPr>
            <p:spPr>
              <a:xfrm>
                <a:off x="3959242" y="4803314"/>
                <a:ext cx="1645066" cy="7312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𝑗𝑘</m:t>
                              </m:r>
                            </m:sub>
                            <m:sup>
                              <m:r>
                                <a:rPr lang="en-US" altLang="ko-KR" i="1">
                                  <a:latin typeface="Cambria Math" panose="02040503050406030204" pitchFamily="18" charset="0"/>
                                </a:rPr>
                                <m:t>𝑙</m:t>
                              </m:r>
                            </m:sup>
                          </m:sSubSup>
                        </m:den>
                      </m:f>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m:rPr>
                                  <m:sty m:val="p"/>
                                </m:rPr>
                                <a:rPr lang="en-US" altLang="ko-KR">
                                  <a:latin typeface="Cambria Math" panose="02040503050406030204" pitchFamily="18" charset="0"/>
                                </a:rPr>
                                <m:t>a</m:t>
                              </m:r>
                            </m:e>
                            <m:sub>
                              <m:r>
                                <m:rPr>
                                  <m:sty m:val="p"/>
                                </m:rPr>
                                <a:rPr lang="en-US" altLang="ko-KR">
                                  <a:latin typeface="Cambria Math" panose="02040503050406030204" pitchFamily="18" charset="0"/>
                                </a:rPr>
                                <m:t>k</m:t>
                              </m:r>
                            </m:sub>
                            <m:sup>
                              <m:r>
                                <m:rPr>
                                  <m:sty m:val="p"/>
                                </m:rPr>
                                <a:rPr lang="en-US" altLang="ko-KR">
                                  <a:latin typeface="Cambria Math" panose="02040503050406030204" pitchFamily="18" charset="0"/>
                                </a:rPr>
                                <m:t>l</m:t>
                              </m:r>
                              <m:r>
                                <a:rPr lang="en-US" altLang="ko-KR">
                                  <a:latin typeface="Cambria Math" panose="02040503050406030204" pitchFamily="18" charset="0"/>
                                </a:rPr>
                                <m:t>−1</m:t>
                              </m:r>
                            </m:sup>
                          </m:sSubSup>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𝑙</m:t>
                          </m:r>
                        </m:sup>
                      </m:sSubSup>
                    </m:oMath>
                  </m:oMathPara>
                </a14:m>
                <a:endParaRPr lang="ko-KR" altLang="en-US" dirty="0"/>
              </a:p>
            </p:txBody>
          </p:sp>
        </mc:Choice>
        <mc:Fallback xmlns="">
          <p:sp>
            <p:nvSpPr>
              <p:cNvPr id="19" name="직사각형 18"/>
              <p:cNvSpPr>
                <a:spLocks noRot="1" noChangeAspect="1" noMove="1" noResize="1" noEditPoints="1" noAdjustHandles="1" noChangeArrowheads="1" noChangeShapeType="1" noTextEdit="1"/>
              </p:cNvSpPr>
              <p:nvPr/>
            </p:nvSpPr>
            <p:spPr>
              <a:xfrm>
                <a:off x="3959241" y="4803313"/>
                <a:ext cx="1645066" cy="731290"/>
              </a:xfrm>
              <a:prstGeom prst="rect">
                <a:avLst/>
              </a:prstGeom>
              <a:blipFill rotWithShape="0">
                <a:blip r:embed="rId9"/>
                <a:stretch>
                  <a:fillRect/>
                </a:stretch>
              </a:blipFill>
            </p:spPr>
            <p:txBody>
              <a:bodyPr/>
              <a:lstStyle/>
              <a:p>
                <a:r>
                  <a:rPr lang="ko-KR" altLang="en-US">
                    <a:noFill/>
                  </a:rPr>
                  <a:t> </a:t>
                </a:r>
              </a:p>
            </p:txBody>
          </p:sp>
        </mc:Fallback>
      </mc:AlternateContent>
      <p:cxnSp>
        <p:nvCxnSpPr>
          <p:cNvPr id="25" name="직선 화살표 연결선 24"/>
          <p:cNvCxnSpPr>
            <a:endCxn id="19" idx="0"/>
          </p:cNvCxnSpPr>
          <p:nvPr/>
        </p:nvCxnSpPr>
        <p:spPr>
          <a:xfrm flipH="1">
            <a:off x="4781775" y="3952615"/>
            <a:ext cx="26449" cy="85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그룹 23"/>
          <p:cNvGrpSpPr/>
          <p:nvPr/>
        </p:nvGrpSpPr>
        <p:grpSpPr>
          <a:xfrm>
            <a:off x="3756397" y="1463376"/>
            <a:ext cx="3351419" cy="2732869"/>
            <a:chOff x="3705596" y="1753833"/>
            <a:chExt cx="3351419" cy="2732869"/>
          </a:xfrm>
        </p:grpSpPr>
        <p:pic>
          <p:nvPicPr>
            <p:cNvPr id="26" name="Picture 4" descr="http://neuralnetworksanddeeplearning.com/images/tikz1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5596" y="1753833"/>
              <a:ext cx="3351419" cy="273286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직선 화살표 연결선 26"/>
            <p:cNvCxnSpPr/>
            <p:nvPr/>
          </p:nvCxnSpPr>
          <p:spPr>
            <a:xfrm flipH="1">
              <a:off x="5567364" y="3724275"/>
              <a:ext cx="890586" cy="438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flipH="1">
              <a:off x="5543550" y="3133725"/>
              <a:ext cx="962026" cy="966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flipH="1" flipV="1">
              <a:off x="4315610" y="4243073"/>
              <a:ext cx="832653" cy="146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날짜 개체 틀 3"/>
          <p:cNvSpPr>
            <a:spLocks noGrp="1"/>
          </p:cNvSpPr>
          <p:nvPr>
            <p:ph type="dt" sz="half" idx="10"/>
          </p:nvPr>
        </p:nvSpPr>
        <p:spPr/>
        <p:txBody>
          <a:bodyPr/>
          <a:lstStyle/>
          <a:p>
            <a:fld id="{CBA4E6FA-904D-4C9C-BFF3-6D20DF2F3C7D}" type="datetime1">
              <a:rPr lang="ko-KR" altLang="en-US" smtClean="0"/>
              <a:t>2019-12-12</a:t>
            </a:fld>
            <a:endParaRPr lang="ko-KR" altLang="en-US"/>
          </a:p>
        </p:txBody>
      </p:sp>
      <p:sp>
        <p:nvSpPr>
          <p:cNvPr id="12" name="슬라이드 번호 개체 틀 11"/>
          <p:cNvSpPr>
            <a:spLocks noGrp="1"/>
          </p:cNvSpPr>
          <p:nvPr>
            <p:ph type="sldNum" sz="quarter" idx="12"/>
          </p:nvPr>
        </p:nvSpPr>
        <p:spPr/>
        <p:txBody>
          <a:bodyPr/>
          <a:lstStyle/>
          <a:p>
            <a:fld id="{FCC205DD-E5C4-4EE3-B0EE-276B4039E1DB}" type="slidenum">
              <a:rPr lang="ko-KR" altLang="en-US" smtClean="0"/>
              <a:t>19</a:t>
            </a:fld>
            <a:endParaRPr lang="ko-KR" altLang="en-US" dirty="0"/>
          </a:p>
        </p:txBody>
      </p:sp>
      <p:sp>
        <p:nvSpPr>
          <p:cNvPr id="33" name="TextBox 32"/>
          <p:cNvSpPr txBox="1"/>
          <p:nvPr/>
        </p:nvSpPr>
        <p:spPr>
          <a:xfrm>
            <a:off x="2528887" y="5582545"/>
            <a:ext cx="1439845" cy="369332"/>
          </a:xfrm>
          <a:prstGeom prst="rect">
            <a:avLst/>
          </a:prstGeom>
          <a:noFill/>
        </p:spPr>
        <p:txBody>
          <a:bodyPr wrap="square" rtlCol="0">
            <a:spAutoFit/>
          </a:bodyPr>
          <a:lstStyle/>
          <a:p>
            <a:r>
              <a:rPr lang="en-US" altLang="ko-KR" dirty="0"/>
              <a:t>Derivation:</a:t>
            </a:r>
            <a:endParaRPr lang="ko-KR" altLang="en-US" dirty="0"/>
          </a:p>
        </p:txBody>
      </p:sp>
      <mc:AlternateContent xmlns:mc="http://schemas.openxmlformats.org/markup-compatibility/2006" xmlns:a14="http://schemas.microsoft.com/office/drawing/2010/main">
        <mc:Choice Requires="a14">
          <p:sp>
            <p:nvSpPr>
              <p:cNvPr id="13" name="타원 12"/>
              <p:cNvSpPr/>
              <p:nvPr/>
            </p:nvSpPr>
            <p:spPr>
              <a:xfrm>
                <a:off x="3926542" y="3742573"/>
                <a:ext cx="439869" cy="434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  </m:t>
                      </m:r>
                      <m:sSup>
                        <m:sSupPr>
                          <m:ctrlPr>
                            <a:rPr lang="en-US" altLang="ko-KR" i="1">
                              <a:latin typeface="Cambria Math" panose="02040503050406030204" pitchFamily="18" charset="0"/>
                            </a:rPr>
                          </m:ctrlPr>
                        </m:sSupPr>
                        <m:e>
                          <m:r>
                            <a:rPr lang="en-US" altLang="ko-KR" i="1">
                              <a:latin typeface="Cambria Math" panose="02040503050406030204" pitchFamily="18" charset="0"/>
                            </a:rPr>
                            <m:t>𝑎</m:t>
                          </m:r>
                        </m:e>
                        <m:sup>
                          <m:r>
                            <a:rPr lang="en-US" altLang="ko-KR" i="1">
                              <a:latin typeface="Cambria Math" panose="02040503050406030204" pitchFamily="18" charset="0"/>
                            </a:rPr>
                            <m:t>1</m:t>
                          </m:r>
                        </m:sup>
                      </m:sSup>
                    </m:oMath>
                  </m:oMathPara>
                </a14:m>
                <a:endParaRPr lang="ko-KR" altLang="en-US" dirty="0"/>
              </a:p>
            </p:txBody>
          </p:sp>
        </mc:Choice>
        <mc:Fallback xmlns="">
          <p:sp>
            <p:nvSpPr>
              <p:cNvPr id="13" name="타원 12"/>
              <p:cNvSpPr>
                <a:spLocks noRot="1" noChangeAspect="1" noMove="1" noResize="1" noEditPoints="1" noAdjustHandles="1" noChangeArrowheads="1" noChangeShapeType="1" noTextEdit="1"/>
              </p:cNvSpPr>
              <p:nvPr/>
            </p:nvSpPr>
            <p:spPr>
              <a:xfrm>
                <a:off x="3926541" y="3742573"/>
                <a:ext cx="439869" cy="434688"/>
              </a:xfrm>
              <a:prstGeom prst="ellipse">
                <a:avLst/>
              </a:prstGeom>
              <a:blipFill rotWithShape="0">
                <a:blip r:embed="rId11"/>
                <a:stretch>
                  <a:fillRect/>
                </a:stretch>
              </a:blipFill>
            </p:spPr>
            <p:txBody>
              <a:bodyPr/>
              <a:lstStyle/>
              <a:p>
                <a:r>
                  <a:rPr lang="ko-KR" altLang="en-US">
                    <a:noFill/>
                  </a:rPr>
                  <a:t> </a:t>
                </a:r>
              </a:p>
            </p:txBody>
          </p:sp>
        </mc:Fallback>
      </mc:AlternateContent>
      <p:sp>
        <p:nvSpPr>
          <p:cNvPr id="34" name="타원 33"/>
          <p:cNvSpPr/>
          <p:nvPr/>
        </p:nvSpPr>
        <p:spPr>
          <a:xfrm>
            <a:off x="5205992" y="3748259"/>
            <a:ext cx="439869" cy="434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1" name="TextBox 10"/>
              <p:cNvSpPr txBox="1"/>
              <p:nvPr/>
            </p:nvSpPr>
            <p:spPr>
              <a:xfrm>
                <a:off x="4781775" y="3765385"/>
                <a:ext cx="1258645" cy="372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4</m:t>
                          </m:r>
                        </m:sub>
                        <m:sup>
                          <m:r>
                            <a:rPr lang="en-US" altLang="ko-KR" i="1">
                              <a:latin typeface="Cambria Math" panose="02040503050406030204" pitchFamily="18" charset="0"/>
                            </a:rPr>
                            <m:t>2</m:t>
                          </m:r>
                        </m:sup>
                      </m:sSubSup>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781774" y="3765383"/>
                <a:ext cx="1258645" cy="374461"/>
              </a:xfrm>
              <a:prstGeom prst="rect">
                <a:avLst/>
              </a:prstGeom>
              <a:blipFill rotWithShape="0">
                <a:blip r:embed="rId12"/>
                <a:stretch>
                  <a:fillRect b="-3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76745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딥러닝</a:t>
            </a:r>
            <a:endParaRPr lang="ko-KR" altLang="en-US" dirty="0"/>
          </a:p>
        </p:txBody>
      </p:sp>
      <p:sp>
        <p:nvSpPr>
          <p:cNvPr id="3" name="내용 개체 틀 2"/>
          <p:cNvSpPr>
            <a:spLocks noGrp="1"/>
          </p:cNvSpPr>
          <p:nvPr>
            <p:ph idx="1"/>
          </p:nvPr>
        </p:nvSpPr>
        <p:spPr>
          <a:xfrm>
            <a:off x="838200" y="1690690"/>
            <a:ext cx="10515600" cy="4351338"/>
          </a:xfrm>
        </p:spPr>
        <p:txBody>
          <a:bodyPr>
            <a:normAutofit fontScale="77500" lnSpcReduction="20000"/>
          </a:bodyPr>
          <a:lstStyle/>
          <a:p>
            <a:pPr marL="0" indent="0">
              <a:lnSpc>
                <a:spcPct val="120000"/>
              </a:lnSpc>
              <a:buNone/>
            </a:pPr>
            <a:r>
              <a:rPr lang="ko-KR" altLang="en-US" b="1" dirty="0">
                <a:solidFill>
                  <a:srgbClr val="C00000"/>
                </a:solidFill>
                <a:effectLst>
                  <a:outerShdw blurRad="38100" dist="38100" dir="2700000" algn="tl">
                    <a:srgbClr val="000000">
                      <a:alpha val="43137"/>
                    </a:srgbClr>
                  </a:outerShdw>
                </a:effectLst>
              </a:rPr>
              <a:t>수 만 개의 </a:t>
            </a:r>
            <a:r>
              <a:rPr lang="ko-KR" altLang="en-US" dirty="0"/>
              <a:t>입력 데이터 </a:t>
            </a:r>
            <a:r>
              <a:rPr lang="en-US" altLang="ko-KR" dirty="0"/>
              <a:t>(</a:t>
            </a:r>
            <a:r>
              <a:rPr lang="ko-KR" altLang="en-US" dirty="0"/>
              <a:t>예</a:t>
            </a:r>
            <a:r>
              <a:rPr lang="en-US" altLang="ko-KR" dirty="0"/>
              <a:t>: </a:t>
            </a:r>
            <a:r>
              <a:rPr lang="ko-KR" altLang="en-US" dirty="0"/>
              <a:t>이미지</a:t>
            </a:r>
            <a:r>
              <a:rPr lang="en-US" altLang="ko-KR" dirty="0"/>
              <a:t>, </a:t>
            </a:r>
            <a:r>
              <a:rPr lang="ko-KR" altLang="en-US" dirty="0"/>
              <a:t>오디오</a:t>
            </a:r>
            <a:r>
              <a:rPr lang="en-US" altLang="ko-KR" dirty="0"/>
              <a:t>)</a:t>
            </a:r>
            <a:r>
              <a:rPr lang="ko-KR" altLang="en-US" dirty="0"/>
              <a:t>가 있고 이것들로부터 사람이</a:t>
            </a:r>
          </a:p>
          <a:p>
            <a:pPr marL="0" indent="0">
              <a:lnSpc>
                <a:spcPct val="120000"/>
              </a:lnSpc>
              <a:buNone/>
            </a:pPr>
            <a:r>
              <a:rPr lang="en-US" altLang="ko-KR" dirty="0"/>
              <a:t>1. “</a:t>
            </a:r>
            <a:r>
              <a:rPr lang="ko-KR" altLang="en-US" dirty="0"/>
              <a:t>이 사진은 사람이다 동물이다</a:t>
            </a:r>
            <a:r>
              <a:rPr lang="en-US" altLang="ko-KR" dirty="0"/>
              <a:t>”</a:t>
            </a:r>
            <a:r>
              <a:rPr lang="ko-KR" altLang="en-US" dirty="0"/>
              <a:t> 등의 분류가 가능하거나</a:t>
            </a:r>
            <a:r>
              <a:rPr lang="en-US" altLang="ko-KR" dirty="0"/>
              <a:t/>
            </a:r>
            <a:br>
              <a:rPr lang="en-US" altLang="ko-KR" dirty="0"/>
            </a:br>
            <a:r>
              <a:rPr lang="en-US" altLang="ko-KR" dirty="0"/>
              <a:t>2. “</a:t>
            </a:r>
            <a:r>
              <a:rPr lang="ko-KR" altLang="en-US" dirty="0"/>
              <a:t>이 사진으로부터 특정 모양을 찾아내거나 분리</a:t>
            </a:r>
            <a:r>
              <a:rPr lang="en-US" altLang="ko-KR" dirty="0"/>
              <a:t>＂</a:t>
            </a:r>
            <a:r>
              <a:rPr lang="ko-KR" altLang="en-US" dirty="0"/>
              <a:t>가 가능하거나</a:t>
            </a:r>
            <a:endParaRPr lang="en-US" altLang="ko-KR" dirty="0"/>
          </a:p>
          <a:p>
            <a:pPr marL="0" indent="0">
              <a:lnSpc>
                <a:spcPct val="120000"/>
              </a:lnSpc>
              <a:buNone/>
            </a:pPr>
            <a:r>
              <a:rPr lang="en-US" altLang="ko-KR" dirty="0"/>
              <a:t>3. </a:t>
            </a:r>
            <a:r>
              <a:rPr lang="ko-KR" altLang="en-US" dirty="0"/>
              <a:t>이런 작업을 프로그램으로 성취 하려고 하는데</a:t>
            </a:r>
            <a:r>
              <a:rPr lang="en-US" altLang="ko-KR" dirty="0"/>
              <a:t>, </a:t>
            </a:r>
            <a:r>
              <a:rPr lang="ko-KR" altLang="en-US" dirty="0"/>
              <a:t>경우의 수가 너무 많아 </a:t>
            </a:r>
            <a:r>
              <a:rPr lang="ko-KR" altLang="en-US" err="1"/>
              <a:t>프로그램하기</a:t>
            </a:r>
            <a:r>
              <a:rPr lang="ko-KR" altLang="en-US"/>
              <a:t> 어려우면</a:t>
            </a:r>
            <a:r>
              <a:rPr lang="en-US" altLang="ko-KR" dirty="0"/>
              <a:t>, </a:t>
            </a:r>
          </a:p>
          <a:p>
            <a:pPr>
              <a:lnSpc>
                <a:spcPct val="120000"/>
              </a:lnSpc>
            </a:pPr>
            <a:r>
              <a:rPr lang="ko-KR" altLang="en-US" dirty="0" err="1"/>
              <a:t>딥러닝을</a:t>
            </a:r>
            <a:r>
              <a:rPr lang="ko-KR" altLang="en-US" dirty="0"/>
              <a:t> 적용할 수 있음</a:t>
            </a:r>
            <a:r>
              <a:rPr lang="en-US" altLang="ko-KR" dirty="0"/>
              <a:t>.</a:t>
            </a:r>
          </a:p>
          <a:p>
            <a:pPr>
              <a:lnSpc>
                <a:spcPct val="120000"/>
              </a:lnSpc>
            </a:pPr>
            <a:r>
              <a:rPr lang="ko-KR" altLang="en-US" dirty="0"/>
              <a:t>위에서 수십만 개의 입력 데이터이라고 했는데 여기에 주목해야</a:t>
            </a:r>
            <a:r>
              <a:rPr lang="en-US" altLang="ko-KR" dirty="0"/>
              <a:t>.. </a:t>
            </a:r>
          </a:p>
          <a:p>
            <a:pPr>
              <a:lnSpc>
                <a:spcPct val="120000"/>
              </a:lnSpc>
            </a:pPr>
            <a:r>
              <a:rPr lang="ko-KR" altLang="en-US" dirty="0" err="1"/>
              <a:t>딥러닝은</a:t>
            </a:r>
            <a:r>
              <a:rPr lang="ko-KR" altLang="en-US" dirty="0"/>
              <a:t> 사실 많은 문제를 해결해 주기는 하지만</a:t>
            </a:r>
            <a:r>
              <a:rPr lang="en-US" altLang="ko-KR" dirty="0"/>
              <a:t>, </a:t>
            </a:r>
            <a:r>
              <a:rPr lang="ko-KR" altLang="en-US"/>
              <a:t>수만의 </a:t>
            </a:r>
            <a:r>
              <a:rPr lang="ko-KR" altLang="en-US" dirty="0"/>
              <a:t>데이터를 미리 준비하고 손질해서</a:t>
            </a:r>
            <a:r>
              <a:rPr lang="en-US" altLang="ko-KR" dirty="0"/>
              <a:t>, </a:t>
            </a:r>
            <a:r>
              <a:rPr lang="ko-KR" altLang="en-US"/>
              <a:t>문제를 </a:t>
            </a:r>
            <a:r>
              <a:rPr lang="ko-KR" altLang="en-US" dirty="0"/>
              <a:t>푸는 방법임</a:t>
            </a:r>
            <a:r>
              <a:rPr lang="en-US" altLang="ko-KR" dirty="0"/>
              <a:t>. </a:t>
            </a:r>
            <a:r>
              <a:rPr lang="ko-KR" altLang="en-US"/>
              <a:t>딥러닝을 </a:t>
            </a:r>
            <a:r>
              <a:rPr lang="ko-KR" altLang="en-US" dirty="0"/>
              <a:t>프로그램으로 짤 것은 얼마 안됨</a:t>
            </a:r>
            <a:r>
              <a:rPr lang="en-US" altLang="ko-KR" dirty="0"/>
              <a:t>. </a:t>
            </a:r>
            <a:r>
              <a:rPr lang="ko-KR" altLang="en-US"/>
              <a:t>또한 </a:t>
            </a:r>
            <a:r>
              <a:rPr lang="ko-KR" altLang="en-US" dirty="0"/>
              <a:t>엄청난 계산과 메모리를 필요로 하므로 </a:t>
            </a:r>
            <a:r>
              <a:rPr lang="en-US" altLang="ko-KR" dirty="0"/>
              <a:t>H/W </a:t>
            </a:r>
            <a:r>
              <a:rPr lang="ko-KR" altLang="en-US"/>
              <a:t>시장이 커질 것임</a:t>
            </a:r>
            <a:endParaRPr lang="en-US" altLang="ko-KR" dirty="0"/>
          </a:p>
          <a:p>
            <a:pPr>
              <a:lnSpc>
                <a:spcPct val="120000"/>
              </a:lnSpc>
            </a:pP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2</a:t>
            </a:fld>
            <a:endParaRPr lang="ko-KR" altLang="en-US"/>
          </a:p>
        </p:txBody>
      </p:sp>
    </p:spTree>
    <p:extLst>
      <p:ext uri="{BB962C8B-B14F-4D97-AF65-F5344CB8AC3E}">
        <p14:creationId xmlns:p14="http://schemas.microsoft.com/office/powerpoint/2010/main" val="2255689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Stochastic gradient descent with </a:t>
            </a:r>
            <a:r>
              <a:rPr lang="en-US" altLang="ko-KR" dirty="0" err="1"/>
              <a:t>bp</a:t>
            </a:r>
            <a:endParaRPr lang="ko-KR" altLang="en-US" dirty="0"/>
          </a:p>
        </p:txBody>
      </p:sp>
      <p:pic>
        <p:nvPicPr>
          <p:cNvPr id="4" name="그림 3"/>
          <p:cNvPicPr>
            <a:picLocks noChangeAspect="1"/>
          </p:cNvPicPr>
          <p:nvPr/>
        </p:nvPicPr>
        <p:blipFill>
          <a:blip r:embed="rId2"/>
          <a:stretch>
            <a:fillRect/>
          </a:stretch>
        </p:blipFill>
        <p:spPr>
          <a:xfrm>
            <a:off x="1435979" y="1690689"/>
            <a:ext cx="5519883" cy="4849961"/>
          </a:xfrm>
          <a:prstGeom prst="rect">
            <a:avLst/>
          </a:prstGeom>
        </p:spPr>
      </p:pic>
      <p:sp>
        <p:nvSpPr>
          <p:cNvPr id="3" name="날짜 개체 틀 2"/>
          <p:cNvSpPr>
            <a:spLocks noGrp="1"/>
          </p:cNvSpPr>
          <p:nvPr>
            <p:ph type="dt" sz="half" idx="10"/>
          </p:nvPr>
        </p:nvSpPr>
        <p:spPr/>
        <p:txBody>
          <a:bodyPr/>
          <a:lstStyle/>
          <a:p>
            <a:fld id="{C3818DC2-11FA-4A1A-8100-C47A7C0C77F9}"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20</a:t>
            </a:fld>
            <a:endParaRPr lang="ko-KR" altLang="en-US"/>
          </a:p>
        </p:txBody>
      </p:sp>
    </p:spTree>
    <p:extLst>
      <p:ext uri="{BB962C8B-B14F-4D97-AF65-F5344CB8AC3E}">
        <p14:creationId xmlns:p14="http://schemas.microsoft.com/office/powerpoint/2010/main" val="2651423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Cross Entropy Cost </a:t>
            </a:r>
            <a:r>
              <a:rPr lang="en-US" altLang="ko-KR" sz="3200" dirty="0"/>
              <a:t>with sigmoid</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14:m>
                  <m:oMath xmlns:m="http://schemas.openxmlformats.org/officeDocument/2006/math">
                    <m:r>
                      <a:rPr lang="en-US" altLang="ko-KR" b="0" i="1" smtClean="0">
                        <a:latin typeface="Cambria Math" panose="02040503050406030204" pitchFamily="18" charset="0"/>
                      </a:rPr>
                      <m:t>𝐶</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nary>
                      <m:naryPr>
                        <m:chr m:val="∑"/>
                        <m:supHide m:val="on"/>
                        <m:ctrlPr>
                          <a:rPr lang="en-US" altLang="ko-KR" b="0" i="1" smtClean="0">
                            <a:latin typeface="Cambria Math" panose="02040503050406030204" pitchFamily="18" charset="0"/>
                          </a:rPr>
                        </m:ctrlPr>
                      </m:naryPr>
                      <m:sub>
                        <m:r>
                          <a:rPr lang="en-US" altLang="ko-KR" b="0" i="1" smtClean="0">
                            <a:latin typeface="Cambria Math" panose="02040503050406030204" pitchFamily="18" charset="0"/>
                          </a:rPr>
                          <m:t>𝑥</m:t>
                        </m:r>
                      </m:sub>
                      <m:sup/>
                      <m:e>
                        <m:r>
                          <a:rPr lang="en-US" altLang="ko-KR" b="0" i="1" smtClean="0">
                            <a:latin typeface="Cambria Math" panose="02040503050406030204" pitchFamily="18" charset="0"/>
                          </a:rPr>
                          <m:t>[</m:t>
                        </m:r>
                        <m:r>
                          <a:rPr lang="en-US" altLang="ko-KR" b="0" i="1" smtClean="0">
                            <a:latin typeface="Cambria Math" panose="02040503050406030204" pitchFamily="18" charset="0"/>
                          </a:rPr>
                          <m:t>𝑦</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ln</m:t>
                            </m:r>
                          </m:fName>
                          <m:e>
                            <m:r>
                              <a:rPr lang="en-US" altLang="ko-KR" b="0" i="1" smtClean="0">
                                <a:latin typeface="Cambria Math" panose="02040503050406030204" pitchFamily="18" charset="0"/>
                              </a:rPr>
                              <m:t>𝑎</m:t>
                            </m:r>
                          </m:e>
                        </m:func>
                        <m:r>
                          <a:rPr lang="en-US" altLang="ko-KR" b="0" i="1" smtClean="0">
                            <a:latin typeface="Cambria Math" panose="02040503050406030204" pitchFamily="18" charset="0"/>
                          </a:rPr>
                          <m:t>+(1−</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ln</m:t>
                            </m:r>
                          </m:fName>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1−</m:t>
                                </m:r>
                                <m:r>
                                  <a:rPr lang="en-US" altLang="ko-KR" b="0" i="1" smtClean="0">
                                    <a:latin typeface="Cambria Math" panose="02040503050406030204" pitchFamily="18" charset="0"/>
                                  </a:rPr>
                                  <m:t>𝑎</m:t>
                                </m:r>
                              </m:e>
                            </m:d>
                            <m:r>
                              <a:rPr lang="en-US" altLang="ko-KR" b="0" i="1" smtClean="0">
                                <a:latin typeface="Cambria Math" panose="02040503050406030204" pitchFamily="18" charset="0"/>
                              </a:rPr>
                              <m:t>] </m:t>
                            </m:r>
                          </m:e>
                        </m:func>
                      </m:e>
                    </m:nary>
                  </m:oMath>
                </a14:m>
                <a:endParaRPr lang="en-US" altLang="ko-KR" b="0" dirty="0"/>
              </a:p>
              <a:p>
                <a:r>
                  <a:rPr lang="en-US" altLang="ko-KR" dirty="0"/>
                  <a:t>This involves only in computing </a:t>
                </a:r>
                <a14:m>
                  <m:oMath xmlns:m="http://schemas.openxmlformats.org/officeDocument/2006/math">
                    <m:sSubSup>
                      <m:sSubSupPr>
                        <m:ctrlPr>
                          <a:rPr lang="en-US" altLang="ko-KR" b="0" i="1" smtClean="0">
                            <a:latin typeface="Cambria Math" panose="02040503050406030204" pitchFamily="18" charset="0"/>
                          </a:rPr>
                        </m:ctrlPr>
                      </m:sSubSupPr>
                      <m:e>
                        <m:r>
                          <a:rPr lang="ko-KR" altLang="en-US" i="1" smtClean="0">
                            <a:latin typeface="Cambria Math" panose="02040503050406030204" pitchFamily="18" charset="0"/>
                          </a:rPr>
                          <m:t>𝛿</m:t>
                        </m:r>
                      </m:e>
                      <m:sub>
                        <m:r>
                          <a:rPr lang="en-US" altLang="ko-KR" b="0" i="1" smtClean="0">
                            <a:latin typeface="Cambria Math" panose="02040503050406030204" pitchFamily="18" charset="0"/>
                          </a:rPr>
                          <m:t>𝑗</m:t>
                        </m:r>
                      </m:sub>
                      <m:sup>
                        <m:r>
                          <a:rPr lang="en-US" altLang="ko-KR" b="0" i="1" smtClean="0">
                            <a:latin typeface="Cambria Math" panose="02040503050406030204" pitchFamily="18" charset="0"/>
                          </a:rPr>
                          <m:t>𝐿</m:t>
                        </m:r>
                      </m:sup>
                    </m:sSubSup>
                  </m:oMath>
                </a14:m>
                <a:endParaRPr lang="en-US" altLang="ko-KR" dirty="0"/>
              </a:p>
              <a:p>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218506" y="3304368"/>
                <a:ext cx="2844815" cy="638060"/>
              </a:xfrm>
              <a:prstGeom prst="rect">
                <a:avLst/>
              </a:prstGeom>
              <a:noFill/>
            </p:spPr>
            <p:txBody>
              <a:bodyPr wrap="square" rtlCol="0">
                <a:spAutoFit/>
              </a:bodyPr>
              <a:lstStyle/>
              <a:p>
                <a14:m>
                  <m:oMath xmlns:m="http://schemas.openxmlformats.org/officeDocument/2006/math">
                    <m:sSubSup>
                      <m:sSubSupPr>
                        <m:ctrlPr>
                          <a:rPr lang="en-US" altLang="ko-KR" sz="2000" i="1">
                            <a:latin typeface="Cambria Math" panose="02040503050406030204" pitchFamily="18" charset="0"/>
                          </a:rPr>
                        </m:ctrlPr>
                      </m:sSubSupPr>
                      <m:e>
                        <m:r>
                          <a:rPr lang="ko-KR" altLang="en-US" sz="2000" i="1">
                            <a:latin typeface="Cambria Math" panose="02040503050406030204" pitchFamily="18" charset="0"/>
                          </a:rPr>
                          <m:t>𝛿</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ko-KR" altLang="en-US" sz="2000" i="1">
                            <a:latin typeface="Cambria Math" panose="02040503050406030204" pitchFamily="18" charset="0"/>
                          </a:rPr>
                          <m:t>𝜕</m:t>
                        </m:r>
                        <m:r>
                          <a:rPr lang="en-US" altLang="ko-KR" sz="2000" i="1">
                            <a:latin typeface="Cambria Math" panose="02040503050406030204" pitchFamily="18" charset="0"/>
                          </a:rPr>
                          <m:t>𝐶</m:t>
                        </m:r>
                      </m:num>
                      <m:den>
                        <m:r>
                          <a:rPr lang="ko-KR" altLang="en-US"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𝑎</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den>
                    </m:f>
                    <m:sSup>
                      <m:sSupPr>
                        <m:ctrlPr>
                          <a:rPr lang="en-US" altLang="ko-KR" sz="2000" i="1">
                            <a:latin typeface="Cambria Math" panose="02040503050406030204" pitchFamily="18" charset="0"/>
                          </a:rPr>
                        </m:ctrlPr>
                      </m:sSupPr>
                      <m:e>
                        <m:r>
                          <a:rPr lang="ko-KR" altLang="en-US" sz="2000" i="1">
                            <a:latin typeface="Cambria Math" panose="02040503050406030204" pitchFamily="18" charset="0"/>
                          </a:rPr>
                          <m:t>𝜎</m:t>
                        </m:r>
                      </m:e>
                      <m:sup>
                        <m:r>
                          <a:rPr lang="en-US" altLang="ko-KR" sz="2000" i="1">
                            <a:latin typeface="Cambria Math" panose="02040503050406030204" pitchFamily="18" charset="0"/>
                          </a:rPr>
                          <m:t>′</m:t>
                        </m:r>
                      </m:sup>
                    </m:sSup>
                    <m:r>
                      <a:rPr lang="en-US" altLang="ko-KR"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𝑧</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r>
                      <a:rPr lang="en-US" altLang="ko-KR" sz="2000" i="1">
                        <a:latin typeface="Cambria Math" panose="02040503050406030204" pitchFamily="18" charset="0"/>
                      </a:rPr>
                      <m:t>)</m:t>
                    </m:r>
                  </m:oMath>
                </a14:m>
                <a:r>
                  <a:rPr lang="ko-KR" altLang="en-US" sz="2000" dirty="0"/>
                  <a:t>  </a:t>
                </a:r>
                <a:r>
                  <a:rPr lang="en-US" altLang="ko-KR" sz="2000" dirty="0"/>
                  <a:t>(BP1)</a:t>
                </a:r>
                <a:endParaRPr lang="ko-KR" alt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218504" y="3304368"/>
                <a:ext cx="2844815" cy="638060"/>
              </a:xfrm>
              <a:prstGeom prst="rect">
                <a:avLst/>
              </a:prstGeom>
              <a:blipFill rotWithShape="0">
                <a:blip r:embed="rId3"/>
                <a:stretch>
                  <a:fillRect/>
                </a:stretch>
              </a:blipFill>
            </p:spPr>
            <p:txBody>
              <a:bodyPr/>
              <a:lstStyle/>
              <a:p>
                <a:r>
                  <a:rPr lang="ko-KR" altLang="en-US">
                    <a:noFill/>
                  </a:rPr>
                  <a:t> </a:t>
                </a:r>
              </a:p>
            </p:txBody>
          </p:sp>
        </mc:Fallback>
      </mc:AlternateContent>
      <p:grpSp>
        <p:nvGrpSpPr>
          <p:cNvPr id="5" name="그룹 4"/>
          <p:cNvGrpSpPr/>
          <p:nvPr/>
        </p:nvGrpSpPr>
        <p:grpSpPr>
          <a:xfrm>
            <a:off x="4278416" y="3378488"/>
            <a:ext cx="6087993" cy="2182761"/>
            <a:chOff x="6783246" y="3636400"/>
            <a:chExt cx="6087993" cy="1405451"/>
          </a:xfrm>
        </p:grpSpPr>
        <mc:AlternateContent xmlns:mc="http://schemas.openxmlformats.org/markup-compatibility/2006" xmlns:a14="http://schemas.microsoft.com/office/drawing/2010/main">
          <mc:Choice Requires="a14">
            <p:sp>
              <p:nvSpPr>
                <p:cNvPr id="6" name="TextBox 5"/>
                <p:cNvSpPr txBox="1"/>
                <p:nvPr/>
              </p:nvSpPr>
              <p:spPr>
                <a:xfrm>
                  <a:off x="6783246" y="3636400"/>
                  <a:ext cx="6087993" cy="363112"/>
                </a:xfrm>
                <a:prstGeom prst="rect">
                  <a:avLst/>
                </a:prstGeom>
                <a:noFill/>
              </p:spPr>
              <p:txBody>
                <a:bodyPr wrap="square" rtlCol="0">
                  <a:spAutoFit/>
                </a:bodyPr>
                <a:lstStyle/>
                <a:p>
                  <a14:m>
                    <m:oMath xmlns:m="http://schemas.openxmlformats.org/officeDocument/2006/math">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m:t>
                          </m:r>
                        </m:sup>
                      </m:sSup>
                      <m:d>
                        <m:dPr>
                          <m:ctrlPr>
                            <a:rPr lang="en-US" altLang="ko-KR" i="1">
                              <a:latin typeface="Cambria Math" panose="02040503050406030204" pitchFamily="18" charset="0"/>
                            </a:rPr>
                          </m:ctrlPr>
                        </m:dPr>
                        <m:e>
                          <m:r>
                            <a:rPr lang="en-US" altLang="ko-KR" i="1">
                              <a:latin typeface="Cambria Math" panose="02040503050406030204" pitchFamily="18" charset="0"/>
                            </a:rPr>
                            <m:t>𝑧</m:t>
                          </m:r>
                        </m:e>
                      </m:d>
                      <m:r>
                        <a:rPr lang="en-US" altLang="ko-KR" i="1">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1+</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m:t>
                                      </m:r>
                                      <m:r>
                                        <a:rPr lang="en-US" altLang="ko-KR" i="1">
                                          <a:latin typeface="Cambria Math" panose="02040503050406030204" pitchFamily="18" charset="0"/>
                                        </a:rPr>
                                        <m:t>𝑧</m:t>
                                      </m:r>
                                    </m:sup>
                                  </m:sSup>
                                </m:den>
                              </m:f>
                            </m:e>
                          </m:d>
                        </m:e>
                        <m:sup>
                          <m:r>
                            <a:rPr lang="en-US" altLang="ko-KR" i="1">
                              <a:latin typeface="Cambria Math" panose="02040503050406030204" pitchFamily="18" charset="0"/>
                            </a:rPr>
                            <m:t>′</m:t>
                          </m:r>
                        </m:sup>
                      </m:sSup>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m:t>
                              </m:r>
                              <m:r>
                                <a:rPr lang="en-US" altLang="ko-KR" i="1">
                                  <a:latin typeface="Cambria Math" panose="02040503050406030204" pitchFamily="18" charset="0"/>
                                </a:rPr>
                                <m:t>𝑧</m:t>
                              </m:r>
                            </m:sup>
                          </m:sSup>
                        </m:num>
                        <m:den>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1+</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m:t>
                                      </m:r>
                                      <m:r>
                                        <a:rPr lang="en-US" altLang="ko-KR" i="1">
                                          <a:latin typeface="Cambria Math" panose="02040503050406030204" pitchFamily="18" charset="0"/>
                                        </a:rPr>
                                        <m:t>𝑧</m:t>
                                      </m:r>
                                    </m:sup>
                                  </m:sSup>
                                </m:e>
                              </m:d>
                            </m:e>
                            <m:sup>
                              <m:r>
                                <a:rPr lang="en-US" altLang="ko-KR" i="1">
                                  <a:latin typeface="Cambria Math" panose="02040503050406030204" pitchFamily="18" charset="0"/>
                                </a:rPr>
                                <m:t>2</m:t>
                              </m:r>
                            </m:sup>
                          </m:sSup>
                        </m:den>
                      </m:f>
                    </m:oMath>
                  </a14:m>
                  <a:r>
                    <a:rPr lang="ko-KR" altLang="en-US" dirty="0"/>
                    <a:t> </a:t>
                  </a:r>
                  <a:r>
                    <a:rPr lang="en-US" altLang="ko-KR" dirty="0"/>
                    <a:t>= </a:t>
                  </a:r>
                  <a14:m>
                    <m:oMath xmlns:m="http://schemas.openxmlformats.org/officeDocument/2006/math">
                      <m:r>
                        <a:rPr lang="ko-KR" altLang="en-US" i="1">
                          <a:latin typeface="Cambria Math" panose="02040503050406030204" pitchFamily="18" charset="0"/>
                        </a:rPr>
                        <m:t>𝜎</m:t>
                      </m:r>
                      <m:d>
                        <m:dPr>
                          <m:ctrlPr>
                            <a:rPr lang="en-US" altLang="ko-KR" i="1">
                              <a:latin typeface="Cambria Math" panose="02040503050406030204" pitchFamily="18" charset="0"/>
                            </a:rPr>
                          </m:ctrlPr>
                        </m:dPr>
                        <m:e>
                          <m:r>
                            <a:rPr lang="en-US" altLang="ko-KR" i="1">
                              <a:latin typeface="Cambria Math" panose="02040503050406030204" pitchFamily="18" charset="0"/>
                            </a:rPr>
                            <m:t>𝑧</m:t>
                          </m:r>
                        </m:e>
                      </m:d>
                      <m:d>
                        <m:dPr>
                          <m:ctrlPr>
                            <a:rPr lang="en-US" altLang="ko-KR" i="1">
                              <a:latin typeface="Cambria Math" panose="02040503050406030204" pitchFamily="18" charset="0"/>
                            </a:rPr>
                          </m:ctrlPr>
                        </m:dPr>
                        <m:e>
                          <m:r>
                            <a:rPr lang="en-US" altLang="ko-KR" i="1">
                              <a:latin typeface="Cambria Math" panose="02040503050406030204" pitchFamily="18" charset="0"/>
                            </a:rPr>
                            <m:t>1−</m:t>
                          </m:r>
                          <m:r>
                            <a:rPr lang="ko-KR" altLang="en-US" i="1">
                              <a:latin typeface="Cambria Math" panose="02040503050406030204" pitchFamily="18" charset="0"/>
                            </a:rPr>
                            <m:t>𝜎</m:t>
                          </m:r>
                          <m:d>
                            <m:dPr>
                              <m:ctrlPr>
                                <a:rPr lang="en-US" altLang="ko-KR" i="1">
                                  <a:latin typeface="Cambria Math" panose="02040503050406030204" pitchFamily="18" charset="0"/>
                                </a:rPr>
                              </m:ctrlPr>
                            </m:dPr>
                            <m:e>
                              <m:r>
                                <a:rPr lang="en-US" altLang="ko-KR" i="1">
                                  <a:latin typeface="Cambria Math" panose="02040503050406030204" pitchFamily="18" charset="0"/>
                                </a:rPr>
                                <m:t>𝑧</m:t>
                              </m:r>
                            </m:e>
                          </m:d>
                        </m:e>
                      </m:d>
                      <m:r>
                        <a:rPr lang="en-US" altLang="ko-KR" i="1">
                          <a:latin typeface="Cambria Math" panose="02040503050406030204" pitchFamily="18" charset="0"/>
                        </a:rPr>
                        <m:t>=</m:t>
                      </m:r>
                      <m:r>
                        <a:rPr lang="en-US" altLang="ko-KR" i="1">
                          <a:latin typeface="Cambria Math" panose="02040503050406030204" pitchFamily="18" charset="0"/>
                        </a:rPr>
                        <m:t>𝑎</m:t>
                      </m:r>
                      <m:r>
                        <a:rPr lang="en-US" altLang="ko-KR" i="1">
                          <a:latin typeface="Cambria Math" panose="02040503050406030204" pitchFamily="18" charset="0"/>
                        </a:rPr>
                        <m:t>(1−</m:t>
                      </m:r>
                      <m:r>
                        <a:rPr lang="en-US" altLang="ko-KR" i="1">
                          <a:latin typeface="Cambria Math" panose="02040503050406030204" pitchFamily="18" charset="0"/>
                        </a:rPr>
                        <m:t>𝑎</m:t>
                      </m:r>
                      <m:r>
                        <a:rPr lang="en-US" altLang="ko-KR" i="1">
                          <a:latin typeface="Cambria Math" panose="02040503050406030204" pitchFamily="18" charset="0"/>
                        </a:rPr>
                        <m:t>)</m:t>
                      </m:r>
                    </m:oMath>
                  </a14:m>
                  <a:endParaRPr lang="ko-KR"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783246" y="3636400"/>
                  <a:ext cx="6087993" cy="363112"/>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783246" y="4735756"/>
                  <a:ext cx="5702982" cy="306095"/>
                </a:xfrm>
                <a:prstGeom prst="rect">
                  <a:avLst/>
                </a:prstGeom>
                <a:noFill/>
              </p:spPr>
              <p:txBody>
                <a:bodyPr wrap="square" lIns="0" tIns="0" rIns="0" bIns="0" rtlCol="0">
                  <a:spAutoFit/>
                </a:bodyPr>
                <a:lstStyle/>
                <a:p>
                  <a14:m>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m:rPr>
                              <m:sty m:val="p"/>
                            </m:rPr>
                            <a:rPr lang="en-US" altLang="ko-KR">
                              <a:latin typeface="Cambria Math" panose="02040503050406030204" pitchFamily="18" charset="0"/>
                            </a:rPr>
                            <m:t>C</m:t>
                          </m:r>
                        </m:num>
                        <m:den>
                          <m:r>
                            <a:rPr lang="en-US" altLang="ko-KR" i="1">
                              <a:latin typeface="Cambria Math" panose="02040503050406030204" pitchFamily="18" charset="0"/>
                              <a:ea typeface="Cambria Math" panose="02040503050406030204" pitchFamily="18" charset="0"/>
                            </a:rPr>
                            <m:t>𝜕</m:t>
                          </m:r>
                          <m:sSup>
                            <m:sSupPr>
                              <m:ctrlPr>
                                <a:rPr lang="en-US" altLang="ko-KR" i="1">
                                  <a:latin typeface="Cambria Math" panose="02040503050406030204" pitchFamily="18" charset="0"/>
                                  <a:ea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𝑎</m:t>
                              </m:r>
                            </m:e>
                            <m:sup>
                              <m:r>
                                <a:rPr lang="en-US" altLang="ko-KR" i="1">
                                  <a:latin typeface="Cambria Math" panose="02040503050406030204" pitchFamily="18" charset="0"/>
                                  <a:ea typeface="Cambria Math" panose="02040503050406030204" pitchFamily="18" charset="0"/>
                                </a:rPr>
                                <m:t>𝐿</m:t>
                              </m:r>
                            </m:sup>
                          </m:sSup>
                        </m:den>
                      </m:f>
                      <m:r>
                        <a:rPr lang="en-US" altLang="ko-KR">
                          <a:latin typeface="Cambria Math" panose="02040503050406030204" pitchFamily="18" charset="0"/>
                          <a:ea typeface="Cambria Math" panose="02040503050406030204" pitchFamily="18" charset="0"/>
                        </a:rPr>
                        <m:t>=−</m:t>
                      </m:r>
                      <m:nary>
                        <m:naryPr>
                          <m:chr m:val="∑"/>
                          <m:supHide m:val="on"/>
                          <m:ctrlPr>
                            <a:rPr lang="en-US" altLang="ko-KR" i="1">
                              <a:latin typeface="Cambria Math" panose="02040503050406030204" pitchFamily="18" charset="0"/>
                              <a:ea typeface="Cambria Math" panose="02040503050406030204" pitchFamily="18" charset="0"/>
                            </a:rPr>
                          </m:ctrlPr>
                        </m:naryPr>
                        <m:sub>
                          <m:r>
                            <a:rPr lang="en-US" altLang="ko-KR" i="1">
                              <a:latin typeface="Cambria Math" panose="02040503050406030204" pitchFamily="18" charset="0"/>
                              <a:ea typeface="Cambria Math" panose="02040503050406030204" pitchFamily="18" charset="0"/>
                            </a:rPr>
                            <m:t>𝑗</m:t>
                          </m:r>
                        </m:sub>
                        <m:sup/>
                        <m:e>
                          <m:r>
                            <a:rPr lang="en-US" altLang="ko-KR" i="1">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ea typeface="Cambria Math" panose="02040503050406030204" pitchFamily="18" charset="0"/>
                                </a:rPr>
                              </m:ctrlPr>
                            </m:fPr>
                            <m:num>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𝑦</m:t>
                                  </m:r>
                                </m:e>
                                <m:sub>
                                  <m:r>
                                    <a:rPr lang="en-US" altLang="ko-KR" i="1">
                                      <a:latin typeface="Cambria Math" panose="02040503050406030204" pitchFamily="18" charset="0"/>
                                      <a:ea typeface="Cambria Math" panose="02040503050406030204" pitchFamily="18" charset="0"/>
                                    </a:rPr>
                                    <m:t>𝑗</m:t>
                                  </m:r>
                                </m:sub>
                              </m:sSub>
                            </m:num>
                            <m:den>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𝑎</m:t>
                                  </m:r>
                                </m:e>
                                <m:sub>
                                  <m:r>
                                    <a:rPr lang="en-US" altLang="ko-KR" i="1">
                                      <a:latin typeface="Cambria Math" panose="02040503050406030204" pitchFamily="18" charset="0"/>
                                      <a:ea typeface="Cambria Math" panose="02040503050406030204" pitchFamily="18" charset="0"/>
                                    </a:rPr>
                                    <m:t>𝑗</m:t>
                                  </m:r>
                                </m:sub>
                              </m:sSub>
                            </m:den>
                          </m:f>
                          <m:r>
                            <a:rPr lang="en-US" altLang="ko-KR" i="1">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ea typeface="Cambria Math" panose="02040503050406030204" pitchFamily="18" charset="0"/>
                                </a:rPr>
                              </m:ctrlPr>
                            </m:fPr>
                            <m:num>
                              <m:r>
                                <a:rPr lang="en-US" altLang="ko-KR" i="1">
                                  <a:latin typeface="Cambria Math" panose="02040503050406030204" pitchFamily="18" charset="0"/>
                                  <a:ea typeface="Cambria Math" panose="02040503050406030204" pitchFamily="18" charset="0"/>
                                </a:rPr>
                                <m:t>1−</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𝑦</m:t>
                                  </m:r>
                                </m:e>
                                <m:sub>
                                  <m:r>
                                    <a:rPr lang="en-US" altLang="ko-KR" i="1">
                                      <a:latin typeface="Cambria Math" panose="02040503050406030204" pitchFamily="18" charset="0"/>
                                      <a:ea typeface="Cambria Math" panose="02040503050406030204" pitchFamily="18" charset="0"/>
                                    </a:rPr>
                                    <m:t>𝑗</m:t>
                                  </m:r>
                                </m:sub>
                              </m:sSub>
                            </m:num>
                            <m:den>
                              <m:r>
                                <a:rPr lang="en-US" altLang="ko-KR" i="1">
                                  <a:latin typeface="Cambria Math" panose="02040503050406030204" pitchFamily="18" charset="0"/>
                                  <a:ea typeface="Cambria Math" panose="02040503050406030204" pitchFamily="18" charset="0"/>
                                </a:rPr>
                                <m:t>1−</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𝑎</m:t>
                                  </m:r>
                                </m:e>
                                <m:sub>
                                  <m:r>
                                    <a:rPr lang="en-US" altLang="ko-KR" i="1">
                                      <a:latin typeface="Cambria Math" panose="02040503050406030204" pitchFamily="18" charset="0"/>
                                      <a:ea typeface="Cambria Math" panose="02040503050406030204" pitchFamily="18" charset="0"/>
                                    </a:rPr>
                                    <m:t>𝑗</m:t>
                                  </m:r>
                                </m:sub>
                              </m:sSub>
                            </m:den>
                          </m:f>
                          <m:r>
                            <a:rPr lang="en-US" altLang="ko-KR" i="1">
                              <a:latin typeface="Cambria Math" panose="02040503050406030204" pitchFamily="18" charset="0"/>
                              <a:ea typeface="Cambria Math" panose="02040503050406030204" pitchFamily="18" charset="0"/>
                            </a:rPr>
                            <m:t>)</m:t>
                          </m:r>
                        </m:e>
                      </m:nary>
                    </m:oMath>
                  </a14:m>
                  <a:r>
                    <a:rPr lang="ko-KR" altLang="en-US" dirty="0"/>
                    <a:t> </a:t>
                  </a:r>
                  <a:r>
                    <a:rPr lang="en-US" altLang="ko-KR" dirty="0"/>
                    <a:t>= </a:t>
                  </a:r>
                  <a14:m>
                    <m:oMath xmlns:m="http://schemas.openxmlformats.org/officeDocument/2006/math">
                      <m:r>
                        <a:rPr lang="en-US" altLang="ko-KR">
                          <a:latin typeface="Cambria Math" panose="02040503050406030204" pitchFamily="18" charset="0"/>
                          <a:ea typeface="Cambria Math" panose="02040503050406030204" pitchFamily="18" charset="0"/>
                        </a:rPr>
                        <m:t>−</m:t>
                      </m:r>
                      <m:nary>
                        <m:naryPr>
                          <m:chr m:val="∑"/>
                          <m:supHide m:val="on"/>
                          <m:ctrlPr>
                            <a:rPr lang="en-US" altLang="ko-KR" i="1">
                              <a:latin typeface="Cambria Math" panose="02040503050406030204" pitchFamily="18" charset="0"/>
                              <a:ea typeface="Cambria Math" panose="02040503050406030204" pitchFamily="18" charset="0"/>
                            </a:rPr>
                          </m:ctrlPr>
                        </m:naryPr>
                        <m:sub>
                          <m:r>
                            <a:rPr lang="en-US" altLang="ko-KR" i="1">
                              <a:latin typeface="Cambria Math" panose="02040503050406030204" pitchFamily="18" charset="0"/>
                              <a:ea typeface="Cambria Math" panose="02040503050406030204" pitchFamily="18" charset="0"/>
                            </a:rPr>
                            <m:t>𝑗</m:t>
                          </m:r>
                        </m:sub>
                        <m:sup/>
                        <m:e>
                          <m:f>
                            <m:fPr>
                              <m:ctrlPr>
                                <a:rPr lang="en-US" altLang="ko-KR" i="1">
                                  <a:latin typeface="Cambria Math" panose="02040503050406030204" pitchFamily="18" charset="0"/>
                                  <a:ea typeface="Cambria Math" panose="02040503050406030204" pitchFamily="18" charset="0"/>
                                </a:rPr>
                              </m:ctrlPr>
                            </m:fPr>
                            <m:num>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𝑦</m:t>
                                  </m:r>
                                </m:e>
                                <m:sub>
                                  <m:r>
                                    <a:rPr lang="en-US" altLang="ko-KR" i="1">
                                      <a:latin typeface="Cambria Math" panose="02040503050406030204" pitchFamily="18" charset="0"/>
                                      <a:ea typeface="Cambria Math" panose="02040503050406030204" pitchFamily="18" charset="0"/>
                                    </a:rPr>
                                    <m:t>𝑗</m:t>
                                  </m:r>
                                </m:sub>
                              </m:sSub>
                              <m:r>
                                <a:rPr lang="en-US" altLang="ko-KR" i="1">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𝑎</m:t>
                                  </m:r>
                                </m:e>
                                <m:sub>
                                  <m:r>
                                    <a:rPr lang="en-US" altLang="ko-KR" i="1">
                                      <a:latin typeface="Cambria Math" panose="02040503050406030204" pitchFamily="18" charset="0"/>
                                      <a:ea typeface="Cambria Math" panose="02040503050406030204" pitchFamily="18" charset="0"/>
                                    </a:rPr>
                                    <m:t>𝑗</m:t>
                                  </m:r>
                                </m:sub>
                              </m:sSub>
                            </m:num>
                            <m:den>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𝑎</m:t>
                                  </m:r>
                                </m:e>
                                <m:sub>
                                  <m:r>
                                    <a:rPr lang="en-US" altLang="ko-KR" i="1">
                                      <a:latin typeface="Cambria Math" panose="02040503050406030204" pitchFamily="18" charset="0"/>
                                      <a:ea typeface="Cambria Math" panose="02040503050406030204" pitchFamily="18" charset="0"/>
                                    </a:rPr>
                                    <m:t>𝑗</m:t>
                                  </m:r>
                                </m:sub>
                              </m:sSub>
                              <m:d>
                                <m:dPr>
                                  <m:ctrlPr>
                                    <a:rPr lang="en-US" altLang="ko-KR" i="1">
                                      <a:latin typeface="Cambria Math" panose="02040503050406030204" pitchFamily="18" charset="0"/>
                                      <a:ea typeface="Cambria Math" panose="02040503050406030204" pitchFamily="18" charset="0"/>
                                    </a:rPr>
                                  </m:ctrlPr>
                                </m:dPr>
                                <m:e>
                                  <m:r>
                                    <a:rPr lang="en-US" altLang="ko-KR" i="1">
                                      <a:latin typeface="Cambria Math" panose="02040503050406030204" pitchFamily="18" charset="0"/>
                                      <a:ea typeface="Cambria Math" panose="02040503050406030204" pitchFamily="18" charset="0"/>
                                    </a:rPr>
                                    <m:t>1−</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𝑎</m:t>
                                      </m:r>
                                    </m:e>
                                    <m:sub>
                                      <m:r>
                                        <a:rPr lang="en-US" altLang="ko-KR" i="1">
                                          <a:latin typeface="Cambria Math" panose="02040503050406030204" pitchFamily="18" charset="0"/>
                                          <a:ea typeface="Cambria Math" panose="02040503050406030204" pitchFamily="18" charset="0"/>
                                        </a:rPr>
                                        <m:t>𝑗</m:t>
                                      </m:r>
                                    </m:sub>
                                  </m:sSub>
                                </m:e>
                              </m:d>
                            </m:den>
                          </m:f>
                        </m:e>
                      </m:nary>
                    </m:oMath>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783246" y="4735756"/>
                  <a:ext cx="5702983" cy="306095"/>
                </a:xfrm>
                <a:prstGeom prst="rect">
                  <a:avLst/>
                </a:prstGeom>
                <a:blipFill rotWithShape="0">
                  <a:blip r:embed="rId5"/>
                  <a:stretch>
                    <a:fillRect l="-1176" t="-85897" b="-1294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895411" y="4147046"/>
                  <a:ext cx="4229556" cy="4529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𝐶</m:t>
                        </m:r>
                        <m:r>
                          <a:rPr lang="en-US" altLang="ko-KR" i="1">
                            <a:latin typeface="Cambria Math" panose="02040503050406030204" pitchFamily="18" charset="0"/>
                          </a:rPr>
                          <m:t>=−</m:t>
                        </m:r>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𝑗</m:t>
                            </m:r>
                          </m:sub>
                          <m:sup/>
                          <m:e>
                            <m:sSub>
                              <m:sSubPr>
                                <m:ctrlPr>
                                  <a:rPr lang="en-US" altLang="ko-KR" i="1">
                                    <a:latin typeface="Cambria Math" panose="02040503050406030204" pitchFamily="18" charset="0"/>
                                  </a:rPr>
                                </m:ctrlPr>
                              </m:sSubPr>
                              <m:e>
                                <m:r>
                                  <a:rPr lang="en-US" altLang="ko-KR" i="1">
                                    <a:latin typeface="Cambria Math" panose="02040503050406030204" pitchFamily="18" charset="0"/>
                                  </a:rPr>
                                  <m:t>(</m:t>
                                </m:r>
                                <m:r>
                                  <a:rPr lang="en-US" altLang="ko-KR" i="1">
                                    <a:latin typeface="Cambria Math" panose="02040503050406030204" pitchFamily="18" charset="0"/>
                                  </a:rPr>
                                  <m:t>𝑦</m:t>
                                </m:r>
                              </m:e>
                              <m:sub>
                                <m:r>
                                  <a:rPr lang="en-US" altLang="ko-KR" i="1">
                                    <a:latin typeface="Cambria Math" panose="02040503050406030204" pitchFamily="18" charset="0"/>
                                  </a:rPr>
                                  <m:t>𝑗</m:t>
                                </m:r>
                              </m:sub>
                            </m:sSub>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ln</m:t>
                                </m:r>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𝑗</m:t>
                                    </m:r>
                                  </m:sub>
                                </m:sSub>
                              </m:e>
                            </m:func>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(1−</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𝑗</m:t>
                                    </m:r>
                                  </m:sub>
                                </m:sSub>
                                <m:r>
                                  <a:rPr lang="en-US" altLang="ko-KR" i="1">
                                    <a:latin typeface="Cambria Math" panose="02040503050406030204" pitchFamily="18" charset="0"/>
                                  </a:rPr>
                                  <m:t>)</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ln</m:t>
                                    </m:r>
                                  </m:fName>
                                  <m:e>
                                    <m:r>
                                      <a:rPr lang="en-US" altLang="ko-KR" i="1">
                                        <a:latin typeface="Cambria Math" panose="02040503050406030204" pitchFamily="18" charset="0"/>
                                      </a:rPr>
                                      <m:t>(1−</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𝑗</m:t>
                                        </m:r>
                                      </m:sub>
                                    </m:sSub>
                                    <m:r>
                                      <a:rPr lang="en-US" altLang="ko-KR" i="1">
                                        <a:latin typeface="Cambria Math" panose="02040503050406030204" pitchFamily="18" charset="0"/>
                                      </a:rPr>
                                      <m:t>)</m:t>
                                    </m:r>
                                  </m:e>
                                </m:func>
                              </m:e>
                              <m:sub>
                                <m:r>
                                  <a:rPr lang="en-US" altLang="ko-KR" i="1">
                                    <a:latin typeface="Cambria Math" panose="02040503050406030204" pitchFamily="18" charset="0"/>
                                  </a:rPr>
                                  <m:t> </m:t>
                                </m:r>
                              </m:sub>
                            </m:sSub>
                            <m:r>
                              <a:rPr lang="en-US" altLang="ko-KR" i="1">
                                <a:latin typeface="Cambria Math" panose="02040503050406030204" pitchFamily="18" charset="0"/>
                              </a:rPr>
                              <m:t>)    </m:t>
                            </m:r>
                          </m:e>
                        </m:nary>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895411" y="4147046"/>
                  <a:ext cx="4332212" cy="452991"/>
                </a:xfrm>
                <a:prstGeom prst="rect">
                  <a:avLst/>
                </a:prstGeom>
                <a:blipFill rotWithShape="0">
                  <a:blip r:embed="rId6"/>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2" name="TextBox 11"/>
              <p:cNvSpPr txBox="1"/>
              <p:nvPr/>
            </p:nvSpPr>
            <p:spPr>
              <a:xfrm>
                <a:off x="1218506" y="5930585"/>
                <a:ext cx="2844815" cy="451790"/>
              </a:xfrm>
              <a:prstGeom prst="rect">
                <a:avLst/>
              </a:prstGeom>
              <a:noFill/>
            </p:spPr>
            <p:txBody>
              <a:bodyPr wrap="square" rtlCol="0">
                <a:spAutoFit/>
              </a:bodyPr>
              <a:lstStyle/>
              <a:p>
                <a14:m>
                  <m:oMath xmlns:m="http://schemas.openxmlformats.org/officeDocument/2006/math">
                    <m:sSubSup>
                      <m:sSubSupPr>
                        <m:ctrlPr>
                          <a:rPr lang="en-US" altLang="ko-KR" sz="2000" i="1" smtClean="0">
                            <a:solidFill>
                              <a:srgbClr val="C00000"/>
                            </a:solidFill>
                            <a:latin typeface="Cambria Math" panose="02040503050406030204" pitchFamily="18" charset="0"/>
                          </a:rPr>
                        </m:ctrlPr>
                      </m:sSubSupPr>
                      <m:e>
                        <m:r>
                          <a:rPr lang="ko-KR" altLang="en-US" sz="2000" i="1">
                            <a:solidFill>
                              <a:srgbClr val="C00000"/>
                            </a:solidFill>
                            <a:latin typeface="Cambria Math" panose="02040503050406030204" pitchFamily="18" charset="0"/>
                          </a:rPr>
                          <m:t>𝛿</m:t>
                        </m:r>
                      </m:e>
                      <m:sub>
                        <m:r>
                          <a:rPr lang="en-US" altLang="ko-KR" sz="2000" i="1">
                            <a:solidFill>
                              <a:srgbClr val="C00000"/>
                            </a:solidFill>
                            <a:latin typeface="Cambria Math" panose="02040503050406030204" pitchFamily="18" charset="0"/>
                          </a:rPr>
                          <m:t>𝑗</m:t>
                        </m:r>
                      </m:sub>
                      <m:sup>
                        <m:r>
                          <a:rPr lang="en-US" altLang="ko-KR" sz="2000" i="1">
                            <a:solidFill>
                              <a:srgbClr val="C00000"/>
                            </a:solidFill>
                            <a:latin typeface="Cambria Math" panose="02040503050406030204" pitchFamily="18" charset="0"/>
                          </a:rPr>
                          <m:t>𝐿</m:t>
                        </m:r>
                      </m:sup>
                    </m:sSubSup>
                    <m:r>
                      <a:rPr lang="en-US" altLang="ko-KR" sz="2000" i="1">
                        <a:solidFill>
                          <a:srgbClr val="C00000"/>
                        </a:solidFill>
                        <a:latin typeface="Cambria Math" panose="02040503050406030204" pitchFamily="18" charset="0"/>
                      </a:rPr>
                      <m:t>=</m:t>
                    </m:r>
                    <m:sSubSup>
                      <m:sSubSupPr>
                        <m:ctrlPr>
                          <a:rPr lang="en-US" altLang="ko-KR" sz="2000" b="0" i="1" smtClean="0">
                            <a:solidFill>
                              <a:srgbClr val="C00000"/>
                            </a:solidFill>
                            <a:latin typeface="Cambria Math" panose="02040503050406030204" pitchFamily="18" charset="0"/>
                          </a:rPr>
                        </m:ctrlPr>
                      </m:sSubSupPr>
                      <m:e>
                        <m:r>
                          <a:rPr lang="en-US" altLang="ko-KR" sz="2000" i="1">
                            <a:solidFill>
                              <a:srgbClr val="C00000"/>
                            </a:solidFill>
                            <a:latin typeface="Cambria Math" panose="02040503050406030204" pitchFamily="18" charset="0"/>
                          </a:rPr>
                          <m:t>𝑎</m:t>
                        </m:r>
                      </m:e>
                      <m:sub>
                        <m:r>
                          <a:rPr lang="en-US" altLang="ko-KR" sz="2000" b="0" i="1" smtClean="0">
                            <a:solidFill>
                              <a:srgbClr val="C00000"/>
                            </a:solidFill>
                            <a:latin typeface="Cambria Math" panose="02040503050406030204" pitchFamily="18" charset="0"/>
                          </a:rPr>
                          <m:t>𝑗</m:t>
                        </m:r>
                      </m:sub>
                      <m:sup>
                        <m:r>
                          <a:rPr lang="en-US" altLang="ko-KR" sz="2000" i="1">
                            <a:solidFill>
                              <a:srgbClr val="C00000"/>
                            </a:solidFill>
                            <a:latin typeface="Cambria Math" panose="02040503050406030204" pitchFamily="18" charset="0"/>
                          </a:rPr>
                          <m:t>𝐿</m:t>
                        </m:r>
                      </m:sup>
                    </m:sSubSup>
                    <m:r>
                      <a:rPr lang="en-US" altLang="ko-KR" sz="2000" b="0" i="1" smtClean="0">
                        <a:solidFill>
                          <a:srgbClr val="C00000"/>
                        </a:solidFill>
                        <a:latin typeface="Cambria Math" panose="02040503050406030204" pitchFamily="18" charset="0"/>
                      </a:rPr>
                      <m:t>−</m:t>
                    </m:r>
                    <m:sSub>
                      <m:sSubPr>
                        <m:ctrlPr>
                          <a:rPr lang="en-US" altLang="ko-KR" sz="2000" b="0" i="1" smtClean="0">
                            <a:solidFill>
                              <a:srgbClr val="C00000"/>
                            </a:solidFill>
                            <a:latin typeface="Cambria Math" panose="02040503050406030204" pitchFamily="18" charset="0"/>
                          </a:rPr>
                        </m:ctrlPr>
                      </m:sSubPr>
                      <m:e>
                        <m:r>
                          <a:rPr lang="en-US" altLang="ko-KR" sz="2000" b="0" i="1" smtClean="0">
                            <a:solidFill>
                              <a:srgbClr val="C00000"/>
                            </a:solidFill>
                            <a:latin typeface="Cambria Math" panose="02040503050406030204" pitchFamily="18" charset="0"/>
                          </a:rPr>
                          <m:t>𝑦</m:t>
                        </m:r>
                      </m:e>
                      <m:sub>
                        <m:r>
                          <a:rPr lang="en-US" altLang="ko-KR" sz="2000" b="0" i="1" smtClean="0">
                            <a:solidFill>
                              <a:srgbClr val="C00000"/>
                            </a:solidFill>
                            <a:latin typeface="Cambria Math" panose="02040503050406030204" pitchFamily="18" charset="0"/>
                          </a:rPr>
                          <m:t>𝑗</m:t>
                        </m:r>
                      </m:sub>
                    </m:sSub>
                    <m:r>
                      <a:rPr lang="en-US" altLang="ko-KR" sz="2000" i="1">
                        <a:solidFill>
                          <a:srgbClr val="C00000"/>
                        </a:solidFill>
                        <a:latin typeface="Cambria Math" panose="02040503050406030204" pitchFamily="18" charset="0"/>
                      </a:rPr>
                      <m:t> </m:t>
                    </m:r>
                    <m:r>
                      <a:rPr lang="en-US" altLang="ko-KR" sz="2000" i="1">
                        <a:latin typeface="Cambria Math" panose="02040503050406030204" pitchFamily="18" charset="0"/>
                      </a:rPr>
                      <m:t>    </m:t>
                    </m:r>
                  </m:oMath>
                </a14:m>
                <a:r>
                  <a:rPr lang="en-US" altLang="ko-KR" sz="2000" dirty="0"/>
                  <a:t>(BP1)</a:t>
                </a:r>
                <a:endParaRPr lang="ko-KR" altLang="en-US" sz="2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218506" y="5930585"/>
                <a:ext cx="2844815" cy="451790"/>
              </a:xfrm>
              <a:prstGeom prst="rect">
                <a:avLst/>
              </a:prstGeom>
              <a:blipFill rotWithShape="0">
                <a:blip r:embed="rId7"/>
                <a:stretch>
                  <a:fillRect t="-6757" b="-13514"/>
                </a:stretch>
              </a:blipFill>
            </p:spPr>
            <p:txBody>
              <a:bodyPr/>
              <a:lstStyle/>
              <a:p>
                <a:r>
                  <a:rPr lang="ko-KR" altLang="en-US">
                    <a:noFill/>
                  </a:rPr>
                  <a:t> </a:t>
                </a:r>
              </a:p>
            </p:txBody>
          </p:sp>
        </mc:Fallback>
      </mc:AlternateContent>
      <p:sp>
        <p:nvSpPr>
          <p:cNvPr id="13" name="TextBox 12"/>
          <p:cNvSpPr txBox="1"/>
          <p:nvPr/>
        </p:nvSpPr>
        <p:spPr>
          <a:xfrm>
            <a:off x="1218504" y="5561252"/>
            <a:ext cx="1601699" cy="369332"/>
          </a:xfrm>
          <a:prstGeom prst="rect">
            <a:avLst/>
          </a:prstGeom>
          <a:noFill/>
        </p:spPr>
        <p:txBody>
          <a:bodyPr wrap="square" rtlCol="0">
            <a:spAutoFit/>
          </a:bodyPr>
          <a:lstStyle/>
          <a:p>
            <a:r>
              <a:rPr lang="en-US" altLang="ko-KR" dirty="0"/>
              <a:t>Finally,</a:t>
            </a:r>
            <a:endParaRPr lang="ko-KR" altLang="en-US" dirty="0"/>
          </a:p>
        </p:txBody>
      </p:sp>
      <mc:AlternateContent xmlns:mc="http://schemas.openxmlformats.org/markup-compatibility/2006" xmlns:a14="http://schemas.microsoft.com/office/drawing/2010/main">
        <mc:Choice Requires="a14">
          <p:sp>
            <p:nvSpPr>
              <p:cNvPr id="14" name="TextBox 13"/>
              <p:cNvSpPr txBox="1"/>
              <p:nvPr/>
            </p:nvSpPr>
            <p:spPr>
              <a:xfrm>
                <a:off x="3995607" y="5980107"/>
                <a:ext cx="7425907" cy="415755"/>
              </a:xfrm>
              <a:prstGeom prst="rect">
                <a:avLst/>
              </a:prstGeom>
              <a:noFill/>
            </p:spPr>
            <p:txBody>
              <a:bodyPr wrap="square" rtlCol="0">
                <a:spAutoFit/>
              </a:bodyPr>
              <a:lstStyle/>
              <a:p>
                <a:r>
                  <a:rPr lang="en-US" altLang="ko-KR" dirty="0"/>
                  <a:t>This does not depend on </a:t>
                </a:r>
                <a14:m>
                  <m:oMath xmlns:m="http://schemas.openxmlformats.org/officeDocument/2006/math">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m:t>
                        </m:r>
                      </m:sup>
                    </m:s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oMath>
                </a14:m>
                <a:r>
                  <a:rPr lang="ko-KR" altLang="en-US" dirty="0"/>
                  <a:t> </a:t>
                </a:r>
                <a:r>
                  <a:rPr lang="en-US" altLang="ko-KR" dirty="0"/>
                  <a:t>, therefore no slowdown in learning</a:t>
                </a:r>
                <a:endParaRPr lang="ko-KR"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995607" y="5980106"/>
                <a:ext cx="7425906" cy="415755"/>
              </a:xfrm>
              <a:prstGeom prst="rect">
                <a:avLst/>
              </a:prstGeom>
              <a:blipFill rotWithShape="0">
                <a:blip r:embed="rId8"/>
                <a:stretch>
                  <a:fillRect l="-656" t="-7353" b="-13235"/>
                </a:stretch>
              </a:blipFill>
            </p:spPr>
            <p:txBody>
              <a:bodyPr/>
              <a:lstStyle/>
              <a:p>
                <a:r>
                  <a:rPr lang="ko-KR" altLang="en-US">
                    <a:noFill/>
                  </a:rPr>
                  <a:t> </a:t>
                </a:r>
              </a:p>
            </p:txBody>
          </p:sp>
        </mc:Fallback>
      </mc:AlternateContent>
      <p:sp>
        <p:nvSpPr>
          <p:cNvPr id="9" name="날짜 개체 틀 8"/>
          <p:cNvSpPr>
            <a:spLocks noGrp="1"/>
          </p:cNvSpPr>
          <p:nvPr>
            <p:ph type="dt" sz="half" idx="10"/>
          </p:nvPr>
        </p:nvSpPr>
        <p:spPr/>
        <p:txBody>
          <a:bodyPr/>
          <a:lstStyle/>
          <a:p>
            <a:fld id="{EDB64A05-3059-43F4-84FD-314545620A5A}" type="datetime1">
              <a:rPr lang="ko-KR" altLang="en-US" smtClean="0"/>
              <a:t>2019-12-12</a:t>
            </a:fld>
            <a:endParaRPr lang="ko-KR" altLang="en-US"/>
          </a:p>
        </p:txBody>
      </p:sp>
      <p:sp>
        <p:nvSpPr>
          <p:cNvPr id="10" name="슬라이드 번호 개체 틀 9"/>
          <p:cNvSpPr>
            <a:spLocks noGrp="1"/>
          </p:cNvSpPr>
          <p:nvPr>
            <p:ph type="sldNum" sz="quarter" idx="12"/>
          </p:nvPr>
        </p:nvSpPr>
        <p:spPr/>
        <p:txBody>
          <a:bodyPr/>
          <a:lstStyle/>
          <a:p>
            <a:fld id="{FCC205DD-E5C4-4EE3-B0EE-276B4039E1DB}" type="slidenum">
              <a:rPr lang="ko-KR" altLang="en-US" smtClean="0"/>
              <a:t>21</a:t>
            </a:fld>
            <a:endParaRPr lang="ko-KR" altLang="en-US"/>
          </a:p>
        </p:txBody>
      </p:sp>
    </p:spTree>
    <p:extLst>
      <p:ext uri="{BB962C8B-B14F-4D97-AF65-F5344CB8AC3E}">
        <p14:creationId xmlns:p14="http://schemas.microsoft.com/office/powerpoint/2010/main" val="2461987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6502090" y="3425427"/>
            <a:ext cx="1126156" cy="283323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a:xfrm>
            <a:off x="838200" y="-50929"/>
            <a:ext cx="10515600" cy="1325563"/>
          </a:xfrm>
        </p:spPr>
        <p:txBody>
          <a:bodyPr/>
          <a:lstStyle/>
          <a:p>
            <a:r>
              <a:rPr lang="en-US" altLang="ko-KR" dirty="0" err="1"/>
              <a:t>Softmax</a:t>
            </a:r>
            <a:r>
              <a:rPr lang="en-US" altLang="ko-KR" dirty="0"/>
              <a:t> Neuron </a:t>
            </a:r>
            <a:r>
              <a:rPr lang="en-US" altLang="ko-KR" sz="2400" dirty="0"/>
              <a:t>with log likelihood cost</a:t>
            </a:r>
            <a:endParaRPr lang="ko-KR" altLang="en-US" dirty="0"/>
          </a:p>
        </p:txBody>
      </p:sp>
      <p:sp>
        <p:nvSpPr>
          <p:cNvPr id="3" name="내용 개체 틀 2"/>
          <p:cNvSpPr>
            <a:spLocks noGrp="1"/>
          </p:cNvSpPr>
          <p:nvPr>
            <p:ph idx="1"/>
          </p:nvPr>
        </p:nvSpPr>
        <p:spPr>
          <a:xfrm>
            <a:off x="1244290" y="965956"/>
            <a:ext cx="10515600" cy="2621777"/>
          </a:xfrm>
        </p:spPr>
        <p:txBody>
          <a:bodyPr>
            <a:normAutofit/>
          </a:bodyPr>
          <a:lstStyle/>
          <a:p>
            <a:r>
              <a:rPr lang="en-US" altLang="ko-KR" sz="1800" dirty="0"/>
              <a:t>Usually deployed in output layer with log likelihood cost</a:t>
            </a:r>
          </a:p>
          <a:p>
            <a:r>
              <a:rPr lang="en-US" altLang="ko-KR" sz="1800" dirty="0"/>
              <a:t>The output from the </a:t>
            </a:r>
            <a:r>
              <a:rPr lang="en-US" altLang="ko-KR" sz="1800" dirty="0" err="1"/>
              <a:t>softmax</a:t>
            </a:r>
            <a:r>
              <a:rPr lang="en-US" altLang="ko-KR" sz="1800" dirty="0"/>
              <a:t> layer is a set of positive numbers which sum up to 1. In other words, the output from the </a:t>
            </a:r>
            <a:r>
              <a:rPr lang="en-US" altLang="ko-KR" sz="1800" dirty="0" err="1"/>
              <a:t>softmax</a:t>
            </a:r>
            <a:r>
              <a:rPr lang="en-US" altLang="ko-KR" sz="1800" dirty="0"/>
              <a:t> layer can be thought of as a </a:t>
            </a:r>
            <a:r>
              <a:rPr lang="en-US" altLang="ko-KR" sz="1800" dirty="0">
                <a:solidFill>
                  <a:srgbClr val="FF0000"/>
                </a:solidFill>
              </a:rPr>
              <a:t>probability distribution.</a:t>
            </a:r>
            <a:endParaRPr lang="ko-KR" altLang="en-US" sz="1800" dirty="0">
              <a:solidFill>
                <a:srgbClr val="FF0000"/>
              </a:solidFill>
            </a:endParaRPr>
          </a:p>
        </p:txBody>
      </p:sp>
      <mc:AlternateContent xmlns:mc="http://schemas.openxmlformats.org/markup-compatibility/2006" xmlns:a14="http://schemas.microsoft.com/office/drawing/2010/main">
        <mc:Choice Requires="a14">
          <p:sp>
            <p:nvSpPr>
              <p:cNvPr id="4" name="TextBox 3"/>
              <p:cNvSpPr txBox="1"/>
              <p:nvPr/>
            </p:nvSpPr>
            <p:spPr>
              <a:xfrm>
                <a:off x="1635107" y="2029027"/>
                <a:ext cx="3198889" cy="1855701"/>
              </a:xfrm>
              <a:prstGeom prst="rect">
                <a:avLst/>
              </a:prstGeom>
              <a:noFill/>
            </p:spPr>
            <p:txBody>
              <a:bodyPr wrap="none" lIns="0" tIns="0" rIns="0" bIns="0" rtlCol="0">
                <a:spAutoFit/>
              </a:bodyPr>
              <a:lstStyle/>
              <a:p>
                <a14:m>
                  <m:oMath xmlns:m="http://schemas.openxmlformats.org/officeDocument/2006/math">
                    <m:sSubSup>
                      <m:sSubSupPr>
                        <m:ctrlPr>
                          <a:rPr lang="en-US" altLang="ko-KR" sz="2400" i="1" smtClean="0">
                            <a:latin typeface="Cambria Math" panose="02040503050406030204" pitchFamily="18" charset="0"/>
                          </a:rPr>
                        </m:ctrlPr>
                      </m:sSubSupPr>
                      <m:e>
                        <m:r>
                          <a:rPr lang="en-US" altLang="ko-KR" sz="2400" i="1">
                            <a:latin typeface="Cambria Math" panose="02040503050406030204" pitchFamily="18" charset="0"/>
                          </a:rPr>
                          <m:t>𝑎</m:t>
                        </m:r>
                      </m:e>
                      <m:sub>
                        <m:r>
                          <a:rPr lang="en-US" altLang="ko-KR" sz="2400" i="1">
                            <a:latin typeface="Cambria Math" panose="02040503050406030204" pitchFamily="18" charset="0"/>
                          </a:rPr>
                          <m:t>𝑗</m:t>
                        </m:r>
                      </m:sub>
                      <m:sup>
                        <m:r>
                          <a:rPr lang="en-US" altLang="ko-KR" sz="2400" i="1">
                            <a:latin typeface="Cambria Math" panose="02040503050406030204" pitchFamily="18" charset="0"/>
                          </a:rPr>
                          <m:t>𝐿</m:t>
                        </m:r>
                      </m:sup>
                    </m:sSubSup>
                    <m:r>
                      <a:rPr lang="en-US" altLang="ko-KR" sz="2400" i="1">
                        <a:latin typeface="Cambria Math" panose="02040503050406030204" pitchFamily="18" charset="0"/>
                      </a:rPr>
                      <m:t>=</m:t>
                    </m:r>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𝑒</m:t>
                        </m:r>
                      </m:e>
                      <m:sup>
                        <m:sSubSup>
                          <m:sSubSupPr>
                            <m:ctrlPr>
                              <a:rPr lang="en-US" altLang="ko-KR" sz="2400" i="1">
                                <a:latin typeface="Cambria Math" panose="02040503050406030204" pitchFamily="18" charset="0"/>
                              </a:rPr>
                            </m:ctrlPr>
                          </m:sSubSupPr>
                          <m:e>
                            <m:r>
                              <a:rPr lang="en-US" altLang="ko-KR" sz="2400" i="1">
                                <a:latin typeface="Cambria Math" panose="02040503050406030204" pitchFamily="18" charset="0"/>
                              </a:rPr>
                              <m:t>𝑧</m:t>
                            </m:r>
                          </m:e>
                          <m:sub>
                            <m:r>
                              <a:rPr lang="en-US" altLang="ko-KR" sz="2400" i="1">
                                <a:latin typeface="Cambria Math" panose="02040503050406030204" pitchFamily="18" charset="0"/>
                              </a:rPr>
                              <m:t>𝑗</m:t>
                            </m:r>
                          </m:sub>
                          <m:sup>
                            <m:r>
                              <a:rPr lang="en-US" altLang="ko-KR" sz="2400" i="1">
                                <a:latin typeface="Cambria Math" panose="02040503050406030204" pitchFamily="18" charset="0"/>
                              </a:rPr>
                              <m:t>𝐿</m:t>
                            </m:r>
                          </m:sup>
                        </m:sSubSup>
                      </m:sup>
                    </m:sSup>
                    <m:r>
                      <a:rPr lang="en-US" altLang="ko-KR" sz="2400" i="1">
                        <a:latin typeface="Cambria Math" panose="02040503050406030204" pitchFamily="18" charset="0"/>
                      </a:rPr>
                      <m:t>/</m:t>
                    </m:r>
                    <m:nary>
                      <m:naryPr>
                        <m:chr m:val="∑"/>
                        <m:supHide m:val="on"/>
                        <m:ctrlPr>
                          <a:rPr lang="en-US" altLang="ko-KR" sz="2400" i="1">
                            <a:latin typeface="Cambria Math" panose="02040503050406030204" pitchFamily="18" charset="0"/>
                          </a:rPr>
                        </m:ctrlPr>
                      </m:naryPr>
                      <m:sub>
                        <m:r>
                          <a:rPr lang="en-US" altLang="ko-KR" sz="2400" i="1">
                            <a:latin typeface="Cambria Math" panose="02040503050406030204" pitchFamily="18" charset="0"/>
                          </a:rPr>
                          <m:t>𝑘</m:t>
                        </m:r>
                      </m:sub>
                      <m:sup/>
                      <m:e>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𝑒</m:t>
                            </m:r>
                          </m:e>
                          <m:sup>
                            <m:sSubSup>
                              <m:sSubSupPr>
                                <m:ctrlPr>
                                  <a:rPr lang="en-US" altLang="ko-KR" sz="2400" i="1">
                                    <a:latin typeface="Cambria Math" panose="02040503050406030204" pitchFamily="18" charset="0"/>
                                  </a:rPr>
                                </m:ctrlPr>
                              </m:sSubSupPr>
                              <m:e>
                                <m:r>
                                  <a:rPr lang="en-US" altLang="ko-KR" sz="2400" i="1">
                                    <a:latin typeface="Cambria Math" panose="02040503050406030204" pitchFamily="18" charset="0"/>
                                  </a:rPr>
                                  <m:t>𝑧</m:t>
                                </m:r>
                              </m:e>
                              <m:sub>
                                <m:r>
                                  <a:rPr lang="en-US" altLang="ko-KR" sz="2400" i="1">
                                    <a:latin typeface="Cambria Math" panose="02040503050406030204" pitchFamily="18" charset="0"/>
                                  </a:rPr>
                                  <m:t>𝑘</m:t>
                                </m:r>
                              </m:sub>
                              <m:sup>
                                <m:r>
                                  <a:rPr lang="en-US" altLang="ko-KR" sz="2400" i="1">
                                    <a:latin typeface="Cambria Math" panose="02040503050406030204" pitchFamily="18" charset="0"/>
                                  </a:rPr>
                                  <m:t>𝐿</m:t>
                                </m:r>
                              </m:sup>
                            </m:sSubSup>
                          </m:sup>
                        </m:sSup>
                      </m:e>
                    </m:nary>
                  </m:oMath>
                </a14:m>
                <a:r>
                  <a:rPr lang="ko-KR" altLang="en-US" sz="2400" dirty="0"/>
                  <a:t> </a:t>
                </a:r>
                <a:endParaRPr lang="en-US" altLang="ko-KR" sz="2400" dirty="0"/>
              </a:p>
              <a:p>
                <a:pPr/>
                <a14:m>
                  <m:oMathPara xmlns:m="http://schemas.openxmlformats.org/officeDocument/2006/math">
                    <m:oMathParaPr>
                      <m:jc m:val="left"/>
                    </m:oMathParaPr>
                    <m:oMath xmlns:m="http://schemas.openxmlformats.org/officeDocument/2006/math">
                      <m:f>
                        <m:fPr>
                          <m:ctrlPr>
                            <a:rPr lang="en-US" altLang="ko-KR" sz="2000" b="0" i="1" smtClean="0">
                              <a:latin typeface="Cambria Math" panose="02040503050406030204" pitchFamily="18" charset="0"/>
                            </a:rPr>
                          </m:ctrlPr>
                        </m:fPr>
                        <m:num>
                          <m:r>
                            <a:rPr lang="ko-KR" altLang="en-US" sz="2000" i="1" smtClean="0">
                              <a:latin typeface="Cambria Math" panose="02040503050406030204" pitchFamily="18" charset="0"/>
                            </a:rPr>
                            <m:t>𝜕</m:t>
                          </m:r>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𝑎</m:t>
                              </m:r>
                            </m:e>
                            <m:sub>
                              <m:r>
                                <a:rPr lang="en-US" altLang="ko-KR" sz="2000" b="0" i="1" smtClean="0">
                                  <a:latin typeface="Cambria Math" panose="02040503050406030204" pitchFamily="18" charset="0"/>
                                </a:rPr>
                                <m:t>𝑗</m:t>
                              </m:r>
                            </m:sub>
                            <m:sup>
                              <m:r>
                                <a:rPr lang="en-US" altLang="ko-KR" sz="2000" b="0" i="1" smtClean="0">
                                  <a:latin typeface="Cambria Math" panose="02040503050406030204" pitchFamily="18" charset="0"/>
                                </a:rPr>
                                <m:t>𝐿</m:t>
                              </m:r>
                            </m:sup>
                          </m:sSubSup>
                        </m:num>
                        <m:den>
                          <m:r>
                            <a:rPr lang="ko-KR" altLang="en-US" sz="2000" i="1" smtClean="0">
                              <a:latin typeface="Cambria Math" panose="02040503050406030204" pitchFamily="18" charset="0"/>
                            </a:rPr>
                            <m:t>𝜕</m:t>
                          </m:r>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𝑧</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𝐿</m:t>
                              </m:r>
                            </m:sup>
                          </m:sSubSup>
                        </m:den>
                      </m:f>
                      <m:r>
                        <a:rPr lang="en-US" altLang="ko-KR" sz="2000" b="0" i="1" smtClean="0">
                          <a:latin typeface="Cambria Math" panose="02040503050406030204" pitchFamily="18" charset="0"/>
                        </a:rPr>
                        <m:t>=</m:t>
                      </m:r>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𝑎</m:t>
                          </m:r>
                        </m:e>
                        <m:sub>
                          <m:r>
                            <a:rPr lang="en-US" altLang="ko-KR" sz="2000" b="0" i="1" smtClean="0">
                              <a:latin typeface="Cambria Math" panose="02040503050406030204" pitchFamily="18" charset="0"/>
                            </a:rPr>
                            <m:t>𝑗</m:t>
                          </m:r>
                        </m:sub>
                        <m:sup>
                          <m:r>
                            <a:rPr lang="en-US" altLang="ko-KR" sz="2000" b="0" i="1" smtClean="0">
                              <a:latin typeface="Cambria Math" panose="02040503050406030204" pitchFamily="18" charset="0"/>
                            </a:rPr>
                            <m:t>𝐿</m:t>
                          </m:r>
                        </m:sup>
                      </m:sSubSup>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1−</m:t>
                          </m:r>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𝑎</m:t>
                              </m:r>
                            </m:e>
                            <m:sub>
                              <m:r>
                                <a:rPr lang="en-US" altLang="ko-KR" sz="2000" b="0" i="1" smtClean="0">
                                  <a:latin typeface="Cambria Math" panose="02040503050406030204" pitchFamily="18" charset="0"/>
                                </a:rPr>
                                <m:t>𝑗</m:t>
                              </m:r>
                            </m:sub>
                            <m:sup>
                              <m:r>
                                <a:rPr lang="en-US" altLang="ko-KR" sz="2000" b="0" i="1" smtClean="0">
                                  <a:latin typeface="Cambria Math" panose="02040503050406030204" pitchFamily="18" charset="0"/>
                                </a:rPr>
                                <m:t>𝐿</m:t>
                              </m:r>
                            </m:sup>
                          </m:sSubSup>
                        </m:e>
                      </m:d>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𝑗</m:t>
                      </m:r>
                    </m:oMath>
                  </m:oMathPara>
                </a14:m>
                <a:endParaRPr lang="en-US" altLang="ko-KR" sz="2000" dirty="0"/>
              </a:p>
              <a:p>
                <a14:m>
                  <m:oMath xmlns:m="http://schemas.openxmlformats.org/officeDocument/2006/math">
                    <m:f>
                      <m:fPr>
                        <m:ctrlPr>
                          <a:rPr lang="en-US" altLang="ko-KR" sz="2000" i="1">
                            <a:latin typeface="Cambria Math" panose="02040503050406030204" pitchFamily="18" charset="0"/>
                          </a:rPr>
                        </m:ctrlPr>
                      </m:fPr>
                      <m:num>
                        <m:r>
                          <a:rPr lang="ko-KR" altLang="en-US"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𝑎</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num>
                      <m:den>
                        <m:r>
                          <a:rPr lang="ko-KR" altLang="en-US"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𝑧</m:t>
                            </m:r>
                          </m:e>
                          <m:sub>
                            <m:r>
                              <a:rPr lang="en-US" altLang="ko-KR" sz="2000" i="1">
                                <a:latin typeface="Cambria Math" panose="02040503050406030204" pitchFamily="18" charset="0"/>
                              </a:rPr>
                              <m:t>𝑖</m:t>
                            </m:r>
                          </m:sub>
                          <m:sup>
                            <m:r>
                              <a:rPr lang="en-US" altLang="ko-KR" sz="2000" i="1">
                                <a:latin typeface="Cambria Math" panose="02040503050406030204" pitchFamily="18" charset="0"/>
                              </a:rPr>
                              <m:t>𝐿</m:t>
                            </m:r>
                          </m:sup>
                        </m:sSubSup>
                      </m:den>
                    </m:f>
                    <m:r>
                      <a:rPr lang="en-US" altLang="ko-KR" sz="2000" i="1">
                        <a:latin typeface="Cambria Math" panose="02040503050406030204" pitchFamily="18" charset="0"/>
                      </a:rPr>
                      <m:t>=</m:t>
                    </m:r>
                    <m:r>
                      <a:rPr lang="en-US" altLang="ko-KR" sz="2000" b="0" i="1" smtClean="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𝑎</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𝑎</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𝐿</m:t>
                        </m:r>
                      </m:sup>
                    </m:sSubSup>
                    <m:r>
                      <a:rPr lang="en-US" altLang="ko-KR" sz="2000" i="1">
                        <a:latin typeface="Cambria Math" panose="02040503050406030204" pitchFamily="18" charset="0"/>
                      </a:rPr>
                      <m:t>, </m:t>
                    </m:r>
                    <m:r>
                      <a:rPr lang="en-US" altLang="ko-KR" sz="2000" b="0" i="1" smtClean="0">
                        <a:latin typeface="Cambria Math" panose="02040503050406030204" pitchFamily="18" charset="0"/>
                      </a:rPr>
                      <m:t>      </m:t>
                    </m:r>
                    <m:r>
                      <a:rPr lang="en-US" altLang="ko-KR" sz="2000" i="1">
                        <a:latin typeface="Cambria Math" panose="02040503050406030204" pitchFamily="18" charset="0"/>
                      </a:rPr>
                      <m:t>𝑖</m:t>
                    </m:r>
                    <m:r>
                      <a:rPr lang="en-US" altLang="ko-KR" sz="2000" i="1" smtClean="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𝑗</m:t>
                    </m:r>
                  </m:oMath>
                </a14:m>
                <a:r>
                  <a:rPr lang="ko-KR" altLang="en-US" sz="2000"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1635107" y="2029027"/>
                <a:ext cx="3198889" cy="1855701"/>
              </a:xfrm>
              <a:prstGeom prst="rect">
                <a:avLst/>
              </a:prstGeom>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타원 4"/>
              <p:cNvSpPr/>
              <p:nvPr/>
            </p:nvSpPr>
            <p:spPr>
              <a:xfrm>
                <a:off x="6797265" y="3722339"/>
                <a:ext cx="535807" cy="49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0</m:t>
                          </m:r>
                        </m:sub>
                        <m:sup>
                          <m:r>
                            <a:rPr lang="en-US" altLang="ko-KR" i="1">
                              <a:latin typeface="Cambria Math" panose="02040503050406030204" pitchFamily="18" charset="0"/>
                            </a:rPr>
                            <m:t>𝐿</m:t>
                          </m:r>
                        </m:sup>
                      </m:sSubSup>
                    </m:oMath>
                  </m:oMathPara>
                </a14:m>
                <a:endParaRPr lang="ko-KR" altLang="en-US" dirty="0"/>
              </a:p>
            </p:txBody>
          </p:sp>
        </mc:Choice>
        <mc:Fallback xmlns="">
          <p:sp>
            <p:nvSpPr>
              <p:cNvPr id="5" name="타원 4"/>
              <p:cNvSpPr>
                <a:spLocks noRot="1" noChangeAspect="1" noMove="1" noResize="1" noEditPoints="1" noAdjustHandles="1" noChangeArrowheads="1" noChangeShapeType="1" noTextEdit="1"/>
              </p:cNvSpPr>
              <p:nvPr/>
            </p:nvSpPr>
            <p:spPr>
              <a:xfrm>
                <a:off x="6797264" y="3722339"/>
                <a:ext cx="535806" cy="490888"/>
              </a:xfrm>
              <a:prstGeom prst="ellipse">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타원 9"/>
              <p:cNvSpPr/>
              <p:nvPr/>
            </p:nvSpPr>
            <p:spPr>
              <a:xfrm>
                <a:off x="6797265" y="4567779"/>
                <a:ext cx="535807" cy="49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1</m:t>
                          </m:r>
                        </m:sub>
                        <m:sup>
                          <m:r>
                            <a:rPr lang="en-US" altLang="ko-KR" i="1">
                              <a:latin typeface="Cambria Math" panose="02040503050406030204" pitchFamily="18" charset="0"/>
                            </a:rPr>
                            <m:t>𝐿</m:t>
                          </m:r>
                        </m:sup>
                      </m:sSubSup>
                    </m:oMath>
                  </m:oMathPara>
                </a14:m>
                <a:endParaRPr lang="ko-KR" altLang="en-US" dirty="0"/>
              </a:p>
            </p:txBody>
          </p:sp>
        </mc:Choice>
        <mc:Fallback xmlns="">
          <p:sp>
            <p:nvSpPr>
              <p:cNvPr id="10" name="타원 9"/>
              <p:cNvSpPr>
                <a:spLocks noRot="1" noChangeAspect="1" noMove="1" noResize="1" noEditPoints="1" noAdjustHandles="1" noChangeArrowheads="1" noChangeShapeType="1" noTextEdit="1"/>
              </p:cNvSpPr>
              <p:nvPr/>
            </p:nvSpPr>
            <p:spPr>
              <a:xfrm>
                <a:off x="6797264" y="4567779"/>
                <a:ext cx="535806" cy="490888"/>
              </a:xfrm>
              <a:prstGeom prst="ellipse">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p:cNvSpPr/>
              <p:nvPr/>
            </p:nvSpPr>
            <p:spPr>
              <a:xfrm>
                <a:off x="6797265" y="5413219"/>
                <a:ext cx="535807" cy="490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2</m:t>
                          </m:r>
                        </m:sub>
                        <m:sup>
                          <m:r>
                            <a:rPr lang="en-US" altLang="ko-KR" i="1">
                              <a:latin typeface="Cambria Math" panose="02040503050406030204" pitchFamily="18" charset="0"/>
                            </a:rPr>
                            <m:t>𝐿</m:t>
                          </m:r>
                        </m:sup>
                      </m:sSubSup>
                    </m:oMath>
                  </m:oMathPara>
                </a14:m>
                <a:endParaRPr lang="ko-KR" altLang="en-US" dirty="0"/>
              </a:p>
            </p:txBody>
          </p:sp>
        </mc:Choice>
        <mc:Fallback xmlns="">
          <p:sp>
            <p:nvSpPr>
              <p:cNvPr id="11" name="타원 10"/>
              <p:cNvSpPr>
                <a:spLocks noRot="1" noChangeAspect="1" noMove="1" noResize="1" noEditPoints="1" noAdjustHandles="1" noChangeArrowheads="1" noChangeShapeType="1" noTextEdit="1"/>
              </p:cNvSpPr>
              <p:nvPr/>
            </p:nvSpPr>
            <p:spPr>
              <a:xfrm>
                <a:off x="6797264" y="5413219"/>
                <a:ext cx="535806" cy="490888"/>
              </a:xfrm>
              <a:prstGeom prst="ellipse">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843914" y="3456974"/>
                <a:ext cx="2496389" cy="331629"/>
              </a:xfrm>
              <a:prstGeom prst="rect">
                <a:avLst/>
              </a:prstGeom>
              <a:noFill/>
            </p:spPr>
            <p:txBody>
              <a:bodyPr wrap="none" lIns="0" tIns="0" rIns="0" bIns="0"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0</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0</m:t>
                            </m:r>
                          </m:sub>
                          <m:sup>
                            <m:r>
                              <a:rPr lang="en-US" altLang="ko-KR" i="1">
                                <a:latin typeface="Cambria Math" panose="02040503050406030204" pitchFamily="18" charset="0"/>
                              </a:rPr>
                              <m:t>𝐿</m:t>
                            </m:r>
                          </m:sup>
                        </m:sSubSup>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0</m:t>
                            </m:r>
                          </m:sub>
                          <m:sup>
                            <m:r>
                              <a:rPr lang="en-US" altLang="ko-KR" i="1">
                                <a:latin typeface="Cambria Math" panose="02040503050406030204" pitchFamily="18" charset="0"/>
                              </a:rPr>
                              <m:t>𝐿</m:t>
                            </m:r>
                          </m:sup>
                        </m:sSubSup>
                      </m:sup>
                    </m:sSup>
                  </m:oMath>
                </a14:m>
                <a:r>
                  <a:rPr lang="en-US" altLang="ko-KR" dirty="0"/>
                  <a:t>+</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1</m:t>
                            </m:r>
                          </m:sub>
                          <m:sup>
                            <m:r>
                              <a:rPr lang="en-US" altLang="ko-KR" i="1">
                                <a:latin typeface="Cambria Math" panose="02040503050406030204" pitchFamily="18" charset="0"/>
                              </a:rPr>
                              <m:t>𝐿</m:t>
                            </m:r>
                          </m:sup>
                        </m:sSubSup>
                      </m:sup>
                    </m:sSup>
                  </m:oMath>
                </a14:m>
                <a:r>
                  <a:rPr lang="en-US" altLang="ko-KR" dirty="0"/>
                  <a:t>+</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2</m:t>
                            </m:r>
                          </m:sub>
                          <m:sup>
                            <m:r>
                              <a:rPr lang="en-US" altLang="ko-KR" i="1">
                                <a:latin typeface="Cambria Math" panose="02040503050406030204" pitchFamily="18" charset="0"/>
                              </a:rPr>
                              <m:t>𝐿</m:t>
                            </m:r>
                          </m:sup>
                        </m:sSubSup>
                      </m:sup>
                    </m:sSup>
                    <m:r>
                      <a:rPr lang="en-US" altLang="ko-KR" i="1">
                        <a:latin typeface="Cambria Math" panose="02040503050406030204" pitchFamily="18" charset="0"/>
                      </a:rPr>
                      <m:t>)</m:t>
                    </m:r>
                  </m:oMath>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843912" y="3456973"/>
                <a:ext cx="2496389" cy="331629"/>
              </a:xfrm>
              <a:prstGeom prst="rect">
                <a:avLst/>
              </a:prstGeom>
              <a:blipFill rotWithShape="0">
                <a:blip r:embed="rId6"/>
                <a:stretch>
                  <a:fillRect l="-2445" t="-9259" r="-4401" b="-425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843914" y="4348911"/>
                <a:ext cx="2496389" cy="329706"/>
              </a:xfrm>
              <a:prstGeom prst="rect">
                <a:avLst/>
              </a:prstGeom>
              <a:noFill/>
            </p:spPr>
            <p:txBody>
              <a:bodyPr wrap="none" lIns="0" tIns="0" rIns="0" bIns="0"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1</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1</m:t>
                            </m:r>
                          </m:sub>
                          <m:sup>
                            <m:r>
                              <a:rPr lang="en-US" altLang="ko-KR" i="1">
                                <a:latin typeface="Cambria Math" panose="02040503050406030204" pitchFamily="18" charset="0"/>
                              </a:rPr>
                              <m:t>𝐿</m:t>
                            </m:r>
                          </m:sup>
                        </m:sSubSup>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0</m:t>
                            </m:r>
                          </m:sub>
                          <m:sup>
                            <m:r>
                              <a:rPr lang="en-US" altLang="ko-KR" i="1">
                                <a:latin typeface="Cambria Math" panose="02040503050406030204" pitchFamily="18" charset="0"/>
                              </a:rPr>
                              <m:t>𝐿</m:t>
                            </m:r>
                          </m:sup>
                        </m:sSubSup>
                      </m:sup>
                    </m:sSup>
                  </m:oMath>
                </a14:m>
                <a:r>
                  <a:rPr lang="en-US" altLang="ko-KR" dirty="0"/>
                  <a:t>+</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1</m:t>
                            </m:r>
                          </m:sub>
                          <m:sup>
                            <m:r>
                              <a:rPr lang="en-US" altLang="ko-KR" i="1">
                                <a:latin typeface="Cambria Math" panose="02040503050406030204" pitchFamily="18" charset="0"/>
                              </a:rPr>
                              <m:t>𝐿</m:t>
                            </m:r>
                          </m:sup>
                        </m:sSubSup>
                      </m:sup>
                    </m:sSup>
                  </m:oMath>
                </a14:m>
                <a:r>
                  <a:rPr lang="en-US" altLang="ko-KR" dirty="0"/>
                  <a:t>+</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2</m:t>
                            </m:r>
                          </m:sub>
                          <m:sup>
                            <m:r>
                              <a:rPr lang="en-US" altLang="ko-KR" i="1">
                                <a:latin typeface="Cambria Math" panose="02040503050406030204" pitchFamily="18" charset="0"/>
                              </a:rPr>
                              <m:t>𝐿</m:t>
                            </m:r>
                          </m:sup>
                        </m:sSubSup>
                      </m:sup>
                    </m:sSup>
                    <m:r>
                      <a:rPr lang="en-US" altLang="ko-KR" i="1">
                        <a:latin typeface="Cambria Math" panose="02040503050406030204" pitchFamily="18" charset="0"/>
                      </a:rPr>
                      <m:t>)</m:t>
                    </m:r>
                  </m:oMath>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843912" y="4348910"/>
                <a:ext cx="2496389" cy="331629"/>
              </a:xfrm>
              <a:prstGeom prst="rect">
                <a:avLst/>
              </a:prstGeom>
              <a:blipFill rotWithShape="0">
                <a:blip r:embed="rId7"/>
                <a:stretch>
                  <a:fillRect l="-2445" t="-9091" r="-4401"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843913" y="5240848"/>
                <a:ext cx="2496389" cy="329899"/>
              </a:xfrm>
              <a:prstGeom prst="rect">
                <a:avLst/>
              </a:prstGeom>
              <a:noFill/>
            </p:spPr>
            <p:txBody>
              <a:bodyPr wrap="none" lIns="0" tIns="0" rIns="0" bIns="0"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2</m:t>
                        </m:r>
                      </m:sub>
                      <m:sup>
                        <m:r>
                          <a:rPr lang="en-US" altLang="ko-KR" i="1">
                            <a:latin typeface="Cambria Math" panose="02040503050406030204" pitchFamily="18" charset="0"/>
                          </a:rPr>
                          <m:t>𝐿</m:t>
                        </m:r>
                      </m:sup>
                    </m:sSub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2</m:t>
                            </m:r>
                          </m:sub>
                          <m:sup>
                            <m:r>
                              <a:rPr lang="en-US" altLang="ko-KR" i="1">
                                <a:latin typeface="Cambria Math" panose="02040503050406030204" pitchFamily="18" charset="0"/>
                              </a:rPr>
                              <m:t>𝐿</m:t>
                            </m:r>
                          </m:sup>
                        </m:sSubSup>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0</m:t>
                            </m:r>
                          </m:sub>
                          <m:sup>
                            <m:r>
                              <a:rPr lang="en-US" altLang="ko-KR" i="1">
                                <a:latin typeface="Cambria Math" panose="02040503050406030204" pitchFamily="18" charset="0"/>
                              </a:rPr>
                              <m:t>𝐿</m:t>
                            </m:r>
                          </m:sup>
                        </m:sSubSup>
                      </m:sup>
                    </m:sSup>
                  </m:oMath>
                </a14:m>
                <a:r>
                  <a:rPr lang="en-US" altLang="ko-KR" dirty="0"/>
                  <a:t>+</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1</m:t>
                            </m:r>
                          </m:sub>
                          <m:sup>
                            <m:r>
                              <a:rPr lang="en-US" altLang="ko-KR" i="1">
                                <a:latin typeface="Cambria Math" panose="02040503050406030204" pitchFamily="18" charset="0"/>
                              </a:rPr>
                              <m:t>𝐿</m:t>
                            </m:r>
                          </m:sup>
                        </m:sSubSup>
                      </m:sup>
                    </m:sSup>
                  </m:oMath>
                </a14:m>
                <a:r>
                  <a:rPr lang="en-US" altLang="ko-KR" dirty="0"/>
                  <a:t>+</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2</m:t>
                            </m:r>
                          </m:sub>
                          <m:sup>
                            <m:r>
                              <a:rPr lang="en-US" altLang="ko-KR" i="1">
                                <a:latin typeface="Cambria Math" panose="02040503050406030204" pitchFamily="18" charset="0"/>
                              </a:rPr>
                              <m:t>𝐿</m:t>
                            </m:r>
                          </m:sup>
                        </m:sSubSup>
                      </m:sup>
                    </m:sSup>
                    <m:r>
                      <a:rPr lang="en-US" altLang="ko-KR" i="1">
                        <a:latin typeface="Cambria Math" panose="02040503050406030204" pitchFamily="18" charset="0"/>
                      </a:rPr>
                      <m:t>)</m:t>
                    </m:r>
                  </m:oMath>
                </a14:m>
                <a:endParaRPr lang="ko-KR"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7843911" y="5240847"/>
                <a:ext cx="2496389" cy="331629"/>
              </a:xfrm>
              <a:prstGeom prst="rect">
                <a:avLst/>
              </a:prstGeom>
              <a:blipFill rotWithShape="0">
                <a:blip r:embed="rId8"/>
                <a:stretch>
                  <a:fillRect l="-2445" t="-9259" r="-4401" b="-40741"/>
                </a:stretch>
              </a:blipFill>
            </p:spPr>
            <p:txBody>
              <a:bodyPr/>
              <a:lstStyle/>
              <a:p>
                <a:r>
                  <a:rPr lang="ko-KR" altLang="en-US">
                    <a:noFill/>
                  </a:rPr>
                  <a:t> </a:t>
                </a:r>
              </a:p>
            </p:txBody>
          </p:sp>
        </mc:Fallback>
      </mc:AlternateContent>
      <p:cxnSp>
        <p:nvCxnSpPr>
          <p:cNvPr id="16" name="직선 화살표 연결선 15"/>
          <p:cNvCxnSpPr>
            <a:stCxn id="5" idx="6"/>
          </p:cNvCxnSpPr>
          <p:nvPr/>
        </p:nvCxnSpPr>
        <p:spPr>
          <a:xfrm>
            <a:off x="7333069" y="3967783"/>
            <a:ext cx="38235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10" idx="6"/>
          </p:cNvCxnSpPr>
          <p:nvPr/>
        </p:nvCxnSpPr>
        <p:spPr>
          <a:xfrm>
            <a:off x="7333071" y="4813223"/>
            <a:ext cx="3900540" cy="28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a:stCxn id="11" idx="6"/>
          </p:cNvCxnSpPr>
          <p:nvPr/>
        </p:nvCxnSpPr>
        <p:spPr>
          <a:xfrm>
            <a:off x="7333070" y="5658663"/>
            <a:ext cx="3977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1193149" y="5080573"/>
                <a:ext cx="2844815" cy="523670"/>
              </a:xfrm>
              <a:prstGeom prst="rect">
                <a:avLst/>
              </a:prstGeom>
              <a:noFill/>
            </p:spPr>
            <p:txBody>
              <a:bodyPr wrap="square" rtlCol="0">
                <a:spAutoFit/>
              </a:bodyPr>
              <a:lstStyle/>
              <a:p>
                <a14:m>
                  <m:oMath xmlns:m="http://schemas.openxmlformats.org/officeDocument/2006/math">
                    <m:sSubSup>
                      <m:sSubSupPr>
                        <m:ctrlPr>
                          <a:rPr lang="en-US" altLang="ko-KR" sz="2400" i="1">
                            <a:solidFill>
                              <a:srgbClr val="FF0000"/>
                            </a:solidFill>
                            <a:latin typeface="Cambria Math" panose="02040503050406030204" pitchFamily="18" charset="0"/>
                          </a:rPr>
                        </m:ctrlPr>
                      </m:sSubSupPr>
                      <m:e>
                        <m:r>
                          <a:rPr lang="ko-KR" altLang="en-US" sz="2400" i="1">
                            <a:solidFill>
                              <a:srgbClr val="FF0000"/>
                            </a:solidFill>
                            <a:latin typeface="Cambria Math" panose="02040503050406030204" pitchFamily="18" charset="0"/>
                          </a:rPr>
                          <m:t>𝛿</m:t>
                        </m:r>
                      </m:e>
                      <m:sub>
                        <m:r>
                          <a:rPr lang="en-US" altLang="ko-KR" sz="2400" i="1">
                            <a:solidFill>
                              <a:srgbClr val="FF0000"/>
                            </a:solidFill>
                            <a:latin typeface="Cambria Math" panose="02040503050406030204" pitchFamily="18" charset="0"/>
                          </a:rPr>
                          <m:t>𝑗</m:t>
                        </m:r>
                      </m:sub>
                      <m:sup>
                        <m:r>
                          <a:rPr lang="en-US" altLang="ko-KR" sz="2400" i="1">
                            <a:solidFill>
                              <a:srgbClr val="FF0000"/>
                            </a:solidFill>
                            <a:latin typeface="Cambria Math" panose="02040503050406030204" pitchFamily="18" charset="0"/>
                          </a:rPr>
                          <m:t>𝐿</m:t>
                        </m:r>
                      </m:sup>
                    </m:sSubSup>
                    <m:r>
                      <a:rPr lang="en-US" altLang="ko-KR" sz="2400" i="1">
                        <a:solidFill>
                          <a:srgbClr val="FF0000"/>
                        </a:solidFill>
                        <a:latin typeface="Cambria Math" panose="02040503050406030204" pitchFamily="18" charset="0"/>
                      </a:rPr>
                      <m:t>=</m:t>
                    </m:r>
                    <m:sSubSup>
                      <m:sSubSupPr>
                        <m:ctrlPr>
                          <a:rPr lang="en-US" altLang="ko-KR" sz="2400" i="1">
                            <a:solidFill>
                              <a:srgbClr val="FF0000"/>
                            </a:solidFill>
                            <a:latin typeface="Cambria Math" panose="02040503050406030204" pitchFamily="18" charset="0"/>
                          </a:rPr>
                        </m:ctrlPr>
                      </m:sSubSupPr>
                      <m:e>
                        <m:r>
                          <a:rPr lang="en-US" altLang="ko-KR" sz="2400" i="1">
                            <a:solidFill>
                              <a:srgbClr val="FF0000"/>
                            </a:solidFill>
                            <a:latin typeface="Cambria Math" panose="02040503050406030204" pitchFamily="18" charset="0"/>
                          </a:rPr>
                          <m:t>𝑎</m:t>
                        </m:r>
                      </m:e>
                      <m:sub>
                        <m:r>
                          <a:rPr lang="en-US" altLang="ko-KR" sz="2400" i="1">
                            <a:solidFill>
                              <a:srgbClr val="FF0000"/>
                            </a:solidFill>
                            <a:latin typeface="Cambria Math" panose="02040503050406030204" pitchFamily="18" charset="0"/>
                          </a:rPr>
                          <m:t>𝑗</m:t>
                        </m:r>
                      </m:sub>
                      <m:sup>
                        <m:r>
                          <a:rPr lang="en-US" altLang="ko-KR" sz="2400" i="1">
                            <a:solidFill>
                              <a:srgbClr val="FF0000"/>
                            </a:solidFill>
                            <a:latin typeface="Cambria Math" panose="02040503050406030204" pitchFamily="18" charset="0"/>
                          </a:rPr>
                          <m:t>𝐿</m:t>
                        </m:r>
                      </m:sup>
                    </m:sSubSup>
                    <m:r>
                      <a:rPr lang="en-US" altLang="ko-KR" sz="2400" i="1">
                        <a:solidFill>
                          <a:srgbClr val="FF0000"/>
                        </a:solidFill>
                        <a:latin typeface="Cambria Math" panose="02040503050406030204" pitchFamily="18" charset="0"/>
                      </a:rPr>
                      <m:t>−</m:t>
                    </m:r>
                    <m:sSub>
                      <m:sSubPr>
                        <m:ctrlPr>
                          <a:rPr lang="en-US" altLang="ko-KR" sz="2400" i="1">
                            <a:solidFill>
                              <a:srgbClr val="FF0000"/>
                            </a:solidFill>
                            <a:latin typeface="Cambria Math" panose="02040503050406030204" pitchFamily="18" charset="0"/>
                          </a:rPr>
                        </m:ctrlPr>
                      </m:sSubPr>
                      <m:e>
                        <m:r>
                          <a:rPr lang="en-US" altLang="ko-KR" sz="2400" i="1">
                            <a:solidFill>
                              <a:srgbClr val="FF0000"/>
                            </a:solidFill>
                            <a:latin typeface="Cambria Math" panose="02040503050406030204" pitchFamily="18" charset="0"/>
                          </a:rPr>
                          <m:t>𝑦</m:t>
                        </m:r>
                      </m:e>
                      <m:sub>
                        <m:r>
                          <a:rPr lang="en-US" altLang="ko-KR" sz="2400" i="1">
                            <a:solidFill>
                              <a:srgbClr val="FF0000"/>
                            </a:solidFill>
                            <a:latin typeface="Cambria Math" panose="02040503050406030204" pitchFamily="18" charset="0"/>
                          </a:rPr>
                          <m:t>𝑗</m:t>
                        </m:r>
                      </m:sub>
                    </m:sSub>
                    <m:r>
                      <a:rPr lang="en-US" altLang="ko-KR" sz="2400" i="1">
                        <a:solidFill>
                          <a:srgbClr val="FF0000"/>
                        </a:solidFill>
                        <a:latin typeface="Cambria Math" panose="02040503050406030204" pitchFamily="18" charset="0"/>
                      </a:rPr>
                      <m:t>     </m:t>
                    </m:r>
                  </m:oMath>
                </a14:m>
                <a:r>
                  <a:rPr lang="en-US" altLang="ko-KR" sz="2400" dirty="0">
                    <a:solidFill>
                      <a:srgbClr val="FF0000"/>
                    </a:solidFill>
                  </a:rPr>
                  <a:t>(BP1)</a:t>
                </a:r>
                <a:endParaRPr lang="ko-KR" altLang="en-US" sz="2400" dirty="0">
                  <a:solidFill>
                    <a:srgbClr val="FF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1193149" y="5080573"/>
                <a:ext cx="2844815" cy="523670"/>
              </a:xfrm>
              <a:prstGeom prst="rect">
                <a:avLst/>
              </a:prstGeom>
              <a:blipFill>
                <a:blip r:embed="rId9"/>
                <a:stretch>
                  <a:fillRect t="-6977" r="-6438" b="-16279"/>
                </a:stretch>
              </a:blipFill>
            </p:spPr>
            <p:txBody>
              <a:bodyPr/>
              <a:lstStyle/>
              <a:p>
                <a:r>
                  <a:rPr lang="ko-KR" altLang="en-US">
                    <a:noFill/>
                  </a:rPr>
                  <a:t> </a:t>
                </a:r>
              </a:p>
            </p:txBody>
          </p:sp>
        </mc:Fallback>
      </mc:AlternateContent>
      <p:sp>
        <p:nvSpPr>
          <p:cNvPr id="24" name="TextBox 23"/>
          <p:cNvSpPr txBox="1"/>
          <p:nvPr/>
        </p:nvSpPr>
        <p:spPr>
          <a:xfrm>
            <a:off x="6218847" y="2886209"/>
            <a:ext cx="1973180" cy="369332"/>
          </a:xfrm>
          <a:prstGeom prst="rect">
            <a:avLst/>
          </a:prstGeom>
          <a:noFill/>
        </p:spPr>
        <p:txBody>
          <a:bodyPr wrap="square" rtlCol="0">
            <a:spAutoFit/>
          </a:bodyPr>
          <a:lstStyle/>
          <a:p>
            <a:r>
              <a:rPr lang="en-US" altLang="ko-KR" dirty="0"/>
              <a:t>Layer L (last) </a:t>
            </a:r>
            <a:endParaRPr lang="ko-KR" altLang="en-US" dirty="0"/>
          </a:p>
        </p:txBody>
      </p:sp>
      <p:cxnSp>
        <p:nvCxnSpPr>
          <p:cNvPr id="26" name="직선 화살표 연결선 25"/>
          <p:cNvCxnSpPr/>
          <p:nvPr/>
        </p:nvCxnSpPr>
        <p:spPr>
          <a:xfrm flipV="1">
            <a:off x="5522675" y="3750897"/>
            <a:ext cx="830909" cy="12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5512643" y="4382926"/>
            <a:ext cx="836695" cy="7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a:off x="5522675" y="5058667"/>
            <a:ext cx="835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a:off x="5516204" y="5658663"/>
            <a:ext cx="835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날짜 개체 틀 5"/>
          <p:cNvSpPr>
            <a:spLocks noGrp="1"/>
          </p:cNvSpPr>
          <p:nvPr>
            <p:ph type="dt" sz="half" idx="10"/>
          </p:nvPr>
        </p:nvSpPr>
        <p:spPr/>
        <p:txBody>
          <a:bodyPr/>
          <a:lstStyle/>
          <a:p>
            <a:fld id="{B4ECC99E-157B-4F6D-A0D8-9B60AFBA4930}" type="datetime1">
              <a:rPr lang="ko-KR" altLang="en-US" smtClean="0"/>
              <a:t>2019-12-12</a:t>
            </a:fld>
            <a:endParaRPr lang="ko-KR" altLang="en-US"/>
          </a:p>
        </p:txBody>
      </p:sp>
      <p:sp>
        <p:nvSpPr>
          <p:cNvPr id="7" name="슬라이드 번호 개체 틀 6"/>
          <p:cNvSpPr>
            <a:spLocks noGrp="1"/>
          </p:cNvSpPr>
          <p:nvPr>
            <p:ph type="sldNum" sz="quarter" idx="12"/>
          </p:nvPr>
        </p:nvSpPr>
        <p:spPr/>
        <p:txBody>
          <a:bodyPr/>
          <a:lstStyle/>
          <a:p>
            <a:fld id="{FCC205DD-E5C4-4EE3-B0EE-276B4039E1DB}" type="slidenum">
              <a:rPr lang="ko-KR" altLang="en-US" smtClean="0"/>
              <a:t>22</a:t>
            </a:fld>
            <a:endParaRPr lang="ko-KR" altLang="en-US"/>
          </a:p>
        </p:txBody>
      </p:sp>
      <mc:AlternateContent xmlns:mc="http://schemas.openxmlformats.org/markup-compatibility/2006" xmlns:a14="http://schemas.microsoft.com/office/drawing/2010/main">
        <mc:Choice Requires="a14">
          <p:sp>
            <p:nvSpPr>
              <p:cNvPr id="17" name="TextBox 16"/>
              <p:cNvSpPr txBox="1"/>
              <p:nvPr/>
            </p:nvSpPr>
            <p:spPr>
              <a:xfrm>
                <a:off x="1193149" y="4579919"/>
                <a:ext cx="4034222" cy="692818"/>
              </a:xfrm>
              <a:prstGeom prst="rect">
                <a:avLst/>
              </a:prstGeom>
              <a:noFill/>
            </p:spPr>
            <p:txBody>
              <a:bodyPr wrap="square" rtlCol="0">
                <a:spAutoFit/>
              </a:bodyPr>
              <a:lstStyle/>
              <a:p>
                <a:r>
                  <a:rPr lang="en-US" altLang="ko-KR" dirty="0"/>
                  <a:t>If</a:t>
                </a:r>
                <a:r>
                  <a:rPr lang="ko-KR" altLang="en-US" dirty="0"/>
                  <a:t> </a:t>
                </a:r>
                <a14:m>
                  <m:oMath xmlns:m="http://schemas.openxmlformats.org/officeDocument/2006/math">
                    <m:r>
                      <a:rPr lang="en-US" altLang="ko-KR" i="1">
                        <a:latin typeface="Cambria Math" panose="02040503050406030204" pitchFamily="18" charset="0"/>
                      </a:rPr>
                      <m:t>𝐶</m:t>
                    </m:r>
                    <m:r>
                      <a:rPr lang="en-US" altLang="ko-KR" i="1">
                        <a:latin typeface="Cambria Math" panose="02040503050406030204" pitchFamily="18" charset="0"/>
                      </a:rPr>
                      <m:t>=−</m:t>
                    </m:r>
                    <m:func>
                      <m:funcPr>
                        <m:ctrlPr>
                          <a:rPr lang="en-US" altLang="ko-KR" i="1">
                            <a:latin typeface="Cambria Math" panose="02040503050406030204" pitchFamily="18" charset="0"/>
                          </a:rPr>
                        </m:ctrlPr>
                      </m:funcPr>
                      <m:fNa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𝑗</m:t>
                            </m:r>
                          </m:sub>
                          <m:sup/>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𝑗</m:t>
                                </m:r>
                              </m:sub>
                            </m:sSub>
                          </m:e>
                        </m:nary>
                        <m:r>
                          <m:rPr>
                            <m:sty m:val="p"/>
                          </m:rPr>
                          <a:rPr lang="en-US" altLang="ko-KR">
                            <a:latin typeface="Cambria Math" panose="02040503050406030204" pitchFamily="18" charset="0"/>
                          </a:rPr>
                          <m:t>ln</m:t>
                        </m:r>
                      </m:fName>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e>
                    </m:func>
                  </m:oMath>
                </a14:m>
                <a:r>
                  <a:rPr lang="en-US" altLang="ko-KR" dirty="0"/>
                  <a:t>, where, </a:t>
                </a:r>
                <a14:m>
                  <m:oMath xmlns:m="http://schemas.openxmlformats.org/officeDocument/2006/math">
                    <m:nary>
                      <m:naryPr>
                        <m:chr m:val="∑"/>
                        <m:subHide m:val="on"/>
                        <m:supHide m:val="on"/>
                        <m:ctrlPr>
                          <a:rPr lang="ko-KR" altLang="en-US" i="1">
                            <a:latin typeface="Cambria Math" panose="02040503050406030204" pitchFamily="18" charset="0"/>
                          </a:rPr>
                        </m:ctrlPr>
                      </m:naryPr>
                      <m:sub/>
                      <m:sup/>
                      <m:e>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𝑗</m:t>
                            </m:r>
                          </m:sub>
                        </m:sSub>
                        <m:r>
                          <a:rPr lang="en-US" altLang="ko-KR" i="1">
                            <a:latin typeface="Cambria Math" panose="02040503050406030204" pitchFamily="18" charset="0"/>
                          </a:rPr>
                          <m:t> </m:t>
                        </m:r>
                      </m:e>
                    </m:nary>
                    <m:r>
                      <a:rPr lang="en-US" altLang="ko-KR" i="1">
                        <a:latin typeface="Cambria Math" panose="02040503050406030204" pitchFamily="18" charset="0"/>
                      </a:rPr>
                      <m:t>=1</m:t>
                    </m:r>
                  </m:oMath>
                </a14:m>
                <a:endParaRPr lang="ko-KR" altLang="en-US" dirty="0"/>
              </a:p>
              <a:p>
                <a:r>
                  <a:rPr lang="en-US" altLang="ko-KR" dirty="0"/>
                  <a:t> </a:t>
                </a:r>
                <a:endParaRPr lang="ko-KR"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193149" y="4579919"/>
                <a:ext cx="4034222" cy="692818"/>
              </a:xfrm>
              <a:prstGeom prst="rect">
                <a:avLst/>
              </a:prstGeom>
              <a:blipFill>
                <a:blip r:embed="rId10"/>
                <a:stretch>
                  <a:fillRect l="-1360" t="-61404" b="-543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76337" y="6359496"/>
                <a:ext cx="6153376" cy="523670"/>
              </a:xfrm>
              <a:prstGeom prst="rect">
                <a:avLst/>
              </a:prstGeom>
              <a:noFill/>
            </p:spPr>
            <p:txBody>
              <a:bodyPr wrap="square" rtlCol="0">
                <a:spAutoFit/>
              </a:bodyPr>
              <a:lstStyle/>
              <a:p>
                <a:r>
                  <a:rPr lang="en-US" altLang="ko-KR" sz="2400" dirty="0"/>
                  <a:t>Incorrect </a:t>
                </a:r>
                <a14:m>
                  <m:oMath xmlns:m="http://schemas.openxmlformats.org/officeDocument/2006/math">
                    <m:sSubSup>
                      <m:sSubSupPr>
                        <m:ctrlPr>
                          <a:rPr lang="en-US" altLang="ko-KR" sz="2400" i="1">
                            <a:latin typeface="Cambria Math" panose="02040503050406030204" pitchFamily="18" charset="0"/>
                          </a:rPr>
                        </m:ctrlPr>
                      </m:sSubSupPr>
                      <m:e>
                        <m:r>
                          <a:rPr lang="ko-KR" altLang="en-US" sz="2400" i="1">
                            <a:latin typeface="Cambria Math" panose="02040503050406030204" pitchFamily="18" charset="0"/>
                          </a:rPr>
                          <m:t>𝛿</m:t>
                        </m:r>
                      </m:e>
                      <m:sub>
                        <m:r>
                          <a:rPr lang="en-US" altLang="ko-KR" sz="2400" i="1">
                            <a:latin typeface="Cambria Math" panose="02040503050406030204" pitchFamily="18" charset="0"/>
                          </a:rPr>
                          <m:t>𝑗</m:t>
                        </m:r>
                      </m:sub>
                      <m:sup>
                        <m:r>
                          <a:rPr lang="en-US" altLang="ko-KR" sz="2400" i="1">
                            <a:latin typeface="Cambria Math" panose="02040503050406030204" pitchFamily="18" charset="0"/>
                          </a:rPr>
                          <m:t>𝐿</m:t>
                        </m:r>
                      </m:sup>
                    </m:sSubSup>
                  </m:oMath>
                </a14:m>
                <a:r>
                  <a:rPr lang="ko-KR" altLang="en-US" sz="2400"/>
                  <a:t> </a:t>
                </a:r>
                <a:r>
                  <a:rPr lang="en-US" altLang="ko-KR" sz="2400" dirty="0"/>
                  <a:t>causes </a:t>
                </a:r>
                <a:r>
                  <a:rPr lang="en-US" altLang="ko-KR" sz="2400" dirty="0" err="1"/>
                  <a:t>backprogation</a:t>
                </a:r>
                <a:r>
                  <a:rPr lang="en-US" altLang="ko-KR" sz="2400" dirty="0"/>
                  <a:t> </a:t>
                </a:r>
                <a:r>
                  <a:rPr lang="en-US" altLang="ko-KR" sz="2400" i="1" dirty="0"/>
                  <a:t>nan</a:t>
                </a:r>
                <a:endParaRPr lang="ko-KR" altLang="en-US" sz="2400" i="1"/>
              </a:p>
            </p:txBody>
          </p:sp>
        </mc:Choice>
        <mc:Fallback xmlns="">
          <p:sp>
            <p:nvSpPr>
              <p:cNvPr id="8" name="TextBox 7"/>
              <p:cNvSpPr txBox="1">
                <a:spLocks noRot="1" noChangeAspect="1" noMove="1" noResize="1" noEditPoints="1" noAdjustHandles="1" noChangeArrowheads="1" noChangeShapeType="1" noTextEdit="1"/>
              </p:cNvSpPr>
              <p:nvPr/>
            </p:nvSpPr>
            <p:spPr>
              <a:xfrm>
                <a:off x="2976337" y="6359496"/>
                <a:ext cx="6153376" cy="523670"/>
              </a:xfrm>
              <a:prstGeom prst="rect">
                <a:avLst/>
              </a:prstGeom>
              <a:blipFill rotWithShape="0">
                <a:blip r:embed="rId12"/>
                <a:stretch>
                  <a:fillRect l="-1485" t="-6977" b="-162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179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 xmlns:a16="http://schemas.microsoft.com/office/drawing/2014/main" id="{19D2634F-F6DD-4ED7-99B5-06D9D1697C8C}"/>
              </a:ext>
            </a:extLst>
          </p:cNvPr>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a:extLst>
              <a:ext uri="{FF2B5EF4-FFF2-40B4-BE49-F238E27FC236}">
                <a16:creationId xmlns="" xmlns:a16="http://schemas.microsoft.com/office/drawing/2014/main" id="{9DE5ACA8-5D87-465A-AC49-8A2CC28E2C84}"/>
              </a:ext>
            </a:extLst>
          </p:cNvPr>
          <p:cNvSpPr>
            <a:spLocks noGrp="1"/>
          </p:cNvSpPr>
          <p:nvPr>
            <p:ph type="sldNum" sz="quarter" idx="12"/>
          </p:nvPr>
        </p:nvSpPr>
        <p:spPr/>
        <p:txBody>
          <a:bodyPr/>
          <a:lstStyle/>
          <a:p>
            <a:fld id="{FCC205DD-E5C4-4EE3-B0EE-276B4039E1DB}" type="slidenum">
              <a:rPr lang="ko-KR" altLang="en-US" smtClean="0"/>
              <a:t>23</a:t>
            </a:fld>
            <a:endParaRPr lang="ko-KR" alt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291064E0-3A31-45B3-B1C8-CC77ED757DB9}"/>
                  </a:ext>
                </a:extLst>
              </p:cNvPr>
              <p:cNvSpPr txBox="1"/>
              <p:nvPr/>
            </p:nvSpPr>
            <p:spPr>
              <a:xfrm>
                <a:off x="1144159" y="477475"/>
                <a:ext cx="4034222" cy="692818"/>
              </a:xfrm>
              <a:prstGeom prst="rect">
                <a:avLst/>
              </a:prstGeom>
              <a:noFill/>
            </p:spPr>
            <p:txBody>
              <a:bodyPr wrap="square" rtlCol="0">
                <a:spAutoFit/>
              </a:bodyPr>
              <a:lstStyle/>
              <a:p>
                <a14:m>
                  <m:oMath xmlns:m="http://schemas.openxmlformats.org/officeDocument/2006/math">
                    <m:r>
                      <a:rPr lang="en-US" altLang="ko-KR" i="1">
                        <a:latin typeface="Cambria Math" panose="02040503050406030204" pitchFamily="18" charset="0"/>
                      </a:rPr>
                      <m:t>𝐶</m:t>
                    </m:r>
                    <m:r>
                      <a:rPr lang="en-US" altLang="ko-KR" i="1">
                        <a:latin typeface="Cambria Math" panose="02040503050406030204" pitchFamily="18" charset="0"/>
                      </a:rPr>
                      <m:t>=−</m:t>
                    </m:r>
                    <m:func>
                      <m:funcPr>
                        <m:ctrlPr>
                          <a:rPr lang="en-US" altLang="ko-KR" i="1">
                            <a:latin typeface="Cambria Math" panose="02040503050406030204" pitchFamily="18" charset="0"/>
                          </a:rPr>
                        </m:ctrlPr>
                      </m:funcPr>
                      <m:fNa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𝑗</m:t>
                            </m:r>
                          </m:sub>
                          <m:sup/>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𝑗</m:t>
                                </m:r>
                              </m:sub>
                            </m:sSub>
                          </m:e>
                        </m:nary>
                        <m:r>
                          <m:rPr>
                            <m:sty m:val="p"/>
                          </m:rPr>
                          <a:rPr lang="en-US" altLang="ko-KR">
                            <a:latin typeface="Cambria Math" panose="02040503050406030204" pitchFamily="18" charset="0"/>
                          </a:rPr>
                          <m:t>ln</m:t>
                        </m:r>
                      </m:fName>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sub>
                          <m:sup>
                            <m:r>
                              <a:rPr lang="en-US" altLang="ko-KR" i="1">
                                <a:latin typeface="Cambria Math" panose="02040503050406030204" pitchFamily="18" charset="0"/>
                              </a:rPr>
                              <m:t>𝐿</m:t>
                            </m:r>
                          </m:sup>
                        </m:sSubSup>
                      </m:e>
                    </m:func>
                  </m:oMath>
                </a14:m>
                <a:r>
                  <a:rPr lang="en-US" altLang="ko-KR" dirty="0"/>
                  <a:t>, where, </a:t>
                </a:r>
                <a14:m>
                  <m:oMath xmlns:m="http://schemas.openxmlformats.org/officeDocument/2006/math">
                    <m:nary>
                      <m:naryPr>
                        <m:chr m:val="∑"/>
                        <m:subHide m:val="on"/>
                        <m:supHide m:val="on"/>
                        <m:ctrlPr>
                          <a:rPr lang="ko-KR" altLang="en-US" i="1">
                            <a:latin typeface="Cambria Math" panose="02040503050406030204" pitchFamily="18" charset="0"/>
                          </a:rPr>
                        </m:ctrlPr>
                      </m:naryPr>
                      <m:sub/>
                      <m:sup/>
                      <m:e>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𝑗</m:t>
                            </m:r>
                          </m:sub>
                        </m:sSub>
                        <m:r>
                          <a:rPr lang="en-US" altLang="ko-KR" i="1">
                            <a:latin typeface="Cambria Math" panose="02040503050406030204" pitchFamily="18" charset="0"/>
                          </a:rPr>
                          <m:t> </m:t>
                        </m:r>
                      </m:e>
                    </m:nary>
                    <m:r>
                      <a:rPr lang="en-US" altLang="ko-KR" i="1">
                        <a:latin typeface="Cambria Math" panose="02040503050406030204" pitchFamily="18" charset="0"/>
                      </a:rPr>
                      <m:t>=1</m:t>
                    </m:r>
                  </m:oMath>
                </a14:m>
                <a:endParaRPr lang="ko-KR" altLang="en-US" dirty="0"/>
              </a:p>
              <a:p>
                <a:r>
                  <a:rPr lang="en-US" altLang="ko-KR" dirty="0"/>
                  <a:t> </a:t>
                </a:r>
                <a:endParaRPr lang="ko-KR" altLang="en-US" dirty="0"/>
              </a:p>
            </p:txBody>
          </p:sp>
        </mc:Choice>
        <mc:Fallback xmlns="">
          <p:sp>
            <p:nvSpPr>
              <p:cNvPr id="6" name="TextBox 5">
                <a:extLst>
                  <a:ext uri="{FF2B5EF4-FFF2-40B4-BE49-F238E27FC236}">
                    <a16:creationId xmlns:a16="http://schemas.microsoft.com/office/drawing/2014/main" id="{291064E0-3A31-45B3-B1C8-CC77ED757DB9}"/>
                  </a:ext>
                </a:extLst>
              </p:cNvPr>
              <p:cNvSpPr txBox="1">
                <a:spLocks noRot="1" noChangeAspect="1" noMove="1" noResize="1" noEditPoints="1" noAdjustHandles="1" noChangeArrowheads="1" noChangeShapeType="1" noTextEdit="1"/>
              </p:cNvSpPr>
              <p:nvPr/>
            </p:nvSpPr>
            <p:spPr>
              <a:xfrm>
                <a:off x="1144159" y="477475"/>
                <a:ext cx="4034222" cy="692818"/>
              </a:xfrm>
              <a:prstGeom prst="rect">
                <a:avLst/>
              </a:prstGeom>
              <a:blipFill>
                <a:blip r:embed="rId2"/>
                <a:stretch>
                  <a:fillRect t="-61404" b="-543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8FE8713A-8C1F-4D5B-A1FD-9F5DF449DB20}"/>
                  </a:ext>
                </a:extLst>
              </p:cNvPr>
              <p:cNvSpPr txBox="1"/>
              <p:nvPr/>
            </p:nvSpPr>
            <p:spPr>
              <a:xfrm>
                <a:off x="1144159" y="1363660"/>
                <a:ext cx="4034222" cy="619978"/>
              </a:xfrm>
              <a:prstGeom prst="rect">
                <a:avLst/>
              </a:prstGeom>
              <a:noFill/>
            </p:spPr>
            <p:txBody>
              <a:bodyPr wrap="square" rtlCol="0">
                <a:spAutoFit/>
              </a:bodyPr>
              <a:lstStyle/>
              <a:p>
                <a14:m>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a:rPr lang="en-US" altLang="ko-KR" i="1">
                            <a:latin typeface="Cambria Math" panose="02040503050406030204" pitchFamily="18" charset="0"/>
                          </a:rPr>
                          <m:t>𝐶</m:t>
                        </m:r>
                      </m:num>
                      <m:den>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i="1">
                        <a:latin typeface="Cambria Math" panose="02040503050406030204" pitchFamily="18" charset="0"/>
                      </a:rPr>
                      <m:t>=−</m:t>
                    </m:r>
                    <m:func>
                      <m:funcPr>
                        <m:ctrlPr>
                          <a:rPr lang="en-US" altLang="ko-KR" i="1">
                            <a:latin typeface="Cambria Math" panose="02040503050406030204" pitchFamily="18" charset="0"/>
                          </a:rPr>
                        </m:ctrlPr>
                      </m:funcPr>
                      <m:fNa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𝑗</m:t>
                            </m:r>
                          </m:sub>
                          <m:sup/>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𝑗</m:t>
                                </m:r>
                              </m:sub>
                            </m:sSub>
                          </m:e>
                        </m:nary>
                      </m:fName>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sub>
                              <m:sup>
                                <m:r>
                                  <a:rPr lang="en-US" altLang="ko-KR" b="0" i="1" smtClean="0">
                                    <a:latin typeface="Cambria Math" panose="02040503050406030204" pitchFamily="18" charset="0"/>
                                  </a:rPr>
                                  <m:t> </m:t>
                                </m:r>
                              </m:sup>
                            </m:sSubSup>
                          </m:den>
                        </m:f>
                        <m:d>
                          <m:dPr>
                            <m:ctrlPr>
                              <a:rPr lang="en-US" altLang="ko-KR" b="0" i="1" smtClean="0">
                                <a:latin typeface="Cambria Math" panose="02040503050406030204" pitchFamily="18" charset="0"/>
                              </a:rPr>
                            </m:ctrlPr>
                          </m:dPr>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𝑗</m:t>
                                    </m:r>
                                  </m:sub>
                                </m:sSub>
                              </m:num>
                              <m:den>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e>
                        </m:d>
                      </m:e>
                    </m:func>
                  </m:oMath>
                </a14:m>
                <a:r>
                  <a:rPr lang="en-US" altLang="ko-KR" dirty="0"/>
                  <a:t>, where, </a:t>
                </a:r>
                <a14:m>
                  <m:oMath xmlns:m="http://schemas.openxmlformats.org/officeDocument/2006/math">
                    <m:nary>
                      <m:naryPr>
                        <m:chr m:val="∑"/>
                        <m:subHide m:val="on"/>
                        <m:supHide m:val="on"/>
                        <m:ctrlPr>
                          <a:rPr lang="ko-KR" altLang="en-US" i="1">
                            <a:latin typeface="Cambria Math" panose="02040503050406030204" pitchFamily="18" charset="0"/>
                          </a:rPr>
                        </m:ctrlPr>
                      </m:naryPr>
                      <m:sub/>
                      <m:sup/>
                      <m:e>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𝑗</m:t>
                            </m:r>
                          </m:sub>
                        </m:sSub>
                        <m:r>
                          <a:rPr lang="en-US" altLang="ko-KR" i="1">
                            <a:latin typeface="Cambria Math" panose="02040503050406030204" pitchFamily="18" charset="0"/>
                          </a:rPr>
                          <m:t> </m:t>
                        </m:r>
                      </m:e>
                    </m:nary>
                    <m:r>
                      <a:rPr lang="en-US" altLang="ko-KR" i="1">
                        <a:latin typeface="Cambria Math" panose="02040503050406030204" pitchFamily="18" charset="0"/>
                      </a:rPr>
                      <m:t>=1</m:t>
                    </m:r>
                  </m:oMath>
                </a14:m>
                <a:endParaRPr lang="ko-KR" altLang="en-US" dirty="0"/>
              </a:p>
            </p:txBody>
          </p:sp>
        </mc:Choice>
        <mc:Fallback xmlns="">
          <p:sp>
            <p:nvSpPr>
              <p:cNvPr id="7" name="TextBox 6">
                <a:extLst>
                  <a:ext uri="{FF2B5EF4-FFF2-40B4-BE49-F238E27FC236}">
                    <a16:creationId xmlns:a16="http://schemas.microsoft.com/office/drawing/2014/main" id="{8FE8713A-8C1F-4D5B-A1FD-9F5DF449DB20}"/>
                  </a:ext>
                </a:extLst>
              </p:cNvPr>
              <p:cNvSpPr txBox="1">
                <a:spLocks noRot="1" noChangeAspect="1" noMove="1" noResize="1" noEditPoints="1" noAdjustHandles="1" noChangeArrowheads="1" noChangeShapeType="1" noTextEdit="1"/>
              </p:cNvSpPr>
              <p:nvPr/>
            </p:nvSpPr>
            <p:spPr>
              <a:xfrm>
                <a:off x="1144159" y="1363660"/>
                <a:ext cx="4034222" cy="61997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B5ADD303-FF2C-42AC-AF5C-75ACBF85DB7A}"/>
                  </a:ext>
                </a:extLst>
              </p:cNvPr>
              <p:cNvSpPr txBox="1"/>
              <p:nvPr/>
            </p:nvSpPr>
            <p:spPr>
              <a:xfrm>
                <a:off x="1433719" y="2068010"/>
                <a:ext cx="4034222" cy="619978"/>
              </a:xfrm>
              <a:prstGeom prst="rect">
                <a:avLst/>
              </a:prstGeom>
              <a:noFill/>
            </p:spPr>
            <p:txBody>
              <a:bodyPr wrap="square" rtlCol="0">
                <a:spAutoFit/>
              </a:bodyPr>
              <a:lstStyle/>
              <a:p>
                <a14:m>
                  <m:oMath xmlns:m="http://schemas.openxmlformats.org/officeDocument/2006/math">
                    <m:r>
                      <a:rPr lang="en-US" altLang="ko-KR" i="1" smtClean="0">
                        <a:latin typeface="Cambria Math" panose="02040503050406030204" pitchFamily="18" charset="0"/>
                      </a:rPr>
                      <m:t>=−</m:t>
                    </m:r>
                    <m:func>
                      <m:funcPr>
                        <m:ctrlPr>
                          <a:rPr lang="en-US" altLang="ko-KR" i="1">
                            <a:latin typeface="Cambria Math" panose="02040503050406030204" pitchFamily="18" charset="0"/>
                          </a:rPr>
                        </m:ctrlPr>
                      </m:funcPr>
                      <m:fNa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𝑗</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𝑖</m:t>
                            </m:r>
                          </m:sub>
                          <m:sup/>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𝑗</m:t>
                                </m:r>
                              </m:sub>
                            </m:sSub>
                          </m:e>
                        </m:nary>
                      </m:fName>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sub>
                              <m:sup>
                                <m:r>
                                  <a:rPr lang="en-US" altLang="ko-KR" b="0" i="1" smtClean="0">
                                    <a:latin typeface="Cambria Math" panose="02040503050406030204" pitchFamily="18" charset="0"/>
                                  </a:rPr>
                                  <m:t> </m:t>
                                </m:r>
                              </m:sup>
                            </m:sSubSup>
                          </m:den>
                        </m:f>
                        <m:d>
                          <m:dPr>
                            <m:ctrlPr>
                              <a:rPr lang="en-US" altLang="ko-KR" b="0" i="1" smtClean="0">
                                <a:latin typeface="Cambria Math" panose="02040503050406030204" pitchFamily="18" charset="0"/>
                              </a:rPr>
                            </m:ctrlPr>
                          </m:dPr>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𝑗</m:t>
                                    </m:r>
                                  </m:sub>
                                </m:sSub>
                              </m:num>
                              <m:den>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e>
                        </m:d>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 </m:t>
                            </m:r>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den>
                        </m:f>
                      </m:e>
                    </m:func>
                  </m:oMath>
                </a14:m>
                <a:r>
                  <a:rPr lang="en-US" altLang="ko-KR" dirty="0"/>
                  <a:t> </a:t>
                </a:r>
                <a14:m>
                  <m:oMath xmlns:m="http://schemas.openxmlformats.org/officeDocument/2006/math">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i="1">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𝑎</m:t>
                                </m:r>
                              </m:e>
                              <m:sub>
                                <m:r>
                                  <a:rPr lang="en-US" altLang="ko-KR" b="0" i="1" smtClean="0">
                                    <a:latin typeface="Cambria Math" panose="02040503050406030204" pitchFamily="18" charset="0"/>
                                  </a:rPr>
                                  <m:t>𝑖</m:t>
                                </m:r>
                              </m:sub>
                            </m:sSub>
                          </m:num>
                          <m:den>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den>
                        </m:f>
                      </m:e>
                    </m:d>
                  </m:oMath>
                </a14:m>
                <a:endParaRPr lang="ko-KR" altLang="en-US" dirty="0"/>
              </a:p>
            </p:txBody>
          </p:sp>
        </mc:Choice>
        <mc:Fallback xmlns="">
          <p:sp>
            <p:nvSpPr>
              <p:cNvPr id="8" name="TextBox 7">
                <a:extLst>
                  <a:ext uri="{FF2B5EF4-FFF2-40B4-BE49-F238E27FC236}">
                    <a16:creationId xmlns:a16="http://schemas.microsoft.com/office/drawing/2014/main" id="{B5ADD303-FF2C-42AC-AF5C-75ACBF85DB7A}"/>
                  </a:ext>
                </a:extLst>
              </p:cNvPr>
              <p:cNvSpPr txBox="1">
                <a:spLocks noRot="1" noChangeAspect="1" noMove="1" noResize="1" noEditPoints="1" noAdjustHandles="1" noChangeArrowheads="1" noChangeShapeType="1" noTextEdit="1"/>
              </p:cNvSpPr>
              <p:nvPr/>
            </p:nvSpPr>
            <p:spPr>
              <a:xfrm>
                <a:off x="1433719" y="2068010"/>
                <a:ext cx="4034222" cy="61997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00B3C1C0-2297-4F5C-943B-7051BAE4DA29}"/>
                  </a:ext>
                </a:extLst>
              </p:cNvPr>
              <p:cNvSpPr/>
              <p:nvPr/>
            </p:nvSpPr>
            <p:spPr>
              <a:xfrm>
                <a:off x="5309272" y="1456719"/>
                <a:ext cx="844014" cy="4009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sub>
                        <m:sup>
                          <m:r>
                            <a:rPr lang="en-US" altLang="ko-KR" b="0" i="1" smtClean="0">
                              <a:latin typeface="Cambria Math" panose="02040503050406030204" pitchFamily="18" charset="0"/>
                            </a:rPr>
                            <m:t> </m:t>
                          </m:r>
                        </m:sup>
                      </m:sSubSup>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𝑖</m:t>
                          </m:r>
                        </m:sub>
                        <m:sup>
                          <m:r>
                            <a:rPr lang="en-US" altLang="ko-KR" b="0" i="1" smtClean="0">
                              <a:latin typeface="Cambria Math" panose="02040503050406030204" pitchFamily="18" charset="0"/>
                            </a:rPr>
                            <m:t> </m:t>
                          </m:r>
                        </m:sup>
                      </m:sSubSup>
                    </m:oMath>
                  </m:oMathPara>
                </a14:m>
                <a:endParaRPr lang="ko-KR" altLang="en-US" dirty="0"/>
              </a:p>
            </p:txBody>
          </p:sp>
        </mc:Choice>
        <mc:Fallback xmlns="">
          <p:sp>
            <p:nvSpPr>
              <p:cNvPr id="9" name="직사각형 8">
                <a:extLst>
                  <a:ext uri="{FF2B5EF4-FFF2-40B4-BE49-F238E27FC236}">
                    <a16:creationId xmlns:a16="http://schemas.microsoft.com/office/drawing/2014/main" id="{00B3C1C0-2297-4F5C-943B-7051BAE4DA29}"/>
                  </a:ext>
                </a:extLst>
              </p:cNvPr>
              <p:cNvSpPr>
                <a:spLocks noRot="1" noChangeAspect="1" noMove="1" noResize="1" noEditPoints="1" noAdjustHandles="1" noChangeArrowheads="1" noChangeShapeType="1" noTextEdit="1"/>
              </p:cNvSpPr>
              <p:nvPr/>
            </p:nvSpPr>
            <p:spPr>
              <a:xfrm>
                <a:off x="5309272" y="1456719"/>
                <a:ext cx="844014" cy="400944"/>
              </a:xfrm>
              <a:prstGeom prst="rect">
                <a:avLst/>
              </a:prstGeom>
              <a:blipFill>
                <a:blip r:embed="rId5"/>
                <a:stretch>
                  <a:fillRect b="-7576"/>
                </a:stretch>
              </a:blipFill>
            </p:spPr>
            <p:txBody>
              <a:bodyPr/>
              <a:lstStyle/>
              <a:p>
                <a:r>
                  <a:rPr lang="ko-KR" altLang="en-US">
                    <a:noFill/>
                  </a:rPr>
                  <a:t> </a:t>
                </a:r>
              </a:p>
            </p:txBody>
          </p:sp>
        </mc:Fallback>
      </mc:AlternateContent>
      <p:cxnSp>
        <p:nvCxnSpPr>
          <p:cNvPr id="11" name="직선 화살표 연결선 10">
            <a:extLst>
              <a:ext uri="{FF2B5EF4-FFF2-40B4-BE49-F238E27FC236}">
                <a16:creationId xmlns="" xmlns:a16="http://schemas.microsoft.com/office/drawing/2014/main" id="{236031CF-AA50-41D8-AC30-594601D50AC5}"/>
              </a:ext>
            </a:extLst>
          </p:cNvPr>
          <p:cNvCxnSpPr>
            <a:cxnSpLocks/>
          </p:cNvCxnSpPr>
          <p:nvPr/>
        </p:nvCxnSpPr>
        <p:spPr>
          <a:xfrm flipV="1">
            <a:off x="3314700" y="1779647"/>
            <a:ext cx="2153241" cy="39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직사각형 11">
                <a:extLst>
                  <a:ext uri="{FF2B5EF4-FFF2-40B4-BE49-F238E27FC236}">
                    <a16:creationId xmlns="" xmlns:a16="http://schemas.microsoft.com/office/drawing/2014/main" id="{2A5CFD5D-F6DC-4079-B5A8-007CEB0823A2}"/>
                  </a:ext>
                </a:extLst>
              </p:cNvPr>
              <p:cNvSpPr/>
              <p:nvPr/>
            </p:nvSpPr>
            <p:spPr>
              <a:xfrm>
                <a:off x="6286514" y="2267360"/>
                <a:ext cx="1267719" cy="3696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ko-KR" i="1" smtClean="0">
                              <a:latin typeface="Cambria Math" panose="02040503050406030204" pitchFamily="18" charset="0"/>
                            </a:rPr>
                          </m:ctrlPr>
                        </m:sSubSupPr>
                        <m:e>
                          <m:r>
                            <a:rPr lang="en-US" altLang="ko-KR" i="1">
                              <a:latin typeface="Cambria Math" panose="02040503050406030204" pitchFamily="18" charset="0"/>
                            </a:rPr>
                            <m:t>𝑎</m:t>
                          </m:r>
                        </m:e>
                        <m:sub>
                          <m:r>
                            <a:rPr lang="en-US" altLang="ko-KR" b="0" i="1" smtClean="0">
                              <a:latin typeface="Cambria Math" panose="02040503050406030204" pitchFamily="18" charset="0"/>
                            </a:rPr>
                            <m:t>𝑖</m:t>
                          </m:r>
                        </m:sub>
                        <m:sup>
                          <m:r>
                            <a:rPr lang="en-US" altLang="ko-KR" b="0" i="1" smtClean="0">
                              <a:latin typeface="Cambria Math" panose="02040503050406030204" pitchFamily="18" charset="0"/>
                            </a:rPr>
                            <m:t> </m:t>
                          </m:r>
                        </m:sup>
                      </m:sSubSup>
                      <m:d>
                        <m:dPr>
                          <m:ctrlPr>
                            <a:rPr lang="en-US" altLang="ko-KR" i="1">
                              <a:latin typeface="Cambria Math" panose="02040503050406030204" pitchFamily="18" charset="0"/>
                            </a:rPr>
                          </m:ctrlPr>
                        </m:dPr>
                        <m:e>
                          <m:r>
                            <a:rPr lang="en-US" altLang="ko-KR" i="1">
                              <a:latin typeface="Cambria Math" panose="02040503050406030204" pitchFamily="18" charset="0"/>
                            </a:rPr>
                            <m:t>1−</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b="0" i="1" smtClean="0">
                                  <a:latin typeface="Cambria Math" panose="02040503050406030204" pitchFamily="18" charset="0"/>
                                </a:rPr>
                                <m:t>𝑖</m:t>
                              </m:r>
                            </m:sub>
                            <m:sup>
                              <m:r>
                                <a:rPr lang="en-US" altLang="ko-KR" b="0" i="1" smtClean="0">
                                  <a:latin typeface="Cambria Math" panose="02040503050406030204" pitchFamily="18" charset="0"/>
                                </a:rPr>
                                <m:t> </m:t>
                              </m:r>
                            </m:sup>
                          </m:sSubSup>
                        </m:e>
                      </m:d>
                    </m:oMath>
                  </m:oMathPara>
                </a14:m>
                <a:endParaRPr lang="ko-KR" altLang="en-US" dirty="0"/>
              </a:p>
            </p:txBody>
          </p:sp>
        </mc:Choice>
        <mc:Fallback xmlns="">
          <p:sp>
            <p:nvSpPr>
              <p:cNvPr id="12" name="직사각형 11">
                <a:extLst>
                  <a:ext uri="{FF2B5EF4-FFF2-40B4-BE49-F238E27FC236}">
                    <a16:creationId xmlns:a16="http://schemas.microsoft.com/office/drawing/2014/main" id="{2A5CFD5D-F6DC-4079-B5A8-007CEB0823A2}"/>
                  </a:ext>
                </a:extLst>
              </p:cNvPr>
              <p:cNvSpPr>
                <a:spLocks noRot="1" noChangeAspect="1" noMove="1" noResize="1" noEditPoints="1" noAdjustHandles="1" noChangeArrowheads="1" noChangeShapeType="1" noTextEdit="1"/>
              </p:cNvSpPr>
              <p:nvPr/>
            </p:nvSpPr>
            <p:spPr>
              <a:xfrm>
                <a:off x="6286514" y="2267360"/>
                <a:ext cx="1267719" cy="369653"/>
              </a:xfrm>
              <a:prstGeom prst="rect">
                <a:avLst/>
              </a:prstGeom>
              <a:blipFill>
                <a:blip r:embed="rId6"/>
                <a:stretch>
                  <a:fillRect b="-4918"/>
                </a:stretch>
              </a:blipFill>
            </p:spPr>
            <p:txBody>
              <a:bodyPr/>
              <a:lstStyle/>
              <a:p>
                <a:r>
                  <a:rPr lang="ko-KR" altLang="en-US">
                    <a:noFill/>
                  </a:rPr>
                  <a:t> </a:t>
                </a:r>
              </a:p>
            </p:txBody>
          </p:sp>
        </mc:Fallback>
      </mc:AlternateContent>
      <p:cxnSp>
        <p:nvCxnSpPr>
          <p:cNvPr id="13" name="직선 화살표 연결선 12">
            <a:extLst>
              <a:ext uri="{FF2B5EF4-FFF2-40B4-BE49-F238E27FC236}">
                <a16:creationId xmlns="" xmlns:a16="http://schemas.microsoft.com/office/drawing/2014/main" id="{BD5A42EF-DEDC-42B5-8DEF-CE42D62EA335}"/>
              </a:ext>
            </a:extLst>
          </p:cNvPr>
          <p:cNvCxnSpPr>
            <a:cxnSpLocks/>
          </p:cNvCxnSpPr>
          <p:nvPr/>
        </p:nvCxnSpPr>
        <p:spPr>
          <a:xfrm>
            <a:off x="4792980" y="2358045"/>
            <a:ext cx="1557713" cy="119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0F7F2A83-22A5-46A8-9151-210AF043F89B}"/>
                  </a:ext>
                </a:extLst>
              </p:cNvPr>
              <p:cNvSpPr txBox="1"/>
              <p:nvPr/>
            </p:nvSpPr>
            <p:spPr>
              <a:xfrm>
                <a:off x="938419" y="2819713"/>
                <a:ext cx="4034222"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m:t>
                      </m:r>
                      <m:func>
                        <m:funcPr>
                          <m:ctrlPr>
                            <a:rPr lang="en-US" altLang="ko-KR" i="1" smtClean="0">
                              <a:latin typeface="Cambria Math" panose="02040503050406030204" pitchFamily="18" charset="0"/>
                            </a:rPr>
                          </m:ctrlPr>
                        </m:funcPr>
                        <m:fNa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𝑗</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𝑖</m:t>
                              </m:r>
                            </m:sub>
                            <m:sup/>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𝑗</m:t>
                                  </m:r>
                                </m:sub>
                              </m:sSub>
                            </m:e>
                          </m:nary>
                        </m:fNa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 </m:t>
                              </m:r>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 </m:t>
                          </m:r>
                        </m:e>
                      </m:func>
                    </m:oMath>
                  </m:oMathPara>
                </a14:m>
                <a:endParaRPr lang="en-US" altLang="ko-KR" dirty="0"/>
              </a:p>
            </p:txBody>
          </p:sp>
        </mc:Choice>
        <mc:Fallback xmlns="">
          <p:sp>
            <p:nvSpPr>
              <p:cNvPr id="18" name="TextBox 17">
                <a:extLst>
                  <a:ext uri="{FF2B5EF4-FFF2-40B4-BE49-F238E27FC236}">
                    <a16:creationId xmlns:a16="http://schemas.microsoft.com/office/drawing/2014/main" id="{0F7F2A83-22A5-46A8-9151-210AF043F89B}"/>
                  </a:ext>
                </a:extLst>
              </p:cNvPr>
              <p:cNvSpPr txBox="1">
                <a:spLocks noRot="1" noChangeAspect="1" noMove="1" noResize="1" noEditPoints="1" noAdjustHandles="1" noChangeArrowheads="1" noChangeShapeType="1" noTextEdit="1"/>
              </p:cNvSpPr>
              <p:nvPr/>
            </p:nvSpPr>
            <p:spPr>
              <a:xfrm>
                <a:off x="938419" y="2819713"/>
                <a:ext cx="4034222" cy="79585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168044CF-664F-4A31-9492-B494902D561B}"/>
                  </a:ext>
                </a:extLst>
              </p:cNvPr>
              <p:cNvSpPr txBox="1"/>
              <p:nvPr/>
            </p:nvSpPr>
            <p:spPr>
              <a:xfrm>
                <a:off x="1433719" y="3726182"/>
                <a:ext cx="4034222" cy="400944"/>
              </a:xfrm>
              <a:prstGeom prst="rect">
                <a:avLst/>
              </a:prstGeom>
              <a:noFill/>
            </p:spPr>
            <p:txBody>
              <a:bodyPr wrap="square" rtlCol="0">
                <a:spAutoFit/>
              </a:bodyPr>
              <a:lstStyle/>
              <a:p>
                <a14:m>
                  <m:oMath xmlns:m="http://schemas.openxmlformats.org/officeDocument/2006/math">
                    <m:r>
                      <a:rPr lang="en-US" altLang="ko-KR" i="1" smtClean="0">
                        <a:latin typeface="Cambria Math" panose="02040503050406030204" pitchFamily="18" charset="0"/>
                      </a:rPr>
                      <m:t>=</m:t>
                    </m:r>
                  </m:oMath>
                </a14:m>
                <a:r>
                  <a:rPr lang="en-US" altLang="ko-KR" dirty="0"/>
                  <a:t> </a:t>
                </a:r>
                <a14:m>
                  <m:oMath xmlns:m="http://schemas.openxmlformats.org/officeDocument/2006/math">
                    <m:func>
                      <m:funcPr>
                        <m:ctrlPr>
                          <a:rPr lang="en-US" altLang="ko-KR" i="1">
                            <a:latin typeface="Cambria Math" panose="02040503050406030204" pitchFamily="18" charset="0"/>
                          </a:rPr>
                        </m:ctrlPr>
                      </m:funcPr>
                      <m:fName>
                        <m:r>
                          <a:rPr lang="en-US" altLang="ko-KR" b="0" i="1" smtClean="0">
                            <a:latin typeface="Cambria Math" panose="02040503050406030204" pitchFamily="18" charset="0"/>
                          </a:rPr>
                          <m:t>(</m:t>
                        </m:r>
                        <m:nary>
                          <m:naryPr>
                            <m:chr m:val="∑"/>
                            <m:subHide m:val="on"/>
                            <m:supHide m:val="on"/>
                            <m:ctrlPr>
                              <a:rPr lang="en-US" altLang="ko-KR" i="1">
                                <a:latin typeface="Cambria Math" panose="02040503050406030204" pitchFamily="18" charset="0"/>
                              </a:rPr>
                            </m:ctrlPr>
                          </m:naryPr>
                          <m:sub/>
                          <m:sup/>
                          <m:e>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b="0" i="1" smtClean="0">
                                    <a:latin typeface="Cambria Math" panose="02040503050406030204" pitchFamily="18" charset="0"/>
                                  </a:rPr>
                                  <m:t>𝑗</m:t>
                                </m:r>
                              </m:sub>
                            </m:sSub>
                            <m:r>
                              <a:rPr lang="en-US" altLang="ko-KR" b="0" i="1" smtClean="0">
                                <a:latin typeface="Cambria Math" panose="02040503050406030204" pitchFamily="18" charset="0"/>
                              </a:rPr>
                              <m:t>)</m:t>
                            </m:r>
                          </m:e>
                        </m:nary>
                      </m:fName>
                      <m:e>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 </m:t>
                            </m:r>
                            <m:r>
                              <a:rPr lang="en-US" altLang="ko-KR" i="1">
                                <a:latin typeface="Cambria Math" panose="02040503050406030204" pitchFamily="18" charset="0"/>
                              </a:rPr>
                              <m:t>𝑦</m:t>
                            </m:r>
                          </m:e>
                          <m:sub>
                            <m:r>
                              <a:rPr lang="en-US" altLang="ko-KR" i="1">
                                <a:latin typeface="Cambria Math" panose="02040503050406030204" pitchFamily="18" charset="0"/>
                              </a:rPr>
                              <m:t>𝑖</m:t>
                            </m:r>
                          </m:sub>
                        </m:sSub>
                        <m:r>
                          <a:rPr lang="en-US" altLang="ko-KR" i="1">
                            <a:latin typeface="Cambria Math" panose="02040503050406030204" pitchFamily="18" charset="0"/>
                          </a:rPr>
                          <m:t> </m:t>
                        </m:r>
                      </m:e>
                    </m:func>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𝑖</m:t>
                        </m:r>
                      </m:sub>
                    </m:sSub>
                  </m:oMath>
                </a14:m>
                <a:endParaRPr lang="en-US" altLang="ko-KR" dirty="0"/>
              </a:p>
            </p:txBody>
          </p:sp>
        </mc:Choice>
        <mc:Fallback xmlns="">
          <p:sp>
            <p:nvSpPr>
              <p:cNvPr id="19" name="TextBox 18">
                <a:extLst>
                  <a:ext uri="{FF2B5EF4-FFF2-40B4-BE49-F238E27FC236}">
                    <a16:creationId xmlns:a16="http://schemas.microsoft.com/office/drawing/2014/main" id="{168044CF-664F-4A31-9492-B494902D561B}"/>
                  </a:ext>
                </a:extLst>
              </p:cNvPr>
              <p:cNvSpPr txBox="1">
                <a:spLocks noRot="1" noChangeAspect="1" noMove="1" noResize="1" noEditPoints="1" noAdjustHandles="1" noChangeArrowheads="1" noChangeShapeType="1" noTextEdit="1"/>
              </p:cNvSpPr>
              <p:nvPr/>
            </p:nvSpPr>
            <p:spPr>
              <a:xfrm>
                <a:off x="1433719" y="3726182"/>
                <a:ext cx="4034222" cy="400944"/>
              </a:xfrm>
              <a:prstGeom prst="rect">
                <a:avLst/>
              </a:prstGeom>
              <a:blipFill>
                <a:blip r:embed="rId8"/>
                <a:stretch>
                  <a:fillRect t="-109091" b="-163636"/>
                </a:stretch>
              </a:blipFill>
            </p:spPr>
            <p:txBody>
              <a:bodyPr/>
              <a:lstStyle/>
              <a:p>
                <a:r>
                  <a:rPr lang="ko-KR" altLang="en-US">
                    <a:noFill/>
                  </a:rPr>
                  <a:t> </a:t>
                </a:r>
              </a:p>
            </p:txBody>
          </p:sp>
        </mc:Fallback>
      </mc:AlternateContent>
      <p:sp>
        <p:nvSpPr>
          <p:cNvPr id="20" name="직사각형 19">
            <a:extLst>
              <a:ext uri="{FF2B5EF4-FFF2-40B4-BE49-F238E27FC236}">
                <a16:creationId xmlns="" xmlns:a16="http://schemas.microsoft.com/office/drawing/2014/main" id="{03C58FC1-F5C3-43DE-A2CC-2E69D430A023}"/>
              </a:ext>
            </a:extLst>
          </p:cNvPr>
          <p:cNvSpPr/>
          <p:nvPr/>
        </p:nvSpPr>
        <p:spPr>
          <a:xfrm>
            <a:off x="8010694" y="3838374"/>
            <a:ext cx="1699260" cy="57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SoftMax Layer</a:t>
            </a:r>
            <a:endParaRPr lang="ko-KR" altLang="en-US" dirty="0"/>
          </a:p>
        </p:txBody>
      </p:sp>
      <p:sp>
        <p:nvSpPr>
          <p:cNvPr id="21" name="직사각형 20">
            <a:extLst>
              <a:ext uri="{FF2B5EF4-FFF2-40B4-BE49-F238E27FC236}">
                <a16:creationId xmlns="" xmlns:a16="http://schemas.microsoft.com/office/drawing/2014/main" id="{BBDAB8CD-C4D0-45B9-A61A-944587EC7CEE}"/>
              </a:ext>
            </a:extLst>
          </p:cNvPr>
          <p:cNvSpPr/>
          <p:nvPr/>
        </p:nvSpPr>
        <p:spPr>
          <a:xfrm>
            <a:off x="7845128" y="1900203"/>
            <a:ext cx="1864826" cy="57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Previous Layer</a:t>
            </a:r>
            <a:endParaRPr lang="ko-KR" altLang="en-US" dirty="0"/>
          </a:p>
        </p:txBody>
      </p:sp>
      <p:cxnSp>
        <p:nvCxnSpPr>
          <p:cNvPr id="23" name="직선 화살표 연결선 22">
            <a:extLst>
              <a:ext uri="{FF2B5EF4-FFF2-40B4-BE49-F238E27FC236}">
                <a16:creationId xmlns="" xmlns:a16="http://schemas.microsoft.com/office/drawing/2014/main" id="{2A4ECBCB-8BB7-4494-A243-58083F68BCFF}"/>
              </a:ext>
            </a:extLst>
          </p:cNvPr>
          <p:cNvCxnSpPr>
            <a:stCxn id="20" idx="0"/>
            <a:endCxn id="21" idx="2"/>
          </p:cNvCxnSpPr>
          <p:nvPr/>
        </p:nvCxnSpPr>
        <p:spPr>
          <a:xfrm flipH="1" flipV="1">
            <a:off x="8777541" y="2477706"/>
            <a:ext cx="82783" cy="1360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직사각형 23">
                <a:extLst>
                  <a:ext uri="{FF2B5EF4-FFF2-40B4-BE49-F238E27FC236}">
                    <a16:creationId xmlns="" xmlns:a16="http://schemas.microsoft.com/office/drawing/2014/main" id="{E03A19EE-21E7-432A-9F08-FA62109EDFB3}"/>
                  </a:ext>
                </a:extLst>
              </p:cNvPr>
              <p:cNvSpPr/>
              <p:nvPr/>
            </p:nvSpPr>
            <p:spPr>
              <a:xfrm>
                <a:off x="9014915" y="2417875"/>
                <a:ext cx="2572884" cy="66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𝑖</m:t>
                          </m:r>
                        </m:sub>
                      </m:sSub>
                      <m:r>
                        <a:rPr lang="en-US" altLang="ko-KR" b="0" i="0"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m:t>
                          </m:r>
                          <m:r>
                            <a:rPr lang="en-US" altLang="ko-KR" b="0" i="1" smtClean="0">
                              <a:latin typeface="Cambria Math" panose="02040503050406030204" pitchFamily="18" charset="0"/>
                            </a:rPr>
                            <m:t>𝐶</m:t>
                          </m:r>
                        </m:num>
                        <m:den>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b="0" i="0"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m:t>
                          </m:r>
                          <m:r>
                            <a:rPr lang="en-US" altLang="ko-KR" b="0" i="1" smtClean="0">
                              <a:latin typeface="Cambria Math" panose="02040503050406030204" pitchFamily="18" charset="0"/>
                            </a:rPr>
                            <m:t>𝐶</m:t>
                          </m:r>
                        </m:num>
                        <m:den>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den>
                      </m:f>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num>
                        <m:den>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oMath>
                  </m:oMathPara>
                </a14:m>
                <a:endParaRPr lang="ko-KR" altLang="en-US" dirty="0"/>
              </a:p>
            </p:txBody>
          </p:sp>
        </mc:Choice>
        <mc:Fallback xmlns="">
          <p:sp>
            <p:nvSpPr>
              <p:cNvPr id="24" name="직사각형 23">
                <a:extLst>
                  <a:ext uri="{FF2B5EF4-FFF2-40B4-BE49-F238E27FC236}">
                    <a16:creationId xmlns:a16="http://schemas.microsoft.com/office/drawing/2014/main" id="{E03A19EE-21E7-432A-9F08-FA62109EDFB3}"/>
                  </a:ext>
                </a:extLst>
              </p:cNvPr>
              <p:cNvSpPr>
                <a:spLocks noRot="1" noChangeAspect="1" noMove="1" noResize="1" noEditPoints="1" noAdjustHandles="1" noChangeArrowheads="1" noChangeShapeType="1" noTextEdit="1"/>
              </p:cNvSpPr>
              <p:nvPr/>
            </p:nvSpPr>
            <p:spPr>
              <a:xfrm>
                <a:off x="9014915" y="2417875"/>
                <a:ext cx="2572884" cy="6658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직사각형 24">
                <a:extLst>
                  <a:ext uri="{FF2B5EF4-FFF2-40B4-BE49-F238E27FC236}">
                    <a16:creationId xmlns="" xmlns:a16="http://schemas.microsoft.com/office/drawing/2014/main" id="{806B4B2C-C934-4F26-B980-87462298DB13}"/>
                  </a:ext>
                </a:extLst>
              </p:cNvPr>
              <p:cNvSpPr/>
              <p:nvPr/>
            </p:nvSpPr>
            <p:spPr>
              <a:xfrm>
                <a:off x="9625792" y="3857403"/>
                <a:ext cx="1516697" cy="682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ko-KR" i="1" smtClean="0">
                              <a:latin typeface="Cambria Math" panose="02040503050406030204" pitchFamily="18" charset="0"/>
                            </a:rPr>
                          </m:ctrlPr>
                        </m:funcPr>
                        <m:fNa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fName>
                        <m:e>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b="0" i="1" smtClean="0">
                                      <a:latin typeface="Cambria Math" panose="02040503050406030204" pitchFamily="18" charset="0"/>
                                    </a:rPr>
                                    <m:t>𝑖</m:t>
                                  </m:r>
                                </m:sub>
                                <m:sup>
                                  <m:r>
                                    <a:rPr lang="en-US" altLang="ko-KR" i="1">
                                      <a:latin typeface="Cambria Math" panose="02040503050406030204" pitchFamily="18" charset="0"/>
                                    </a:rPr>
                                    <m:t> </m:t>
                                  </m:r>
                                </m:sup>
                              </m:sSubSup>
                            </m:den>
                          </m:f>
                        </m:e>
                      </m:func>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m:t>
                          </m:r>
                          <m:r>
                            <a:rPr lang="en-US" altLang="ko-KR" b="0" i="1" smtClean="0">
                              <a:latin typeface="Cambria Math" panose="02040503050406030204" pitchFamily="18" charset="0"/>
                            </a:rPr>
                            <m:t>𝐶</m:t>
                          </m:r>
                        </m:num>
                        <m:den>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den>
                      </m:f>
                    </m:oMath>
                  </m:oMathPara>
                </a14:m>
                <a:endParaRPr lang="ko-KR" altLang="en-US" dirty="0"/>
              </a:p>
            </p:txBody>
          </p:sp>
        </mc:Choice>
        <mc:Fallback xmlns="">
          <p:sp>
            <p:nvSpPr>
              <p:cNvPr id="25" name="직사각형 24">
                <a:extLst>
                  <a:ext uri="{FF2B5EF4-FFF2-40B4-BE49-F238E27FC236}">
                    <a16:creationId xmlns:a16="http://schemas.microsoft.com/office/drawing/2014/main" id="{806B4B2C-C934-4F26-B980-87462298DB13}"/>
                  </a:ext>
                </a:extLst>
              </p:cNvPr>
              <p:cNvSpPr>
                <a:spLocks noRot="1" noChangeAspect="1" noMove="1" noResize="1" noEditPoints="1" noAdjustHandles="1" noChangeArrowheads="1" noChangeShapeType="1" noTextEdit="1"/>
              </p:cNvSpPr>
              <p:nvPr/>
            </p:nvSpPr>
            <p:spPr>
              <a:xfrm>
                <a:off x="9625792" y="3857403"/>
                <a:ext cx="1516697" cy="682751"/>
              </a:xfrm>
              <a:prstGeom prst="rect">
                <a:avLst/>
              </a:prstGeom>
              <a:blipFill>
                <a:blip r:embed="rId1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18816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FCAB99C7-2736-4BD0-AD61-3043AD9101D1}"/>
              </a:ext>
            </a:extLst>
          </p:cNvPr>
          <p:cNvSpPr>
            <a:spLocks noGrp="1"/>
          </p:cNvSpPr>
          <p:nvPr>
            <p:ph type="title"/>
          </p:nvPr>
        </p:nvSpPr>
        <p:spPr/>
        <p:txBody>
          <a:bodyPr>
            <a:normAutofit/>
          </a:bodyPr>
          <a:lstStyle/>
          <a:p>
            <a:r>
              <a:rPr lang="en-US" altLang="ko-KR" sz="4000" dirty="0"/>
              <a:t>SoftMax and Jensen-Shannon divergence</a:t>
            </a:r>
            <a:endParaRPr lang="ko-KR" altLang="en-US" sz="4000" dirty="0"/>
          </a:p>
        </p:txBody>
      </p:sp>
      <p:sp>
        <p:nvSpPr>
          <p:cNvPr id="4" name="날짜 개체 틀 3">
            <a:extLst>
              <a:ext uri="{FF2B5EF4-FFF2-40B4-BE49-F238E27FC236}">
                <a16:creationId xmlns="" xmlns:a16="http://schemas.microsoft.com/office/drawing/2014/main" id="{D8B1C59B-0E69-4796-A0F7-8CDA3C7E90A2}"/>
              </a:ext>
            </a:extLst>
          </p:cNvPr>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a:extLst>
              <a:ext uri="{FF2B5EF4-FFF2-40B4-BE49-F238E27FC236}">
                <a16:creationId xmlns="" xmlns:a16="http://schemas.microsoft.com/office/drawing/2014/main" id="{1D4F47F5-969E-4515-8EA3-8C6FFF086CE8}"/>
              </a:ext>
            </a:extLst>
          </p:cNvPr>
          <p:cNvSpPr>
            <a:spLocks noGrp="1"/>
          </p:cNvSpPr>
          <p:nvPr>
            <p:ph type="sldNum" sz="quarter" idx="12"/>
          </p:nvPr>
        </p:nvSpPr>
        <p:spPr/>
        <p:txBody>
          <a:bodyPr/>
          <a:lstStyle/>
          <a:p>
            <a:fld id="{FCC205DD-E5C4-4EE3-B0EE-276B4039E1DB}" type="slidenum">
              <a:rPr lang="ko-KR" altLang="en-US" smtClean="0"/>
              <a:t>24</a:t>
            </a:fld>
            <a:endParaRPr lang="ko-KR" alt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04FC86D0-D6D8-4508-B0F5-C22CE5BE4FA0}"/>
                  </a:ext>
                </a:extLst>
              </p:cNvPr>
              <p:cNvSpPr txBox="1"/>
              <p:nvPr/>
            </p:nvSpPr>
            <p:spPr>
              <a:xfrm>
                <a:off x="939114" y="1755346"/>
                <a:ext cx="8476735" cy="523220"/>
              </a:xfrm>
              <a:prstGeom prst="rect">
                <a:avLst/>
              </a:prstGeom>
              <a:noFill/>
            </p:spPr>
            <p:txBody>
              <a:bodyPr wrap="square" rtlCol="0">
                <a:spAutoFit/>
              </a:bodyPr>
              <a:lstStyle/>
              <a:p>
                <a:r>
                  <a:rPr lang="en-US" altLang="ko-KR" sz="2800" dirty="0"/>
                  <a:t>Softmax’s output is just probability distribution, </a:t>
                </a:r>
                <a14:m>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𝑎</m:t>
                        </m:r>
                      </m:e>
                      <m:sub>
                        <m:r>
                          <a:rPr lang="en-US" altLang="ko-KR" sz="2800" b="0" i="1" smtClean="0">
                            <a:latin typeface="Cambria Math" panose="02040503050406030204" pitchFamily="18" charset="0"/>
                          </a:rPr>
                          <m:t>𝑖</m:t>
                        </m:r>
                      </m:sub>
                    </m:sSub>
                  </m:oMath>
                </a14:m>
                <a:endParaRPr lang="ko-KR" altLang="en-US" sz="2800" dirty="0"/>
              </a:p>
            </p:txBody>
          </p:sp>
        </mc:Choice>
        <mc:Fallback xmlns="">
          <p:sp>
            <p:nvSpPr>
              <p:cNvPr id="6" name="TextBox 5">
                <a:extLst>
                  <a:ext uri="{FF2B5EF4-FFF2-40B4-BE49-F238E27FC236}">
                    <a16:creationId xmlns:a16="http://schemas.microsoft.com/office/drawing/2014/main" id="{04FC86D0-D6D8-4508-B0F5-C22CE5BE4FA0}"/>
                  </a:ext>
                </a:extLst>
              </p:cNvPr>
              <p:cNvSpPr txBox="1">
                <a:spLocks noRot="1" noChangeAspect="1" noMove="1" noResize="1" noEditPoints="1" noAdjustHandles="1" noChangeArrowheads="1" noChangeShapeType="1" noTextEdit="1"/>
              </p:cNvSpPr>
              <p:nvPr/>
            </p:nvSpPr>
            <p:spPr>
              <a:xfrm>
                <a:off x="939114" y="1755346"/>
                <a:ext cx="8476735" cy="523220"/>
              </a:xfrm>
              <a:prstGeom prst="rect">
                <a:avLst/>
              </a:prstGeom>
              <a:blipFill>
                <a:blip r:embed="rId3"/>
                <a:stretch>
                  <a:fillRect l="-1438" t="-12791" b="-313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D715AED5-3672-453D-AF3D-F71D5F99D4D6}"/>
                  </a:ext>
                </a:extLst>
              </p:cNvPr>
              <p:cNvSpPr txBox="1"/>
              <p:nvPr/>
            </p:nvSpPr>
            <p:spPr>
              <a:xfrm>
                <a:off x="1501345" y="2793655"/>
                <a:ext cx="9050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𝐺</m:t>
                      </m:r>
                      <m:r>
                        <a:rPr lang="en-US" altLang="ko-KR" b="0" i="1" smtClean="0">
                          <a:latin typeface="Cambria Math" panose="02040503050406030204" pitchFamily="18" charset="0"/>
                        </a:rPr>
                        <m:t>(</m:t>
                      </m:r>
                      <m:r>
                        <a:rPr lang="ko-KR" altLang="en-US" b="0" i="1" smtClean="0">
                          <a:latin typeface="Cambria Math" panose="02040503050406030204" pitchFamily="18" charset="0"/>
                        </a:rPr>
                        <m:t>𝜇</m:t>
                      </m:r>
                      <m:r>
                        <a:rPr lang="en-US" altLang="ko-KR" b="0" i="1" smtClean="0">
                          <a:latin typeface="Cambria Math" panose="02040503050406030204" pitchFamily="18" charset="0"/>
                        </a:rPr>
                        <m:t>, </m:t>
                      </m:r>
                      <m:sSup>
                        <m:sSupPr>
                          <m:ctrlPr>
                            <a:rPr lang="en-US" altLang="ko-KR" b="0" i="1" smtClean="0">
                              <a:latin typeface="Cambria Math" panose="02040503050406030204" pitchFamily="18" charset="0"/>
                            </a:rPr>
                          </m:ctrlPr>
                        </m:sSupPr>
                        <m:e>
                          <m:r>
                            <a:rPr lang="ko-KR" altLang="en-US" b="0" i="1" smtClean="0">
                              <a:latin typeface="Cambria Math" panose="02040503050406030204" pitchFamily="18" charset="0"/>
                            </a:rPr>
                            <m:t>𝜎</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oMath>
                  </m:oMathPara>
                </a14:m>
                <a:endParaRPr lang="ko-KR" altLang="en-US" dirty="0"/>
              </a:p>
            </p:txBody>
          </p:sp>
        </mc:Choice>
        <mc:Fallback xmlns="">
          <p:sp>
            <p:nvSpPr>
              <p:cNvPr id="8" name="TextBox 7">
                <a:extLst>
                  <a:ext uri="{FF2B5EF4-FFF2-40B4-BE49-F238E27FC236}">
                    <a16:creationId xmlns:a16="http://schemas.microsoft.com/office/drawing/2014/main" id="{D715AED5-3672-453D-AF3D-F71D5F99D4D6}"/>
                  </a:ext>
                </a:extLst>
              </p:cNvPr>
              <p:cNvSpPr txBox="1">
                <a:spLocks noRot="1" noChangeAspect="1" noMove="1" noResize="1" noEditPoints="1" noAdjustHandles="1" noChangeArrowheads="1" noChangeShapeType="1" noTextEdit="1"/>
              </p:cNvSpPr>
              <p:nvPr/>
            </p:nvSpPr>
            <p:spPr>
              <a:xfrm>
                <a:off x="1501345" y="2793655"/>
                <a:ext cx="905056" cy="276999"/>
              </a:xfrm>
              <a:prstGeom prst="rect">
                <a:avLst/>
              </a:prstGeom>
              <a:blipFill>
                <a:blip r:embed="rId4"/>
                <a:stretch>
                  <a:fillRect l="-4027" r="-7383" b="-36957"/>
                </a:stretch>
              </a:blipFill>
            </p:spPr>
            <p:txBody>
              <a:bodyPr/>
              <a:lstStyle/>
              <a:p>
                <a:r>
                  <a:rPr lang="ko-KR" altLang="en-US">
                    <a:noFill/>
                  </a:rPr>
                  <a:t> </a:t>
                </a:r>
              </a:p>
            </p:txBody>
          </p:sp>
        </mc:Fallback>
      </mc:AlternateContent>
      <p:cxnSp>
        <p:nvCxnSpPr>
          <p:cNvPr id="10" name="직선 화살표 연결선 9">
            <a:extLst>
              <a:ext uri="{FF2B5EF4-FFF2-40B4-BE49-F238E27FC236}">
                <a16:creationId xmlns="" xmlns:a16="http://schemas.microsoft.com/office/drawing/2014/main" id="{4A596288-8F88-495F-9621-9C78B49EF8B4}"/>
              </a:ext>
            </a:extLst>
          </p:cNvPr>
          <p:cNvCxnSpPr/>
          <p:nvPr/>
        </p:nvCxnSpPr>
        <p:spPr>
          <a:xfrm>
            <a:off x="2533135" y="2932154"/>
            <a:ext cx="1149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C7F35957-B354-4CAE-9BEB-E00B37DDECCB}"/>
              </a:ext>
            </a:extLst>
          </p:cNvPr>
          <p:cNvSpPr txBox="1"/>
          <p:nvPr/>
        </p:nvSpPr>
        <p:spPr>
          <a:xfrm>
            <a:off x="3809047" y="2745256"/>
            <a:ext cx="2804984" cy="369332"/>
          </a:xfrm>
          <a:prstGeom prst="rect">
            <a:avLst/>
          </a:prstGeom>
          <a:noFill/>
        </p:spPr>
        <p:txBody>
          <a:bodyPr wrap="square" rtlCol="0">
            <a:spAutoFit/>
          </a:bodyPr>
          <a:lstStyle/>
          <a:p>
            <a:r>
              <a:rPr lang="en-US" altLang="ko-KR" dirty="0"/>
              <a:t>Gaussian distribution</a:t>
            </a:r>
            <a:endParaRPr lang="ko-KR" alt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76F45BA2-ED09-4CCA-8C69-DB0FB3A0C494}"/>
                  </a:ext>
                </a:extLst>
              </p:cNvPr>
              <p:cNvSpPr txBox="1"/>
              <p:nvPr/>
            </p:nvSpPr>
            <p:spPr>
              <a:xfrm>
                <a:off x="1532237" y="3777958"/>
                <a:ext cx="6115392" cy="393441"/>
              </a:xfrm>
              <a:prstGeom prst="rect">
                <a:avLst/>
              </a:prstGeom>
              <a:noFill/>
            </p:spPr>
            <p:txBody>
              <a:bodyPr wrap="none" lIns="0" tIns="0" rIns="0" bIns="0" rtlCol="0">
                <a:spAutoFit/>
              </a:bodyPr>
              <a:lstStyle/>
              <a:p>
                <a14:m>
                  <m:oMath xmlns:m="http://schemas.openxmlformats.org/officeDocument/2006/math">
                    <m:r>
                      <a:rPr lang="en-US" altLang="ko-KR" b="0" i="1" smtClean="0">
                        <a:latin typeface="Cambria Math" panose="02040503050406030204" pitchFamily="18" charset="0"/>
                      </a:rPr>
                      <m:t>𝐶</m:t>
                    </m:r>
                    <m:r>
                      <a:rPr lang="en-US" altLang="ko-KR" b="0" i="1" smtClean="0">
                        <a:latin typeface="Cambria Math" panose="02040503050406030204" pitchFamily="18" charset="0"/>
                      </a:rPr>
                      <m:t>=0.5 </m:t>
                    </m:r>
                    <m:r>
                      <a:rPr lang="en-US" altLang="ko-KR" b="0" i="1" smtClean="0">
                        <a:latin typeface="Cambria Math" panose="02040503050406030204" pitchFamily="18" charset="0"/>
                      </a:rPr>
                      <m:t>𝐷</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r>
                      <a:rPr lang="en-US" altLang="ko-KR" b="0" i="1" smtClean="0">
                        <a:latin typeface="Cambria Math" panose="02040503050406030204" pitchFamily="18" charset="0"/>
                      </a:rPr>
                      <m:t>|</m:t>
                    </m:r>
                    <m:d>
                      <m:dPr>
                        <m:beg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𝑀</m:t>
                        </m:r>
                      </m:e>
                    </m:d>
                    <m:r>
                      <a:rPr lang="en-US" altLang="ko-KR" b="0" i="1" smtClean="0">
                        <a:latin typeface="Cambria Math" panose="02040503050406030204" pitchFamily="18" charset="0"/>
                      </a:rPr>
                      <m:t>+0.5</m:t>
                    </m:r>
                    <m:r>
                      <a:rPr lang="en-US" altLang="ko-KR" b="0" i="1" smtClean="0">
                        <a:latin typeface="Cambria Math" panose="02040503050406030204" pitchFamily="18" charset="0"/>
                      </a:rPr>
                      <m:t>𝐷</m:t>
                    </m:r>
                    <m:r>
                      <a:rPr lang="en-US" altLang="ko-KR" b="0" i="1" smtClean="0">
                        <a:latin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m:t>
                    </m:r>
                    <m:d>
                      <m:dPr>
                        <m:beg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𝑀</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𝑀</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𝐺</m:t>
                        </m:r>
                      </m:num>
                      <m:den>
                        <m:r>
                          <a:rPr lang="en-US" altLang="ko-KR" b="0" i="1" smtClean="0">
                            <a:latin typeface="Cambria Math" panose="02040503050406030204" pitchFamily="18" charset="0"/>
                          </a:rPr>
                          <m:t>2</m:t>
                        </m:r>
                      </m:den>
                    </m:f>
                  </m:oMath>
                </a14:m>
                <a:r>
                  <a:rPr lang="en-US" altLang="ko-KR" dirty="0"/>
                  <a:t>, D is KL divergence</a:t>
                </a:r>
                <a:endParaRPr lang="ko-KR" altLang="en-US" dirty="0"/>
              </a:p>
            </p:txBody>
          </p:sp>
        </mc:Choice>
        <mc:Fallback xmlns="">
          <p:sp>
            <p:nvSpPr>
              <p:cNvPr id="12" name="TextBox 11">
                <a:extLst>
                  <a:ext uri="{FF2B5EF4-FFF2-40B4-BE49-F238E27FC236}">
                    <a16:creationId xmlns:a16="http://schemas.microsoft.com/office/drawing/2014/main" id="{76F45BA2-ED09-4CCA-8C69-DB0FB3A0C494}"/>
                  </a:ext>
                </a:extLst>
              </p:cNvPr>
              <p:cNvSpPr txBox="1">
                <a:spLocks noRot="1" noChangeAspect="1" noMove="1" noResize="1" noEditPoints="1" noAdjustHandles="1" noChangeArrowheads="1" noChangeShapeType="1" noTextEdit="1"/>
              </p:cNvSpPr>
              <p:nvPr/>
            </p:nvSpPr>
            <p:spPr>
              <a:xfrm>
                <a:off x="1532237" y="3777958"/>
                <a:ext cx="6115392" cy="393441"/>
              </a:xfrm>
              <a:prstGeom prst="rect">
                <a:avLst/>
              </a:prstGeom>
              <a:blipFill>
                <a:blip r:embed="rId5"/>
                <a:stretch>
                  <a:fillRect l="-1295" t="-7813" r="-1494" b="-187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6EBCA26D-23B9-486D-844C-860A4D070A16}"/>
                  </a:ext>
                </a:extLst>
              </p:cNvPr>
              <p:cNvSpPr txBox="1"/>
              <p:nvPr/>
            </p:nvSpPr>
            <p:spPr>
              <a:xfrm>
                <a:off x="1532237" y="4507768"/>
                <a:ext cx="3475054"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𝐶</m:t>
                      </m:r>
                      <m:r>
                        <a:rPr lang="en-US" altLang="ko-KR" b="0" i="1" smtClean="0">
                          <a:latin typeface="Cambria Math" panose="02040503050406030204" pitchFamily="18" charset="0"/>
                        </a:rPr>
                        <m:t>=0.5(</m:t>
                      </m:r>
                      <m:r>
                        <a:rPr lang="en-US" altLang="ko-KR" b="0" i="1" smtClean="0">
                          <a:latin typeface="Cambria Math" panose="02040503050406030204" pitchFamily="18" charset="0"/>
                        </a:rPr>
                        <m:t>𝑎</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2</m:t>
                              </m:r>
                              <m:r>
                                <a:rPr lang="en-US" altLang="ko-KR" b="0" i="1" smtClean="0">
                                  <a:latin typeface="Cambria Math" panose="02040503050406030204" pitchFamily="18" charset="0"/>
                                </a:rPr>
                                <m:t>𝑎</m:t>
                              </m:r>
                            </m:num>
                            <m:den>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𝐺</m:t>
                              </m:r>
                            </m:den>
                          </m:f>
                        </m:e>
                      </m:func>
                      <m:r>
                        <a:rPr lang="en-US" altLang="ko-KR" b="0" i="1" smtClean="0">
                          <a:latin typeface="Cambria Math" panose="02040503050406030204" pitchFamily="18" charset="0"/>
                        </a:rPr>
                        <m:t>+</m:t>
                      </m:r>
                      <m:r>
                        <a:rPr lang="en-US" altLang="ko-KR" b="0" i="1" smtClean="0">
                          <a:latin typeface="Cambria Math" panose="02040503050406030204" pitchFamily="18" charset="0"/>
                        </a:rPr>
                        <m:t>𝐺</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2</m:t>
                              </m:r>
                              <m:r>
                                <a:rPr lang="en-US" altLang="ko-KR" b="0" i="1" smtClean="0">
                                  <a:latin typeface="Cambria Math" panose="02040503050406030204" pitchFamily="18" charset="0"/>
                                </a:rPr>
                                <m:t>𝐺</m:t>
                              </m:r>
                            </m:num>
                            <m:den>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𝐺</m:t>
                              </m:r>
                            </m:den>
                          </m:f>
                          <m:r>
                            <a:rPr lang="en-US" altLang="ko-KR" b="0" i="1" smtClean="0">
                              <a:latin typeface="Cambria Math" panose="02040503050406030204" pitchFamily="18" charset="0"/>
                            </a:rPr>
                            <m:t>)</m:t>
                          </m:r>
                        </m:e>
                      </m:func>
                    </m:oMath>
                  </m:oMathPara>
                </a14:m>
                <a:endParaRPr lang="ko-KR" altLang="en-US" dirty="0"/>
              </a:p>
            </p:txBody>
          </p:sp>
        </mc:Choice>
        <mc:Fallback xmlns="">
          <p:sp>
            <p:nvSpPr>
              <p:cNvPr id="13" name="TextBox 12">
                <a:extLst>
                  <a:ext uri="{FF2B5EF4-FFF2-40B4-BE49-F238E27FC236}">
                    <a16:creationId xmlns:a16="http://schemas.microsoft.com/office/drawing/2014/main" id="{6EBCA26D-23B9-486D-844C-860A4D070A16}"/>
                  </a:ext>
                </a:extLst>
              </p:cNvPr>
              <p:cNvSpPr txBox="1">
                <a:spLocks noRot="1" noChangeAspect="1" noMove="1" noResize="1" noEditPoints="1" noAdjustHandles="1" noChangeArrowheads="1" noChangeShapeType="1" noTextEdit="1"/>
              </p:cNvSpPr>
              <p:nvPr/>
            </p:nvSpPr>
            <p:spPr>
              <a:xfrm>
                <a:off x="1532237" y="4507768"/>
                <a:ext cx="3475054" cy="52501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9A0F9303-0FCC-49C0-BF6F-17A368855306}"/>
                  </a:ext>
                </a:extLst>
              </p:cNvPr>
              <p:cNvSpPr txBox="1"/>
              <p:nvPr/>
            </p:nvSpPr>
            <p:spPr>
              <a:xfrm>
                <a:off x="1555175" y="5620195"/>
                <a:ext cx="1955920" cy="531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a:rPr lang="en-US" altLang="ko-KR" b="0" i="1" smtClean="0">
                              <a:latin typeface="Cambria Math" panose="02040503050406030204" pitchFamily="18" charset="0"/>
                            </a:rPr>
                            <m:t>𝐶</m:t>
                          </m:r>
                        </m:num>
                        <m:den>
                          <m:r>
                            <a:rPr lang="en-US" altLang="ko-KR" b="0" i="1" smtClean="0">
                              <a:latin typeface="Cambria Math" panose="02040503050406030204" pitchFamily="18" charset="0"/>
                            </a:rPr>
                            <m:t>𝜕</m:t>
                          </m:r>
                          <m:r>
                            <a:rPr lang="en-US" altLang="ko-KR" b="0" i="1" smtClean="0">
                              <a:latin typeface="Cambria Math" panose="02040503050406030204" pitchFamily="18" charset="0"/>
                            </a:rPr>
                            <m:t>𝑎</m:t>
                          </m:r>
                        </m:den>
                      </m:f>
                      <m:r>
                        <a:rPr lang="en-US" altLang="ko-KR" b="0" i="1" smtClean="0">
                          <a:latin typeface="Cambria Math" panose="02040503050406030204" pitchFamily="18" charset="0"/>
                        </a:rPr>
                        <m:t>=0.5</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2</m:t>
                              </m:r>
                              <m:r>
                                <a:rPr lang="en-US" altLang="ko-KR" b="0" i="1" smtClean="0">
                                  <a:latin typeface="Cambria Math" panose="02040503050406030204" pitchFamily="18" charset="0"/>
                                </a:rPr>
                                <m:t>𝐺</m:t>
                              </m:r>
                            </m:num>
                            <m:den>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𝐺</m:t>
                              </m:r>
                            </m:den>
                          </m:f>
                        </m:e>
                      </m:func>
                    </m:oMath>
                  </m:oMathPara>
                </a14:m>
                <a:endParaRPr lang="ko-KR" altLang="en-US" dirty="0"/>
              </a:p>
            </p:txBody>
          </p:sp>
        </mc:Choice>
        <mc:Fallback xmlns="">
          <p:sp>
            <p:nvSpPr>
              <p:cNvPr id="14" name="TextBox 13">
                <a:extLst>
                  <a:ext uri="{FF2B5EF4-FFF2-40B4-BE49-F238E27FC236}">
                    <a16:creationId xmlns:a16="http://schemas.microsoft.com/office/drawing/2014/main" id="{9A0F9303-0FCC-49C0-BF6F-17A368855306}"/>
                  </a:ext>
                </a:extLst>
              </p:cNvPr>
              <p:cNvSpPr txBox="1">
                <a:spLocks noRot="1" noChangeAspect="1" noMove="1" noResize="1" noEditPoints="1" noAdjustHandles="1" noChangeArrowheads="1" noChangeShapeType="1" noTextEdit="1"/>
              </p:cNvSpPr>
              <p:nvPr/>
            </p:nvSpPr>
            <p:spPr>
              <a:xfrm>
                <a:off x="1555175" y="5620195"/>
                <a:ext cx="1955920" cy="531299"/>
              </a:xfrm>
              <a:prstGeom prst="rect">
                <a:avLst/>
              </a:prstGeom>
              <a:blipFill>
                <a:blip r:embed="rId7"/>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 xmlns:a16="http://schemas.microsoft.com/office/drawing/2014/main" id="{F9687936-3B02-4C13-A2B5-4FFD23A8DC1D}"/>
              </a:ext>
            </a:extLst>
          </p:cNvPr>
          <p:cNvSpPr/>
          <p:nvPr/>
        </p:nvSpPr>
        <p:spPr>
          <a:xfrm>
            <a:off x="8298613" y="4933476"/>
            <a:ext cx="1699260" cy="57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SoftMax Layer</a:t>
            </a:r>
            <a:endParaRPr lang="ko-KR" altLang="en-US" dirty="0"/>
          </a:p>
        </p:txBody>
      </p:sp>
      <p:sp>
        <p:nvSpPr>
          <p:cNvPr id="16" name="직사각형 15">
            <a:extLst>
              <a:ext uri="{FF2B5EF4-FFF2-40B4-BE49-F238E27FC236}">
                <a16:creationId xmlns="" xmlns:a16="http://schemas.microsoft.com/office/drawing/2014/main" id="{955EAF48-572D-4733-8FE1-706AE6A65D8C}"/>
              </a:ext>
            </a:extLst>
          </p:cNvPr>
          <p:cNvSpPr/>
          <p:nvPr/>
        </p:nvSpPr>
        <p:spPr>
          <a:xfrm>
            <a:off x="8215830" y="2847871"/>
            <a:ext cx="1864826" cy="57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Previous Layer</a:t>
            </a:r>
            <a:endParaRPr lang="ko-KR" altLang="en-US" dirty="0"/>
          </a:p>
        </p:txBody>
      </p:sp>
      <p:cxnSp>
        <p:nvCxnSpPr>
          <p:cNvPr id="17" name="직선 화살표 연결선 16">
            <a:extLst>
              <a:ext uri="{FF2B5EF4-FFF2-40B4-BE49-F238E27FC236}">
                <a16:creationId xmlns="" xmlns:a16="http://schemas.microsoft.com/office/drawing/2014/main" id="{9DE84D8F-68F3-490D-BF2D-4D7880D7B21C}"/>
              </a:ext>
            </a:extLst>
          </p:cNvPr>
          <p:cNvCxnSpPr>
            <a:stCxn id="15" idx="0"/>
            <a:endCxn id="16" idx="2"/>
          </p:cNvCxnSpPr>
          <p:nvPr/>
        </p:nvCxnSpPr>
        <p:spPr>
          <a:xfrm flipV="1">
            <a:off x="9148243" y="3425374"/>
            <a:ext cx="0" cy="1508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직사각형 18">
                <a:extLst>
                  <a:ext uri="{FF2B5EF4-FFF2-40B4-BE49-F238E27FC236}">
                    <a16:creationId xmlns="" xmlns:a16="http://schemas.microsoft.com/office/drawing/2014/main" id="{A9E64BB8-3A19-48C1-824A-FE15C766251E}"/>
                  </a:ext>
                </a:extLst>
              </p:cNvPr>
              <p:cNvSpPr/>
              <p:nvPr/>
            </p:nvSpPr>
            <p:spPr>
              <a:xfrm>
                <a:off x="9913711" y="4952505"/>
                <a:ext cx="2150012" cy="66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0.5</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log</m:t>
                          </m:r>
                        </m:fName>
                        <m:e>
                          <m:f>
                            <m:fPr>
                              <m:ctrlPr>
                                <a:rPr lang="en-US" altLang="ko-KR" i="1">
                                  <a:latin typeface="Cambria Math" panose="02040503050406030204" pitchFamily="18" charset="0"/>
                                </a:rPr>
                              </m:ctrlPr>
                            </m:fPr>
                            <m:num>
                              <m:r>
                                <a:rPr lang="en-US" altLang="ko-KR" i="1">
                                  <a:latin typeface="Cambria Math" panose="02040503050406030204" pitchFamily="18" charset="0"/>
                                </a:rPr>
                                <m:t>2</m:t>
                              </m:r>
                              <m:r>
                                <a:rPr lang="en-US" altLang="ko-KR" i="1">
                                  <a:latin typeface="Cambria Math" panose="02040503050406030204" pitchFamily="18" charset="0"/>
                                </a:rPr>
                                <m:t>𝐺</m:t>
                              </m:r>
                            </m:num>
                            <m:den>
                              <m:r>
                                <a:rPr lang="en-US" altLang="ko-KR" i="1">
                                  <a:latin typeface="Cambria Math" panose="02040503050406030204" pitchFamily="18" charset="0"/>
                                </a:rPr>
                                <m:t>𝑎</m:t>
                              </m:r>
                              <m:r>
                                <a:rPr lang="en-US" altLang="ko-KR" i="1">
                                  <a:latin typeface="Cambria Math" panose="02040503050406030204" pitchFamily="18" charset="0"/>
                                </a:rPr>
                                <m:t>+</m:t>
                              </m:r>
                              <m:r>
                                <a:rPr lang="en-US" altLang="ko-KR" i="1">
                                  <a:latin typeface="Cambria Math" panose="02040503050406030204" pitchFamily="18" charset="0"/>
                                </a:rPr>
                                <m:t>𝐺</m:t>
                              </m:r>
                            </m:den>
                          </m:f>
                        </m:e>
                      </m:func>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m:t>
                          </m:r>
                          <m:r>
                            <a:rPr lang="en-US" altLang="ko-KR" b="0" i="1" smtClean="0">
                              <a:latin typeface="Cambria Math" panose="02040503050406030204" pitchFamily="18" charset="0"/>
                            </a:rPr>
                            <m:t>𝐶</m:t>
                          </m:r>
                        </m:num>
                        <m:den>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𝑎</m:t>
                              </m:r>
                            </m:e>
                            <m:sub>
                              <m:r>
                                <a:rPr lang="en-US" altLang="ko-KR" b="0" i="1" smtClean="0">
                                  <a:latin typeface="Cambria Math" panose="02040503050406030204" pitchFamily="18" charset="0"/>
                                </a:rPr>
                                <m:t>𝑖</m:t>
                              </m:r>
                            </m:sub>
                          </m:sSub>
                        </m:den>
                      </m:f>
                    </m:oMath>
                  </m:oMathPara>
                </a14:m>
                <a:endParaRPr lang="ko-KR" altLang="en-US" dirty="0"/>
              </a:p>
            </p:txBody>
          </p:sp>
        </mc:Choice>
        <mc:Fallback xmlns="">
          <p:sp>
            <p:nvSpPr>
              <p:cNvPr id="19" name="직사각형 18">
                <a:extLst>
                  <a:ext uri="{FF2B5EF4-FFF2-40B4-BE49-F238E27FC236}">
                    <a16:creationId xmlns:a16="http://schemas.microsoft.com/office/drawing/2014/main" id="{A9E64BB8-3A19-48C1-824A-FE15C766251E}"/>
                  </a:ext>
                </a:extLst>
              </p:cNvPr>
              <p:cNvSpPr>
                <a:spLocks noRot="1" noChangeAspect="1" noMove="1" noResize="1" noEditPoints="1" noAdjustHandles="1" noChangeArrowheads="1" noChangeShapeType="1" noTextEdit="1"/>
              </p:cNvSpPr>
              <p:nvPr/>
            </p:nvSpPr>
            <p:spPr>
              <a:xfrm>
                <a:off x="9913711" y="4952505"/>
                <a:ext cx="2150012" cy="66588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719704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Regularization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Reducing Overfitting</a:t>
                </a:r>
              </a:p>
              <a:p>
                <a:pPr lvl="1"/>
                <a:r>
                  <a:rPr lang="en-US" altLang="ko-KR" dirty="0"/>
                  <a:t>Increase the amount of training data</a:t>
                </a:r>
              </a:p>
              <a:p>
                <a:pPr lvl="1"/>
                <a:r>
                  <a:rPr lang="en-US" altLang="ko-KR" dirty="0"/>
                  <a:t>Reduce the size of the network</a:t>
                </a:r>
              </a:p>
              <a:p>
                <a:pPr lvl="1"/>
                <a:r>
                  <a:rPr lang="en-US" altLang="ko-KR" dirty="0"/>
                  <a:t>Apply regularization techniques.</a:t>
                </a:r>
              </a:p>
              <a:p>
                <a14:m>
                  <m:oMath xmlns:m="http://schemas.openxmlformats.org/officeDocument/2006/math">
                    <m:sSup>
                      <m:sSupPr>
                        <m:ctrlPr>
                          <a:rPr lang="en-US" altLang="ko-KR" b="0" i="1" smtClean="0">
                            <a:solidFill>
                              <a:srgbClr val="FF0000"/>
                            </a:solidFill>
                            <a:latin typeface="Cambria Math" panose="02040503050406030204" pitchFamily="18" charset="0"/>
                          </a:rPr>
                        </m:ctrlPr>
                      </m:sSupPr>
                      <m:e>
                        <m:r>
                          <a:rPr lang="en-US" altLang="ko-KR" b="0" i="1" smtClean="0">
                            <a:solidFill>
                              <a:srgbClr val="FF0000"/>
                            </a:solidFill>
                            <a:latin typeface="Cambria Math" panose="02040503050406030204" pitchFamily="18" charset="0"/>
                          </a:rPr>
                          <m:t>𝐿</m:t>
                        </m:r>
                      </m:e>
                      <m:sup>
                        <m:r>
                          <a:rPr lang="en-US" altLang="ko-KR" b="0" i="1" smtClean="0">
                            <a:solidFill>
                              <a:srgbClr val="FF0000"/>
                            </a:solidFill>
                            <a:latin typeface="Cambria Math" panose="02040503050406030204" pitchFamily="18" charset="0"/>
                          </a:rPr>
                          <m:t>2</m:t>
                        </m:r>
                      </m:sup>
                    </m:sSup>
                  </m:oMath>
                </a14:m>
                <a:r>
                  <a:rPr lang="en-US" altLang="ko-KR" dirty="0">
                    <a:solidFill>
                      <a:srgbClr val="FF0000"/>
                    </a:solidFill>
                  </a:rPr>
                  <a:t> Regularization</a:t>
                </a:r>
              </a:p>
              <a:p>
                <a:r>
                  <a:rPr lang="en-US" altLang="ko-KR" dirty="0">
                    <a:solidFill>
                      <a:srgbClr val="FF0000"/>
                    </a:solidFill>
                  </a:rPr>
                  <a:t>Dropout</a:t>
                </a:r>
              </a:p>
              <a:p>
                <a:r>
                  <a:rPr lang="en-US" altLang="ko-KR" dirty="0">
                    <a:solidFill>
                      <a:srgbClr val="FF0000"/>
                    </a:solidFill>
                  </a:rPr>
                  <a:t>Batch Normalizer</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381"/>
                </a:stretch>
              </a:blipFill>
            </p:spPr>
            <p:txBody>
              <a:bodyPr/>
              <a:lstStyle/>
              <a:p>
                <a:r>
                  <a:rPr lang="ko-KR" altLang="en-US">
                    <a:noFill/>
                  </a:rPr>
                  <a:t> </a:t>
                </a:r>
              </a:p>
            </p:txBody>
          </p:sp>
        </mc:Fallback>
      </mc:AlternateContent>
      <p:sp>
        <p:nvSpPr>
          <p:cNvPr id="4" name="타원 3"/>
          <p:cNvSpPr/>
          <p:nvPr/>
        </p:nvSpPr>
        <p:spPr>
          <a:xfrm>
            <a:off x="7645940" y="2373549"/>
            <a:ext cx="184827" cy="1750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9358009" y="1507789"/>
            <a:ext cx="204281" cy="175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10807431" y="2548647"/>
            <a:ext cx="223736" cy="2237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8161507" y="2587718"/>
            <a:ext cx="1361872" cy="369332"/>
          </a:xfrm>
          <a:prstGeom prst="rect">
            <a:avLst/>
          </a:prstGeom>
          <a:noFill/>
        </p:spPr>
        <p:txBody>
          <a:bodyPr wrap="square" rtlCol="0">
            <a:spAutoFit/>
          </a:bodyPr>
          <a:lstStyle/>
          <a:p>
            <a:r>
              <a:rPr lang="en-US" altLang="ko-KR" dirty="0"/>
              <a:t>overfitting</a:t>
            </a:r>
            <a:endParaRPr lang="ko-KR" altLang="en-US" dirty="0"/>
          </a:p>
        </p:txBody>
      </p:sp>
      <p:sp>
        <p:nvSpPr>
          <p:cNvPr id="9" name="타원 8"/>
          <p:cNvSpPr/>
          <p:nvPr/>
        </p:nvSpPr>
        <p:spPr>
          <a:xfrm>
            <a:off x="7442471" y="5595719"/>
            <a:ext cx="184827" cy="1750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9154541" y="4729960"/>
            <a:ext cx="204281" cy="175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10603961" y="5770817"/>
            <a:ext cx="223736" cy="2237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8161507" y="5276807"/>
            <a:ext cx="1673159" cy="369332"/>
          </a:xfrm>
          <a:prstGeom prst="rect">
            <a:avLst/>
          </a:prstGeom>
          <a:noFill/>
        </p:spPr>
        <p:txBody>
          <a:bodyPr wrap="square" rtlCol="0">
            <a:spAutoFit/>
          </a:bodyPr>
          <a:lstStyle/>
          <a:p>
            <a:r>
              <a:rPr lang="en-US" altLang="ko-KR" dirty="0"/>
              <a:t>Regularized!</a:t>
            </a:r>
            <a:endParaRPr lang="ko-KR" altLang="en-US" dirty="0"/>
          </a:p>
        </p:txBody>
      </p:sp>
      <p:sp>
        <p:nvSpPr>
          <p:cNvPr id="12" name="날짜 개체 틀 11"/>
          <p:cNvSpPr>
            <a:spLocks noGrp="1"/>
          </p:cNvSpPr>
          <p:nvPr>
            <p:ph type="dt" sz="half" idx="10"/>
          </p:nvPr>
        </p:nvSpPr>
        <p:spPr/>
        <p:txBody>
          <a:bodyPr/>
          <a:lstStyle/>
          <a:p>
            <a:fld id="{739C0529-C1E8-4E59-AEF0-3EC1866CEAB4}" type="datetime1">
              <a:rPr lang="ko-KR" altLang="en-US" smtClean="0"/>
              <a:t>2019-12-12</a:t>
            </a:fld>
            <a:endParaRPr lang="ko-KR" altLang="en-US"/>
          </a:p>
        </p:txBody>
      </p:sp>
      <p:sp>
        <p:nvSpPr>
          <p:cNvPr id="15" name="슬라이드 번호 개체 틀 14"/>
          <p:cNvSpPr>
            <a:spLocks noGrp="1"/>
          </p:cNvSpPr>
          <p:nvPr>
            <p:ph type="sldNum" sz="quarter" idx="12"/>
          </p:nvPr>
        </p:nvSpPr>
        <p:spPr/>
        <p:txBody>
          <a:bodyPr/>
          <a:lstStyle/>
          <a:p>
            <a:fld id="{FCC205DD-E5C4-4EE3-B0EE-276B4039E1DB}" type="slidenum">
              <a:rPr lang="ko-KR" altLang="en-US" smtClean="0"/>
              <a:t>25</a:t>
            </a:fld>
            <a:endParaRPr lang="ko-KR" altLang="en-US"/>
          </a:p>
        </p:txBody>
      </p:sp>
      <p:sp>
        <p:nvSpPr>
          <p:cNvPr id="16" name="자유형 15"/>
          <p:cNvSpPr/>
          <p:nvPr/>
        </p:nvSpPr>
        <p:spPr>
          <a:xfrm>
            <a:off x="7050897" y="274828"/>
            <a:ext cx="4214003" cy="4121417"/>
          </a:xfrm>
          <a:custGeom>
            <a:avLst/>
            <a:gdLst>
              <a:gd name="connsiteX0" fmla="*/ 61102 w 4214002"/>
              <a:gd name="connsiteY0" fmla="*/ 3789174 h 4121417"/>
              <a:gd name="connsiteX1" fmla="*/ 61102 w 4214002"/>
              <a:gd name="connsiteY1" fmla="*/ 3712974 h 4121417"/>
              <a:gd name="connsiteX2" fmla="*/ 696102 w 4214002"/>
              <a:gd name="connsiteY2" fmla="*/ 2201674 h 4121417"/>
              <a:gd name="connsiteX3" fmla="*/ 1699402 w 4214002"/>
              <a:gd name="connsiteY3" fmla="*/ 17274 h 4121417"/>
              <a:gd name="connsiteX4" fmla="*/ 2436002 w 4214002"/>
              <a:gd name="connsiteY4" fmla="*/ 1338074 h 4121417"/>
              <a:gd name="connsiteX5" fmla="*/ 3375802 w 4214002"/>
              <a:gd name="connsiteY5" fmla="*/ 4106674 h 4121417"/>
              <a:gd name="connsiteX6" fmla="*/ 4214002 w 4214002"/>
              <a:gd name="connsiteY6" fmla="*/ 17274 h 412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4002" h="4121417">
                <a:moveTo>
                  <a:pt x="61102" y="3789174"/>
                </a:moveTo>
                <a:cubicBezTo>
                  <a:pt x="8185" y="3883365"/>
                  <a:pt x="-44731" y="3977557"/>
                  <a:pt x="61102" y="3712974"/>
                </a:cubicBezTo>
                <a:cubicBezTo>
                  <a:pt x="166935" y="3448391"/>
                  <a:pt x="423052" y="2817624"/>
                  <a:pt x="696102" y="2201674"/>
                </a:cubicBezTo>
                <a:cubicBezTo>
                  <a:pt x="969152" y="1585724"/>
                  <a:pt x="1409419" y="161207"/>
                  <a:pt x="1699402" y="17274"/>
                </a:cubicBezTo>
                <a:cubicBezTo>
                  <a:pt x="1989385" y="-126659"/>
                  <a:pt x="2156602" y="656507"/>
                  <a:pt x="2436002" y="1338074"/>
                </a:cubicBezTo>
                <a:cubicBezTo>
                  <a:pt x="2715402" y="2019641"/>
                  <a:pt x="3079469" y="4326807"/>
                  <a:pt x="3375802" y="4106674"/>
                </a:cubicBezTo>
                <a:cubicBezTo>
                  <a:pt x="3672135" y="3886541"/>
                  <a:pt x="3943068" y="1951907"/>
                  <a:pt x="4214002" y="172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16"/>
          <p:cNvSpPr/>
          <p:nvPr/>
        </p:nvSpPr>
        <p:spPr>
          <a:xfrm>
            <a:off x="5910146" y="4837159"/>
            <a:ext cx="6231054" cy="2600704"/>
          </a:xfrm>
          <a:custGeom>
            <a:avLst/>
            <a:gdLst>
              <a:gd name="connsiteX0" fmla="*/ 0 w 6172200"/>
              <a:gd name="connsiteY0" fmla="*/ 1703341 h 2592341"/>
              <a:gd name="connsiteX1" fmla="*/ 1587500 w 6172200"/>
              <a:gd name="connsiteY1" fmla="*/ 852441 h 2592341"/>
              <a:gd name="connsiteX2" fmla="*/ 3327400 w 6172200"/>
              <a:gd name="connsiteY2" fmla="*/ 1541 h 2592341"/>
              <a:gd name="connsiteX3" fmla="*/ 4762500 w 6172200"/>
              <a:gd name="connsiteY3" fmla="*/ 1068341 h 2592341"/>
              <a:gd name="connsiteX4" fmla="*/ 6172200 w 6172200"/>
              <a:gd name="connsiteY4" fmla="*/ 2592341 h 259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00" h="2592341">
                <a:moveTo>
                  <a:pt x="0" y="1703341"/>
                </a:moveTo>
                <a:cubicBezTo>
                  <a:pt x="516466" y="1419707"/>
                  <a:pt x="1032933" y="1136074"/>
                  <a:pt x="1587500" y="852441"/>
                </a:cubicBezTo>
                <a:cubicBezTo>
                  <a:pt x="2142067" y="568808"/>
                  <a:pt x="2798233" y="-34442"/>
                  <a:pt x="3327400" y="1541"/>
                </a:cubicBezTo>
                <a:cubicBezTo>
                  <a:pt x="3856567" y="37524"/>
                  <a:pt x="4288367" y="636541"/>
                  <a:pt x="4762500" y="1068341"/>
                </a:cubicBezTo>
                <a:cubicBezTo>
                  <a:pt x="5236633" y="1500141"/>
                  <a:pt x="5704416" y="2046241"/>
                  <a:pt x="6172200" y="25923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941572" y="5348222"/>
            <a:ext cx="6163493" cy="707886"/>
          </a:xfrm>
          <a:prstGeom prst="rect">
            <a:avLst/>
          </a:prstGeom>
          <a:noFill/>
        </p:spPr>
        <p:txBody>
          <a:bodyPr wrap="square" rtlCol="0">
            <a:spAutoFit/>
          </a:bodyPr>
          <a:lstStyle/>
          <a:p>
            <a:r>
              <a:rPr lang="en-US" altLang="ko-KR" sz="2000" dirty="0"/>
              <a:t>Without such remedy, weight sometimes go beyond control, infinity(nan)! </a:t>
            </a:r>
            <a:endParaRPr lang="ko-KR" altLang="en-US" sz="2000" dirty="0"/>
          </a:p>
        </p:txBody>
      </p:sp>
    </p:spTree>
    <p:extLst>
      <p:ext uri="{BB962C8B-B14F-4D97-AF65-F5344CB8AC3E}">
        <p14:creationId xmlns:p14="http://schemas.microsoft.com/office/powerpoint/2010/main" val="1563974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p:cNvSpPr>
                <a:spLocks noGrp="1"/>
              </p:cNvSpPr>
              <p:nvPr>
                <p:ph type="title"/>
              </p:nvPr>
            </p:nvSpPr>
            <p:spPr/>
            <p:txBody>
              <a:bodyPr/>
              <a:lstStyle/>
              <a:p>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𝐿</m:t>
                        </m:r>
                      </m:e>
                      <m:sup>
                        <m:r>
                          <a:rPr lang="en-US" altLang="ko-KR" b="0" i="1" smtClean="0">
                            <a:latin typeface="Cambria Math" panose="02040503050406030204" pitchFamily="18" charset="0"/>
                          </a:rPr>
                          <m:t>2</m:t>
                        </m:r>
                      </m:sup>
                    </m:sSup>
                  </m:oMath>
                </a14:m>
                <a:r>
                  <a:rPr lang="ko-KR" altLang="en-US" dirty="0"/>
                  <a:t> </a:t>
                </a:r>
                <a:r>
                  <a:rPr lang="en-US" altLang="ko-KR" dirty="0"/>
                  <a:t>Regularization</a:t>
                </a:r>
                <a:r>
                  <a:rPr lang="en-US" altLang="ko-KR" sz="3600" dirty="0"/>
                  <a:t> (</a:t>
                </a:r>
                <a:r>
                  <a:rPr lang="en-US" altLang="ko-KR" sz="3200" dirty="0"/>
                  <a:t>Weight Decay Term)</a:t>
                </a:r>
                <a:endParaRPr lang="ko-KR" altLang="en-US" dirty="0"/>
              </a:p>
            </p:txBody>
          </p:sp>
        </mc:Choice>
        <mc:Fallback xmlns="">
          <p:sp>
            <p:nvSpPr>
              <p:cNvPr id="2" name="제목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The idea is to add an extra term to the cost function, regularization term</a:t>
                </a:r>
              </a:p>
              <a:p>
                <a:endParaRPr lang="en-US" altLang="ko-KR" dirty="0"/>
              </a:p>
              <a:p>
                <a:endParaRPr lang="en-US" altLang="ko-KR" dirty="0"/>
              </a:p>
              <a:p>
                <a:endParaRPr lang="en-US" altLang="ko-KR" dirty="0"/>
              </a:p>
              <a:p>
                <a14:m>
                  <m:oMath xmlns:m="http://schemas.openxmlformats.org/officeDocument/2006/math">
                    <m:r>
                      <a:rPr lang="ko-KR" altLang="en-US" i="1" smtClean="0">
                        <a:solidFill>
                          <a:schemeClr val="tx1"/>
                        </a:solidFill>
                        <a:latin typeface="Cambria Math" panose="02040503050406030204" pitchFamily="18" charset="0"/>
                      </a:rPr>
                      <m:t>𝜆</m:t>
                    </m:r>
                  </m:oMath>
                </a14:m>
                <a:r>
                  <a:rPr lang="ko-KR" altLang="en-US" dirty="0"/>
                  <a:t> </a:t>
                </a:r>
                <a:r>
                  <a:rPr lang="en-US" altLang="ko-KR" dirty="0"/>
                  <a:t>is the regularization parameter. </a:t>
                </a:r>
              </a:p>
              <a:p>
                <a:r>
                  <a:rPr lang="en-US" altLang="ko-KR" dirty="0"/>
                  <a:t>No bias is included.</a:t>
                </a:r>
              </a:p>
              <a:p>
                <a:r>
                  <a:rPr lang="en-US" altLang="ko-KR" dirty="0"/>
                  <a:t>This makes the network prefer to learn small weights. See, large weights cost us!</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1043" t="-2381" b="-29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p:cNvSpPr/>
              <p:nvPr/>
            </p:nvSpPr>
            <p:spPr>
              <a:xfrm>
                <a:off x="1868637" y="2947610"/>
                <a:ext cx="9362243" cy="14230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latin typeface="Cambria Math" panose="02040503050406030204" pitchFamily="18" charset="0"/>
                        </a:rPr>
                        <m:t>𝐶</m:t>
                      </m:r>
                      <m:r>
                        <a:rPr lang="en-US" altLang="ko-KR" sz="2400" i="1">
                          <a:latin typeface="Cambria Math" panose="02040503050406030204" pitchFamily="18" charset="0"/>
                        </a:rPr>
                        <m:t>=−</m:t>
                      </m:r>
                      <m:f>
                        <m:fPr>
                          <m:ctrlPr>
                            <a:rPr lang="en-US" altLang="ko-KR" sz="2400" i="1">
                              <a:latin typeface="Cambria Math" panose="02040503050406030204" pitchFamily="18" charset="0"/>
                            </a:rPr>
                          </m:ctrlPr>
                        </m:fPr>
                        <m:num>
                          <m:r>
                            <a:rPr lang="en-US" altLang="ko-KR" sz="2400" i="1">
                              <a:latin typeface="Cambria Math" panose="02040503050406030204" pitchFamily="18" charset="0"/>
                            </a:rPr>
                            <m:t>1</m:t>
                          </m:r>
                        </m:num>
                        <m:den>
                          <m:r>
                            <a:rPr lang="en-US" altLang="ko-KR" sz="2400" i="1">
                              <a:latin typeface="Cambria Math" panose="02040503050406030204" pitchFamily="18" charset="0"/>
                            </a:rPr>
                            <m:t>𝑛</m:t>
                          </m:r>
                        </m:den>
                      </m:f>
                      <m:nary>
                        <m:naryPr>
                          <m:chr m:val="∑"/>
                          <m:supHide m:val="on"/>
                          <m:ctrlPr>
                            <a:rPr lang="en-US" altLang="ko-KR" sz="2400" i="1">
                              <a:latin typeface="Cambria Math" panose="02040503050406030204" pitchFamily="18" charset="0"/>
                            </a:rPr>
                          </m:ctrlPr>
                        </m:naryPr>
                        <m:sub>
                          <m:r>
                            <a:rPr lang="en-US" altLang="ko-KR" sz="2400" i="1">
                              <a:latin typeface="Cambria Math" panose="02040503050406030204" pitchFamily="18" charset="0"/>
                            </a:rPr>
                            <m:t>𝑥𝑗</m:t>
                          </m:r>
                        </m:sub>
                        <m:sup/>
                        <m:e>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𝑦</m:t>
                              </m:r>
                            </m:e>
                            <m:sub>
                              <m:r>
                                <a:rPr lang="en-US" altLang="ko-KR" sz="2400" i="1">
                                  <a:latin typeface="Cambria Math" panose="02040503050406030204" pitchFamily="18" charset="0"/>
                                </a:rPr>
                                <m:t>𝑗</m:t>
                              </m:r>
                            </m:sub>
                          </m:sSub>
                          <m:func>
                            <m:funcPr>
                              <m:ctrlPr>
                                <a:rPr lang="en-US" altLang="ko-KR" sz="2400" i="1">
                                  <a:latin typeface="Cambria Math" panose="02040503050406030204" pitchFamily="18" charset="0"/>
                                </a:rPr>
                              </m:ctrlPr>
                            </m:funcPr>
                            <m:fName>
                              <m:r>
                                <m:rPr>
                                  <m:sty m:val="p"/>
                                </m:rPr>
                                <a:rPr lang="en-US" altLang="ko-KR" sz="2400">
                                  <a:latin typeface="Cambria Math" panose="02040503050406030204" pitchFamily="18" charset="0"/>
                                </a:rPr>
                                <m:t>ln</m:t>
                              </m:r>
                            </m:fName>
                            <m:e>
                              <m:sSubSup>
                                <m:sSubSupPr>
                                  <m:ctrlPr>
                                    <a:rPr lang="en-US" altLang="ko-KR" sz="2400" i="1">
                                      <a:latin typeface="Cambria Math" panose="02040503050406030204" pitchFamily="18" charset="0"/>
                                    </a:rPr>
                                  </m:ctrlPr>
                                </m:sSubSupPr>
                                <m:e>
                                  <m:r>
                                    <a:rPr lang="en-US" altLang="ko-KR" sz="2400" i="1">
                                      <a:latin typeface="Cambria Math" panose="02040503050406030204" pitchFamily="18" charset="0"/>
                                    </a:rPr>
                                    <m:t>𝑎</m:t>
                                  </m:r>
                                </m:e>
                                <m:sub>
                                  <m:r>
                                    <a:rPr lang="en-US" altLang="ko-KR" sz="2400" i="1">
                                      <a:latin typeface="Cambria Math" panose="02040503050406030204" pitchFamily="18" charset="0"/>
                                    </a:rPr>
                                    <m:t>𝑗</m:t>
                                  </m:r>
                                </m:sub>
                                <m:sup>
                                  <m:r>
                                    <a:rPr lang="en-US" altLang="ko-KR" sz="2400" i="1">
                                      <a:latin typeface="Cambria Math" panose="02040503050406030204" pitchFamily="18" charset="0"/>
                                    </a:rPr>
                                    <m:t>𝐿</m:t>
                                  </m:r>
                                </m:sup>
                              </m:sSubSup>
                            </m:e>
                          </m:func>
                          <m:r>
                            <a:rPr lang="en-US" altLang="ko-KR" sz="2400" i="1">
                              <a:latin typeface="Cambria Math" panose="02040503050406030204" pitchFamily="18" charset="0"/>
                            </a:rPr>
                            <m:t>+(1−</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𝑦</m:t>
                              </m:r>
                            </m:e>
                            <m:sub>
                              <m:r>
                                <a:rPr lang="en-US" altLang="ko-KR" sz="2400" i="1">
                                  <a:latin typeface="Cambria Math" panose="02040503050406030204" pitchFamily="18" charset="0"/>
                                </a:rPr>
                                <m:t>𝑗</m:t>
                              </m:r>
                            </m:sub>
                          </m:sSub>
                          <m:r>
                            <a:rPr lang="en-US" altLang="ko-KR" sz="2400" i="1">
                              <a:latin typeface="Cambria Math" panose="02040503050406030204" pitchFamily="18" charset="0"/>
                            </a:rPr>
                            <m:t>)</m:t>
                          </m:r>
                          <m:func>
                            <m:funcPr>
                              <m:ctrlPr>
                                <a:rPr lang="en-US" altLang="ko-KR" sz="2400" i="1">
                                  <a:latin typeface="Cambria Math" panose="02040503050406030204" pitchFamily="18" charset="0"/>
                                </a:rPr>
                              </m:ctrlPr>
                            </m:funcPr>
                            <m:fName>
                              <m:r>
                                <m:rPr>
                                  <m:sty m:val="p"/>
                                </m:rPr>
                                <a:rPr lang="en-US" altLang="ko-KR" sz="2400">
                                  <a:latin typeface="Cambria Math" panose="02040503050406030204" pitchFamily="18" charset="0"/>
                                </a:rPr>
                                <m:t>ln</m:t>
                              </m:r>
                            </m:fName>
                            <m:e>
                              <m:d>
                                <m:dPr>
                                  <m:ctrlPr>
                                    <a:rPr lang="en-US" altLang="ko-KR" sz="2400" i="1">
                                      <a:latin typeface="Cambria Math" panose="02040503050406030204" pitchFamily="18" charset="0"/>
                                    </a:rPr>
                                  </m:ctrlPr>
                                </m:dPr>
                                <m:e>
                                  <m:r>
                                    <a:rPr lang="en-US" altLang="ko-KR" sz="2400" i="1">
                                      <a:latin typeface="Cambria Math" panose="02040503050406030204" pitchFamily="18" charset="0"/>
                                    </a:rPr>
                                    <m:t>1−</m:t>
                                  </m:r>
                                  <m:sSubSup>
                                    <m:sSubSupPr>
                                      <m:ctrlPr>
                                        <a:rPr lang="en-US" altLang="ko-KR" sz="2400" i="1">
                                          <a:latin typeface="Cambria Math" panose="02040503050406030204" pitchFamily="18" charset="0"/>
                                        </a:rPr>
                                      </m:ctrlPr>
                                    </m:sSubSupPr>
                                    <m:e>
                                      <m:r>
                                        <a:rPr lang="en-US" altLang="ko-KR" sz="2400" i="1">
                                          <a:latin typeface="Cambria Math" panose="02040503050406030204" pitchFamily="18" charset="0"/>
                                        </a:rPr>
                                        <m:t>𝑎</m:t>
                                      </m:r>
                                    </m:e>
                                    <m:sub>
                                      <m:r>
                                        <a:rPr lang="en-US" altLang="ko-KR" sz="2400" i="1">
                                          <a:latin typeface="Cambria Math" panose="02040503050406030204" pitchFamily="18" charset="0"/>
                                        </a:rPr>
                                        <m:t>𝑗</m:t>
                                      </m:r>
                                    </m:sub>
                                    <m:sup>
                                      <m:r>
                                        <a:rPr lang="en-US" altLang="ko-KR" sz="2400" i="1">
                                          <a:latin typeface="Cambria Math" panose="02040503050406030204" pitchFamily="18" charset="0"/>
                                        </a:rPr>
                                        <m:t>𝐿</m:t>
                                      </m:r>
                                    </m:sup>
                                  </m:sSubSup>
                                </m:e>
                              </m:d>
                              <m:r>
                                <a:rPr lang="en-US" altLang="ko-KR" sz="2400" i="1">
                                  <a:latin typeface="Cambria Math" panose="02040503050406030204" pitchFamily="18" charset="0"/>
                                </a:rPr>
                                <m:t>]+  </m:t>
                              </m:r>
                            </m:e>
                          </m:func>
                        </m:e>
                      </m:nary>
                      <m:d>
                        <m:dPr>
                          <m:ctrlPr>
                            <a:rPr lang="en-US" altLang="ko-KR" sz="2400" i="1">
                              <a:solidFill>
                                <a:srgbClr val="FF0000"/>
                              </a:solidFill>
                              <a:latin typeface="Cambria Math" panose="02040503050406030204" pitchFamily="18" charset="0"/>
                            </a:rPr>
                          </m:ctrlPr>
                        </m:dPr>
                        <m:e>
                          <m:f>
                            <m:fPr>
                              <m:ctrlPr>
                                <a:rPr lang="en-US" altLang="ko-KR" sz="2400" i="1">
                                  <a:solidFill>
                                    <a:srgbClr val="FF0000"/>
                                  </a:solidFill>
                                  <a:latin typeface="Cambria Math" panose="02040503050406030204" pitchFamily="18" charset="0"/>
                                </a:rPr>
                              </m:ctrlPr>
                            </m:fPr>
                            <m:num>
                              <m:r>
                                <a:rPr lang="ko-KR" altLang="en-US" sz="2400" i="1">
                                  <a:solidFill>
                                    <a:srgbClr val="FF0000"/>
                                  </a:solidFill>
                                  <a:latin typeface="Cambria Math" panose="02040503050406030204" pitchFamily="18" charset="0"/>
                                </a:rPr>
                                <m:t>𝜆</m:t>
                              </m:r>
                            </m:num>
                            <m:den>
                              <m:r>
                                <a:rPr lang="en-US" altLang="ko-KR" sz="2400" i="1">
                                  <a:solidFill>
                                    <a:srgbClr val="FF0000"/>
                                  </a:solidFill>
                                  <a:latin typeface="Cambria Math" panose="02040503050406030204" pitchFamily="18" charset="0"/>
                                </a:rPr>
                                <m:t>2</m:t>
                              </m:r>
                              <m:r>
                                <a:rPr lang="en-US" altLang="ko-KR" sz="2400" i="1">
                                  <a:solidFill>
                                    <a:srgbClr val="FF0000"/>
                                  </a:solidFill>
                                  <a:latin typeface="Cambria Math" panose="02040503050406030204" pitchFamily="18" charset="0"/>
                                </a:rPr>
                                <m:t>𝑛</m:t>
                              </m:r>
                            </m:den>
                          </m:f>
                        </m:e>
                      </m:d>
                      <m:nary>
                        <m:naryPr>
                          <m:chr m:val="∑"/>
                          <m:supHide m:val="on"/>
                          <m:ctrlPr>
                            <a:rPr lang="en-US" altLang="ko-KR" sz="2400" i="1">
                              <a:solidFill>
                                <a:srgbClr val="FF0000"/>
                              </a:solidFill>
                              <a:latin typeface="Cambria Math" panose="02040503050406030204" pitchFamily="18" charset="0"/>
                            </a:rPr>
                          </m:ctrlPr>
                        </m:naryPr>
                        <m:sub>
                          <m:r>
                            <a:rPr lang="en-US" altLang="ko-KR" sz="2400" i="1">
                              <a:solidFill>
                                <a:srgbClr val="FF0000"/>
                              </a:solidFill>
                              <a:latin typeface="Cambria Math" panose="02040503050406030204" pitchFamily="18" charset="0"/>
                            </a:rPr>
                            <m:t>𝑤</m:t>
                          </m:r>
                        </m:sub>
                        <m:sup/>
                        <m:e>
                          <m:sSup>
                            <m:sSupPr>
                              <m:ctrlPr>
                                <a:rPr lang="en-US" altLang="ko-KR" sz="2400" i="1">
                                  <a:solidFill>
                                    <a:srgbClr val="FF0000"/>
                                  </a:solidFill>
                                  <a:latin typeface="Cambria Math" panose="02040503050406030204" pitchFamily="18" charset="0"/>
                                </a:rPr>
                              </m:ctrlPr>
                            </m:sSupPr>
                            <m:e>
                              <m:r>
                                <a:rPr lang="en-US" altLang="ko-KR" sz="2400" i="1">
                                  <a:solidFill>
                                    <a:srgbClr val="FF0000"/>
                                  </a:solidFill>
                                  <a:latin typeface="Cambria Math" panose="02040503050406030204" pitchFamily="18" charset="0"/>
                                </a:rPr>
                                <m:t>𝑤</m:t>
                              </m:r>
                            </m:e>
                            <m:sup>
                              <m:r>
                                <a:rPr lang="en-US" altLang="ko-KR" sz="2400" i="1">
                                  <a:solidFill>
                                    <a:srgbClr val="FF0000"/>
                                  </a:solidFill>
                                  <a:latin typeface="Cambria Math" panose="02040503050406030204" pitchFamily="18" charset="0"/>
                                </a:rPr>
                                <m:t>2</m:t>
                              </m:r>
                            </m:sup>
                          </m:sSup>
                        </m:e>
                      </m:nary>
                    </m:oMath>
                  </m:oMathPara>
                </a14:m>
                <a:endParaRPr lang="en-US" altLang="ko-KR" sz="2400" dirty="0"/>
              </a:p>
              <a:p>
                <a:endParaRPr lang="ko-KR" altLang="en-US" sz="2400" dirty="0"/>
              </a:p>
            </p:txBody>
          </p:sp>
        </mc:Choice>
        <mc:Fallback xmlns="">
          <p:sp>
            <p:nvSpPr>
              <p:cNvPr id="4" name="직사각형 3"/>
              <p:cNvSpPr>
                <a:spLocks noRot="1" noChangeAspect="1" noMove="1" noResize="1" noEditPoints="1" noAdjustHandles="1" noChangeArrowheads="1" noChangeShapeType="1" noTextEdit="1"/>
              </p:cNvSpPr>
              <p:nvPr/>
            </p:nvSpPr>
            <p:spPr>
              <a:xfrm>
                <a:off x="1868637" y="2947608"/>
                <a:ext cx="8026941" cy="1423018"/>
              </a:xfrm>
              <a:prstGeom prst="rect">
                <a:avLst/>
              </a:prstGeom>
              <a:blipFill rotWithShape="0">
                <a:blip r:embed="rId4"/>
                <a:stretch>
                  <a:fillRect/>
                </a:stretch>
              </a:blipFill>
            </p:spPr>
            <p:txBody>
              <a:bodyPr/>
              <a:lstStyle/>
              <a:p>
                <a:r>
                  <a:rPr lang="ko-KR" altLang="en-US">
                    <a:noFill/>
                  </a:rPr>
                  <a:t> </a:t>
                </a:r>
              </a:p>
            </p:txBody>
          </p:sp>
        </mc:Fallback>
      </mc:AlternateContent>
      <p:sp>
        <p:nvSpPr>
          <p:cNvPr id="5" name="날짜 개체 틀 4"/>
          <p:cNvSpPr>
            <a:spLocks noGrp="1"/>
          </p:cNvSpPr>
          <p:nvPr>
            <p:ph type="dt" sz="half" idx="10"/>
          </p:nvPr>
        </p:nvSpPr>
        <p:spPr/>
        <p:txBody>
          <a:bodyPr/>
          <a:lstStyle/>
          <a:p>
            <a:fld id="{2D9DA911-BA29-475E-8102-07F351BC8C08}" type="datetime1">
              <a:rPr lang="ko-KR" altLang="en-US" smtClean="0"/>
              <a:t>2019-12-12</a:t>
            </a:fld>
            <a:endParaRPr lang="ko-KR" altLang="en-US"/>
          </a:p>
        </p:txBody>
      </p:sp>
      <p:sp>
        <p:nvSpPr>
          <p:cNvPr id="6" name="슬라이드 번호 개체 틀 5"/>
          <p:cNvSpPr>
            <a:spLocks noGrp="1"/>
          </p:cNvSpPr>
          <p:nvPr>
            <p:ph type="sldNum" sz="quarter" idx="12"/>
          </p:nvPr>
        </p:nvSpPr>
        <p:spPr/>
        <p:txBody>
          <a:bodyPr/>
          <a:lstStyle/>
          <a:p>
            <a:fld id="{FCC205DD-E5C4-4EE3-B0EE-276B4039E1DB}" type="slidenum">
              <a:rPr lang="ko-KR" altLang="en-US" smtClean="0"/>
              <a:t>26</a:t>
            </a:fld>
            <a:endParaRPr lang="ko-KR" altLang="en-US"/>
          </a:p>
        </p:txBody>
      </p:sp>
    </p:spTree>
    <p:extLst>
      <p:ext uri="{BB962C8B-B14F-4D97-AF65-F5344CB8AC3E}">
        <p14:creationId xmlns:p14="http://schemas.microsoft.com/office/powerpoint/2010/main" val="1038798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p:cNvSpPr>
                <a:spLocks noGrp="1"/>
              </p:cNvSpPr>
              <p:nvPr>
                <p:ph type="title"/>
              </p:nvPr>
            </p:nvSpPr>
            <p:spPr/>
            <p:txBody>
              <a:bodyPr/>
              <a:lstStyle/>
              <a:p>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𝐿</m:t>
                        </m:r>
                      </m:e>
                      <m:sup>
                        <m:r>
                          <a:rPr lang="en-US" altLang="ko-KR" b="0" i="1" smtClean="0">
                            <a:latin typeface="Cambria Math" panose="02040503050406030204" pitchFamily="18" charset="0"/>
                          </a:rPr>
                          <m:t>2</m:t>
                        </m:r>
                      </m:sup>
                    </m:sSup>
                  </m:oMath>
                </a14:m>
                <a:r>
                  <a:rPr lang="ko-KR" altLang="en-US" dirty="0"/>
                  <a:t> </a:t>
                </a:r>
                <a:r>
                  <a:rPr lang="en-US" altLang="ko-KR" dirty="0"/>
                  <a:t>Regularization</a:t>
                </a:r>
                <a:endParaRPr lang="ko-KR" altLang="en-US" dirty="0"/>
              </a:p>
            </p:txBody>
          </p:sp>
        </mc:Choice>
        <mc:Fallback xmlns="">
          <p:sp>
            <p:nvSpPr>
              <p:cNvPr id="2" name="제목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fontScale="92500" lnSpcReduction="10000"/>
              </a:bodyPr>
              <a:lstStyle/>
              <a:p>
                <a:r>
                  <a:rPr lang="en-US" altLang="ko-KR" dirty="0"/>
                  <a:t>Partial derivative with respect to each</a:t>
                </a:r>
                <a:r>
                  <a:rPr lang="ko-KR" altLang="en-US" dirty="0"/>
                  <a:t> </a:t>
                </a:r>
                <a:r>
                  <a:rPr lang="en-US" altLang="ko-KR" dirty="0"/>
                  <a:t>weight</a:t>
                </a:r>
              </a:p>
              <a:p>
                <a:endParaRPr lang="en-US" altLang="ko-KR" dirty="0"/>
              </a:p>
              <a:p>
                <a:endParaRPr lang="en-US" altLang="ko-KR" dirty="0"/>
              </a:p>
              <a:p>
                <a:endParaRPr lang="en-US" altLang="ko-KR" dirty="0"/>
              </a:p>
              <a:p>
                <a:endParaRPr lang="en-US" altLang="ko-KR" dirty="0"/>
              </a:p>
              <a:p>
                <a:endParaRPr lang="en-US" altLang="ko-KR" dirty="0"/>
              </a:p>
              <a:p>
                <a:endParaRPr lang="en-US" altLang="ko-KR" i="1" dirty="0">
                  <a:latin typeface="Cambria Math" panose="02040503050406030204" pitchFamily="18" charset="0"/>
                </a:endParaRPr>
              </a:p>
              <a:p>
                <a14:m>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𝐶</m:t>
                            </m:r>
                          </m:e>
                          <m:sub>
                            <m:r>
                              <a:rPr lang="en-US" altLang="ko-KR" i="1">
                                <a:latin typeface="Cambria Math" panose="02040503050406030204" pitchFamily="18" charset="0"/>
                              </a:rPr>
                              <m:t>0</m:t>
                            </m:r>
                          </m:sub>
                        </m:sSub>
                      </m:num>
                      <m:den>
                        <m:r>
                          <a:rPr lang="ko-KR" altLang="en-US" i="1">
                            <a:latin typeface="Cambria Math" panose="02040503050406030204" pitchFamily="18" charset="0"/>
                          </a:rPr>
                          <m:t>𝜕</m:t>
                        </m:r>
                        <m:r>
                          <a:rPr lang="en-US" altLang="ko-KR" i="1">
                            <a:latin typeface="Cambria Math" panose="02040503050406030204" pitchFamily="18" charset="0"/>
                          </a:rPr>
                          <m:t>𝑤</m:t>
                        </m:r>
                      </m:den>
                    </m:f>
                  </m:oMath>
                </a14:m>
                <a:r>
                  <a:rPr lang="en-US" altLang="ko-KR" dirty="0"/>
                  <a:t> are</a:t>
                </a:r>
                <a:r>
                  <a:rPr lang="ko-KR" altLang="en-US" dirty="0"/>
                  <a:t> </a:t>
                </a:r>
                <a:r>
                  <a:rPr lang="en-US" altLang="ko-KR" dirty="0"/>
                  <a:t>computed via backpropagation</a:t>
                </a:r>
              </a:p>
              <a:p>
                <a:r>
                  <a:rPr lang="en-US" altLang="ko-KR" dirty="0"/>
                  <a:t>Finally we add </a:t>
                </a:r>
                <a:r>
                  <a:rPr lang="ko-KR" altLang="en-US" dirty="0"/>
                  <a:t> </a:t>
                </a:r>
                <a14:m>
                  <m:oMath xmlns:m="http://schemas.openxmlformats.org/officeDocument/2006/math">
                    <m:f>
                      <m:fPr>
                        <m:ctrlPr>
                          <a:rPr lang="en-US" altLang="ko-KR" i="1">
                            <a:solidFill>
                              <a:srgbClr val="FF0000"/>
                            </a:solidFill>
                            <a:latin typeface="Cambria Math" panose="02040503050406030204" pitchFamily="18" charset="0"/>
                          </a:rPr>
                        </m:ctrlPr>
                      </m:fPr>
                      <m:num>
                        <m:r>
                          <a:rPr lang="ko-KR" altLang="en-US" i="1">
                            <a:solidFill>
                              <a:srgbClr val="FF0000"/>
                            </a:solidFill>
                            <a:latin typeface="Cambria Math" panose="02040503050406030204" pitchFamily="18" charset="0"/>
                          </a:rPr>
                          <m:t>𝜆</m:t>
                        </m:r>
                      </m:num>
                      <m:den>
                        <m:r>
                          <a:rPr lang="en-US" altLang="ko-KR" i="1">
                            <a:solidFill>
                              <a:srgbClr val="FF0000"/>
                            </a:solidFill>
                            <a:latin typeface="Cambria Math" panose="02040503050406030204" pitchFamily="18" charset="0"/>
                          </a:rPr>
                          <m:t>𝑛</m:t>
                        </m:r>
                      </m:den>
                    </m:f>
                    <m:r>
                      <a:rPr lang="en-US" altLang="ko-KR" i="1">
                        <a:solidFill>
                          <a:srgbClr val="FF0000"/>
                        </a:solidFill>
                        <a:latin typeface="Cambria Math" panose="02040503050406030204" pitchFamily="18" charset="0"/>
                      </a:rPr>
                      <m:t>𝑤</m:t>
                    </m:r>
                  </m:oMath>
                </a14:m>
                <a:r>
                  <a:rPr lang="en-US" altLang="ko-KR" dirty="0"/>
                  <a:t> to get </a:t>
                </a:r>
                <a14:m>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r>
                          <a:rPr lang="en-US" altLang="ko-KR" i="1">
                            <a:latin typeface="Cambria Math" panose="02040503050406030204" pitchFamily="18" charset="0"/>
                          </a:rPr>
                          <m:t>𝑤</m:t>
                        </m:r>
                      </m:den>
                    </m:f>
                  </m:oMath>
                </a14:m>
                <a:r>
                  <a:rPr lang="en-US" altLang="ko-KR" dirty="0"/>
                  <a:t>.</a:t>
                </a:r>
                <a:endParaRPr lang="ko-KR" altLang="en-US" dirty="0"/>
              </a:p>
              <a:p>
                <a:endParaRPr lang="en-US" altLang="ko-KR" dirty="0"/>
              </a:p>
              <a:p>
                <a:endParaRPr lang="en-US" altLang="ko-KR" dirty="0"/>
              </a:p>
              <a:p>
                <a:endParaRPr lang="en-US" altLang="ko-KR" dirty="0"/>
              </a:p>
              <a:p>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928" t="-30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p:cNvSpPr/>
              <p:nvPr/>
            </p:nvSpPr>
            <p:spPr>
              <a:xfrm>
                <a:off x="1576805" y="2310800"/>
                <a:ext cx="3774559" cy="13809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latin typeface="Cambria Math" panose="02040503050406030204" pitchFamily="18" charset="0"/>
                        </a:rPr>
                        <m:t>𝐶</m:t>
                      </m:r>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𝐶</m:t>
                          </m:r>
                        </m:e>
                        <m:sub>
                          <m:r>
                            <a:rPr lang="en-US" altLang="ko-KR" sz="2400" i="1">
                              <a:latin typeface="Cambria Math" panose="02040503050406030204" pitchFamily="18" charset="0"/>
                            </a:rPr>
                            <m:t>0</m:t>
                          </m:r>
                        </m:sub>
                      </m:sSub>
                      <m:r>
                        <a:rPr lang="en-US" altLang="ko-KR" sz="2400" i="1">
                          <a:latin typeface="Cambria Math" panose="02040503050406030204" pitchFamily="18" charset="0"/>
                        </a:rPr>
                        <m:t>+</m:t>
                      </m:r>
                      <m:d>
                        <m:dPr>
                          <m:ctrlPr>
                            <a:rPr lang="en-US" altLang="ko-KR" sz="2400" i="1">
                              <a:solidFill>
                                <a:srgbClr val="FF0000"/>
                              </a:solidFill>
                              <a:latin typeface="Cambria Math" panose="02040503050406030204" pitchFamily="18" charset="0"/>
                            </a:rPr>
                          </m:ctrlPr>
                        </m:dPr>
                        <m:e>
                          <m:f>
                            <m:fPr>
                              <m:ctrlPr>
                                <a:rPr lang="en-US" altLang="ko-KR" sz="2400" i="1">
                                  <a:solidFill>
                                    <a:srgbClr val="FF0000"/>
                                  </a:solidFill>
                                  <a:latin typeface="Cambria Math" panose="02040503050406030204" pitchFamily="18" charset="0"/>
                                </a:rPr>
                              </m:ctrlPr>
                            </m:fPr>
                            <m:num>
                              <m:r>
                                <a:rPr lang="ko-KR" altLang="en-US" sz="2400" i="1">
                                  <a:solidFill>
                                    <a:srgbClr val="FF0000"/>
                                  </a:solidFill>
                                  <a:latin typeface="Cambria Math" panose="02040503050406030204" pitchFamily="18" charset="0"/>
                                </a:rPr>
                                <m:t>𝜆</m:t>
                              </m:r>
                            </m:num>
                            <m:den>
                              <m:r>
                                <a:rPr lang="en-US" altLang="ko-KR" sz="2400" i="1">
                                  <a:solidFill>
                                    <a:srgbClr val="FF0000"/>
                                  </a:solidFill>
                                  <a:latin typeface="Cambria Math" panose="02040503050406030204" pitchFamily="18" charset="0"/>
                                </a:rPr>
                                <m:t>2</m:t>
                              </m:r>
                              <m:r>
                                <a:rPr lang="en-US" altLang="ko-KR" sz="2400" i="1">
                                  <a:solidFill>
                                    <a:srgbClr val="FF0000"/>
                                  </a:solidFill>
                                  <a:latin typeface="Cambria Math" panose="02040503050406030204" pitchFamily="18" charset="0"/>
                                </a:rPr>
                                <m:t>𝑛</m:t>
                              </m:r>
                            </m:den>
                          </m:f>
                        </m:e>
                      </m:d>
                      <m:nary>
                        <m:naryPr>
                          <m:chr m:val="∑"/>
                          <m:supHide m:val="on"/>
                          <m:ctrlPr>
                            <a:rPr lang="en-US" altLang="ko-KR" sz="2400" i="1">
                              <a:solidFill>
                                <a:srgbClr val="FF0000"/>
                              </a:solidFill>
                              <a:latin typeface="Cambria Math" panose="02040503050406030204" pitchFamily="18" charset="0"/>
                            </a:rPr>
                          </m:ctrlPr>
                        </m:naryPr>
                        <m:sub>
                          <m:r>
                            <a:rPr lang="en-US" altLang="ko-KR" sz="2400" i="1">
                              <a:solidFill>
                                <a:srgbClr val="FF0000"/>
                              </a:solidFill>
                              <a:latin typeface="Cambria Math" panose="02040503050406030204" pitchFamily="18" charset="0"/>
                            </a:rPr>
                            <m:t>𝑤</m:t>
                          </m:r>
                        </m:sub>
                        <m:sup/>
                        <m:e>
                          <m:sSup>
                            <m:sSupPr>
                              <m:ctrlPr>
                                <a:rPr lang="en-US" altLang="ko-KR" sz="2400" i="1">
                                  <a:solidFill>
                                    <a:srgbClr val="FF0000"/>
                                  </a:solidFill>
                                  <a:latin typeface="Cambria Math" panose="02040503050406030204" pitchFamily="18" charset="0"/>
                                </a:rPr>
                              </m:ctrlPr>
                            </m:sSupPr>
                            <m:e>
                              <m:r>
                                <a:rPr lang="en-US" altLang="ko-KR" sz="2400" i="1">
                                  <a:solidFill>
                                    <a:srgbClr val="FF0000"/>
                                  </a:solidFill>
                                  <a:latin typeface="Cambria Math" panose="02040503050406030204" pitchFamily="18" charset="0"/>
                                </a:rPr>
                                <m:t>𝑤</m:t>
                              </m:r>
                            </m:e>
                            <m:sup>
                              <m:r>
                                <a:rPr lang="en-US" altLang="ko-KR" sz="2400" i="1">
                                  <a:solidFill>
                                    <a:srgbClr val="FF0000"/>
                                  </a:solidFill>
                                  <a:latin typeface="Cambria Math" panose="02040503050406030204" pitchFamily="18" charset="0"/>
                                </a:rPr>
                                <m:t>2</m:t>
                              </m:r>
                            </m:sup>
                          </m:sSup>
                        </m:e>
                      </m:nary>
                    </m:oMath>
                  </m:oMathPara>
                </a14:m>
                <a:endParaRPr lang="en-US" altLang="ko-KR" sz="2400" dirty="0"/>
              </a:p>
              <a:p>
                <a:endParaRPr lang="ko-KR" altLang="en-US" sz="2400" dirty="0"/>
              </a:p>
            </p:txBody>
          </p:sp>
        </mc:Choice>
        <mc:Fallback xmlns="">
          <p:sp>
            <p:nvSpPr>
              <p:cNvPr id="4" name="직사각형 3"/>
              <p:cNvSpPr>
                <a:spLocks noRot="1" noChangeAspect="1" noMove="1" noResize="1" noEditPoints="1" noAdjustHandles="1" noChangeArrowheads="1" noChangeShapeType="1" noTextEdit="1"/>
              </p:cNvSpPr>
              <p:nvPr/>
            </p:nvSpPr>
            <p:spPr>
              <a:xfrm>
                <a:off x="1576806" y="2310798"/>
                <a:ext cx="3247171" cy="1380955"/>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84689" y="3320815"/>
                <a:ext cx="3647873" cy="619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r>
                            <a:rPr lang="en-US" altLang="ko-KR" i="1">
                              <a:latin typeface="Cambria Math" panose="02040503050406030204" pitchFamily="18" charset="0"/>
                            </a:rPr>
                            <m:t>𝑤</m:t>
                          </m:r>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𝐶</m:t>
                              </m:r>
                            </m:e>
                            <m:sub>
                              <m:r>
                                <a:rPr lang="en-US" altLang="ko-KR" i="1">
                                  <a:latin typeface="Cambria Math" panose="02040503050406030204" pitchFamily="18" charset="0"/>
                                </a:rPr>
                                <m:t>0</m:t>
                              </m:r>
                            </m:sub>
                          </m:sSub>
                        </m:num>
                        <m:den>
                          <m:r>
                            <a:rPr lang="ko-KR" altLang="en-US" i="1">
                              <a:latin typeface="Cambria Math" panose="02040503050406030204" pitchFamily="18" charset="0"/>
                            </a:rPr>
                            <m:t>𝜕</m:t>
                          </m:r>
                          <m:r>
                            <a:rPr lang="en-US" altLang="ko-KR" i="1">
                              <a:latin typeface="Cambria Math" panose="02040503050406030204" pitchFamily="18" charset="0"/>
                            </a:rPr>
                            <m:t>𝑤</m:t>
                          </m:r>
                        </m:den>
                      </m:f>
                      <m:r>
                        <a:rPr lang="en-US" altLang="ko-KR" i="1">
                          <a:latin typeface="Cambria Math" panose="02040503050406030204" pitchFamily="18" charset="0"/>
                        </a:rPr>
                        <m:t>+</m:t>
                      </m:r>
                      <m:f>
                        <m:fPr>
                          <m:ctrlPr>
                            <a:rPr lang="en-US" altLang="ko-KR" i="1">
                              <a:solidFill>
                                <a:srgbClr val="FF0000"/>
                              </a:solidFill>
                              <a:latin typeface="Cambria Math" panose="02040503050406030204" pitchFamily="18" charset="0"/>
                            </a:rPr>
                          </m:ctrlPr>
                        </m:fPr>
                        <m:num>
                          <m:r>
                            <a:rPr lang="ko-KR" altLang="en-US" i="1">
                              <a:solidFill>
                                <a:srgbClr val="FF0000"/>
                              </a:solidFill>
                              <a:latin typeface="Cambria Math" panose="02040503050406030204" pitchFamily="18" charset="0"/>
                            </a:rPr>
                            <m:t>𝜆</m:t>
                          </m:r>
                        </m:num>
                        <m:den>
                          <m:r>
                            <a:rPr lang="en-US" altLang="ko-KR" i="1">
                              <a:solidFill>
                                <a:srgbClr val="FF0000"/>
                              </a:solidFill>
                              <a:latin typeface="Cambria Math" panose="02040503050406030204" pitchFamily="18" charset="0"/>
                            </a:rPr>
                            <m:t>𝑛</m:t>
                          </m:r>
                        </m:den>
                      </m:f>
                      <m:r>
                        <a:rPr lang="en-US" altLang="ko-KR" i="1">
                          <a:solidFill>
                            <a:srgbClr val="FF0000"/>
                          </a:solidFill>
                          <a:latin typeface="Cambria Math" panose="02040503050406030204" pitchFamily="18" charset="0"/>
                        </a:rPr>
                        <m:t>𝑤</m:t>
                      </m:r>
                    </m:oMath>
                  </m:oMathPara>
                </a14:m>
                <a:endParaRPr lang="ko-KR"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4688" y="3320815"/>
                <a:ext cx="3647873" cy="61908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439686" y="4129809"/>
                <a:ext cx="1682887"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r>
                            <a:rPr lang="en-US" altLang="ko-KR" i="1">
                              <a:latin typeface="Cambria Math" panose="02040503050406030204" pitchFamily="18" charset="0"/>
                            </a:rPr>
                            <m:t>𝑏</m:t>
                          </m:r>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𝐶</m:t>
                              </m:r>
                            </m:e>
                            <m:sub>
                              <m:r>
                                <a:rPr lang="en-US" altLang="ko-KR" i="1">
                                  <a:latin typeface="Cambria Math" panose="02040503050406030204" pitchFamily="18" charset="0"/>
                                </a:rPr>
                                <m:t>0</m:t>
                              </m:r>
                            </m:sub>
                          </m:sSub>
                        </m:num>
                        <m:den>
                          <m:r>
                            <a:rPr lang="ko-KR" altLang="en-US" i="1">
                              <a:latin typeface="Cambria Math" panose="02040503050406030204" pitchFamily="18" charset="0"/>
                            </a:rPr>
                            <m:t>𝜕</m:t>
                          </m:r>
                          <m:r>
                            <a:rPr lang="en-US" altLang="ko-KR" i="1">
                              <a:latin typeface="Cambria Math" panose="02040503050406030204" pitchFamily="18" charset="0"/>
                            </a:rPr>
                            <m:t>𝑏</m:t>
                          </m:r>
                        </m:den>
                      </m:f>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439684" y="4129809"/>
                <a:ext cx="1682887" cy="619080"/>
              </a:xfrm>
              <a:prstGeom prst="rect">
                <a:avLst/>
              </a:prstGeom>
              <a:blipFill rotWithShape="0">
                <a:blip r:embed="rId6"/>
                <a:stretch>
                  <a:fillRect/>
                </a:stretch>
              </a:blipFill>
            </p:spPr>
            <p:txBody>
              <a:bodyPr/>
              <a:lstStyle/>
              <a:p>
                <a:r>
                  <a:rPr lang="ko-KR" altLang="en-US">
                    <a:noFill/>
                  </a:rPr>
                  <a:t> </a:t>
                </a:r>
              </a:p>
            </p:txBody>
          </p:sp>
        </mc:Fallback>
      </mc:AlternateContent>
      <p:sp>
        <p:nvSpPr>
          <p:cNvPr id="5" name="날짜 개체 틀 4"/>
          <p:cNvSpPr>
            <a:spLocks noGrp="1"/>
          </p:cNvSpPr>
          <p:nvPr>
            <p:ph type="dt" sz="half" idx="10"/>
          </p:nvPr>
        </p:nvSpPr>
        <p:spPr/>
        <p:txBody>
          <a:bodyPr/>
          <a:lstStyle/>
          <a:p>
            <a:fld id="{6B104A2B-F220-4FFE-B205-89FC722CFD72}" type="datetime1">
              <a:rPr lang="ko-KR" altLang="en-US" smtClean="0"/>
              <a:t>2019-12-12</a:t>
            </a:fld>
            <a:endParaRPr lang="ko-KR" altLang="en-US"/>
          </a:p>
        </p:txBody>
      </p:sp>
      <p:sp>
        <p:nvSpPr>
          <p:cNvPr id="7" name="슬라이드 번호 개체 틀 6"/>
          <p:cNvSpPr>
            <a:spLocks noGrp="1"/>
          </p:cNvSpPr>
          <p:nvPr>
            <p:ph type="sldNum" sz="quarter" idx="12"/>
          </p:nvPr>
        </p:nvSpPr>
        <p:spPr/>
        <p:txBody>
          <a:bodyPr/>
          <a:lstStyle/>
          <a:p>
            <a:fld id="{FCC205DD-E5C4-4EE3-B0EE-276B4039E1DB}" type="slidenum">
              <a:rPr lang="ko-KR" altLang="en-US" smtClean="0"/>
              <a:t>27</a:t>
            </a:fld>
            <a:endParaRPr lang="ko-KR" altLang="en-US"/>
          </a:p>
        </p:txBody>
      </p:sp>
    </p:spTree>
    <p:extLst>
      <p:ext uri="{BB962C8B-B14F-4D97-AF65-F5344CB8AC3E}">
        <p14:creationId xmlns:p14="http://schemas.microsoft.com/office/powerpoint/2010/main" val="3729213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p:cNvSpPr>
                <a:spLocks noGrp="1"/>
              </p:cNvSpPr>
              <p:nvPr>
                <p:ph type="title"/>
              </p:nvPr>
            </p:nvSpPr>
            <p:spPr/>
            <p:txBody>
              <a:bodyPr/>
              <a:lstStyle/>
              <a:p>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𝐿</m:t>
                        </m:r>
                      </m:e>
                      <m:sup>
                        <m:r>
                          <a:rPr lang="en-US" altLang="ko-KR" b="0" i="1" smtClean="0">
                            <a:latin typeface="Cambria Math" panose="02040503050406030204" pitchFamily="18" charset="0"/>
                          </a:rPr>
                          <m:t>2</m:t>
                        </m:r>
                      </m:sup>
                    </m:sSup>
                  </m:oMath>
                </a14:m>
                <a:r>
                  <a:rPr lang="ko-KR" altLang="en-US" dirty="0"/>
                  <a:t> </a:t>
                </a:r>
                <a:r>
                  <a:rPr lang="en-US" altLang="ko-KR" dirty="0"/>
                  <a:t>Regularization</a:t>
                </a:r>
                <a:endParaRPr lang="ko-KR" altLang="en-US" dirty="0"/>
              </a:p>
            </p:txBody>
          </p:sp>
        </mc:Choice>
        <mc:Fallback xmlns="">
          <p:sp>
            <p:nvSpPr>
              <p:cNvPr id="2" name="제목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ko-KR" altLang="en-US">
                    <a:noFill/>
                  </a:rPr>
                  <a:t> </a:t>
                </a:r>
              </a:p>
            </p:txBody>
          </p:sp>
        </mc:Fallback>
      </mc:AlternateContent>
      <p:sp>
        <p:nvSpPr>
          <p:cNvPr id="3" name="내용 개체 틀 2"/>
          <p:cNvSpPr>
            <a:spLocks noGrp="1"/>
          </p:cNvSpPr>
          <p:nvPr>
            <p:ph idx="1"/>
          </p:nvPr>
        </p:nvSpPr>
        <p:spPr/>
        <p:txBody>
          <a:bodyPr>
            <a:normAutofit/>
          </a:bodyPr>
          <a:lstStyle/>
          <a:p>
            <a:r>
              <a:rPr lang="en-US" altLang="ko-KR" dirty="0"/>
              <a:t>Learning rule for weight becomes:</a:t>
            </a:r>
          </a:p>
          <a:p>
            <a:endParaRPr lang="en-US" altLang="ko-KR" dirty="0"/>
          </a:p>
          <a:p>
            <a:endParaRPr lang="en-US" altLang="ko-KR" dirty="0"/>
          </a:p>
          <a:p>
            <a:endParaRPr lang="en-US" altLang="ko-KR" dirty="0"/>
          </a:p>
          <a:p>
            <a:endParaRPr lang="en-US" altLang="ko-KR" dirty="0"/>
          </a:p>
          <a:p>
            <a:endParaRPr lang="en-US" altLang="ko-KR" dirty="0"/>
          </a:p>
          <a:p>
            <a:r>
              <a:rPr lang="en-US" altLang="ko-KR" dirty="0"/>
              <a:t>Learning rule for stochastic gradient descent</a:t>
            </a:r>
          </a:p>
          <a:p>
            <a:endParaRPr lang="en-US" altLang="ko-KR" dirty="0"/>
          </a:p>
          <a:p>
            <a:endParaRPr lang="en-US" altLang="ko-KR" dirty="0"/>
          </a:p>
          <a:p>
            <a:endParaRPr lang="en-US" altLang="ko-KR" dirty="0"/>
          </a:p>
          <a:p>
            <a:endParaRPr lang="ko-KR" altLang="en-US" dirty="0"/>
          </a:p>
        </p:txBody>
      </p:sp>
      <mc:AlternateContent xmlns:mc="http://schemas.openxmlformats.org/markup-compatibility/2006" xmlns:a14="http://schemas.microsoft.com/office/drawing/2010/main">
        <mc:Choice Requires="a14">
          <p:sp>
            <p:nvSpPr>
              <p:cNvPr id="7" name="TextBox 6"/>
              <p:cNvSpPr txBox="1"/>
              <p:nvPr/>
            </p:nvSpPr>
            <p:spPr>
              <a:xfrm>
                <a:off x="672832" y="2746883"/>
                <a:ext cx="5066489" cy="19847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𝑤</m:t>
                      </m:r>
                      <m:r>
                        <a:rPr lang="en-US" altLang="ko-KR" sz="2000" i="1">
                          <a:latin typeface="Cambria Math" panose="02040503050406030204" pitchFamily="18" charset="0"/>
                        </a:rPr>
                        <m:t>→</m:t>
                      </m:r>
                      <m:r>
                        <a:rPr lang="en-US" altLang="ko-KR" sz="2000" i="1">
                          <a:latin typeface="Cambria Math" panose="02040503050406030204" pitchFamily="18" charset="0"/>
                        </a:rPr>
                        <m:t>𝑤</m:t>
                      </m:r>
                      <m:r>
                        <a:rPr lang="en-US" altLang="ko-KR" sz="2000" i="1">
                          <a:latin typeface="Cambria Math" panose="02040503050406030204" pitchFamily="18" charset="0"/>
                        </a:rPr>
                        <m:t>−</m:t>
                      </m:r>
                      <m:r>
                        <a:rPr lang="ko-KR" altLang="en-US" sz="2000" i="1">
                          <a:latin typeface="Cambria Math" panose="02040503050406030204" pitchFamily="18" charset="0"/>
                        </a:rPr>
                        <m:t>𝜂</m:t>
                      </m:r>
                      <m:f>
                        <m:fPr>
                          <m:ctrlPr>
                            <a:rPr lang="en-US" altLang="ko-KR" sz="2000" i="1">
                              <a:latin typeface="Cambria Math" panose="02040503050406030204" pitchFamily="18" charset="0"/>
                            </a:rPr>
                          </m:ctrlPr>
                        </m:fPr>
                        <m:num>
                          <m:r>
                            <a:rPr lang="ko-KR" altLang="en-US"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𝐶</m:t>
                              </m:r>
                            </m:e>
                            <m:sub>
                              <m:r>
                                <a:rPr lang="en-US" altLang="ko-KR" sz="2000" i="1">
                                  <a:latin typeface="Cambria Math" panose="02040503050406030204" pitchFamily="18" charset="0"/>
                                </a:rPr>
                                <m:t>0</m:t>
                              </m:r>
                            </m:sub>
                          </m:sSub>
                          <m:r>
                            <a:rPr lang="en-US" altLang="ko-KR" sz="2000" i="1">
                              <a:latin typeface="Cambria Math" panose="02040503050406030204" pitchFamily="18" charset="0"/>
                            </a:rPr>
                            <m:t> </m:t>
                          </m:r>
                        </m:num>
                        <m:den>
                          <m:r>
                            <a:rPr lang="ko-KR" altLang="en-US" sz="2000" i="1">
                              <a:latin typeface="Cambria Math" panose="02040503050406030204" pitchFamily="18" charset="0"/>
                            </a:rPr>
                            <m:t>𝜕</m:t>
                          </m:r>
                          <m:r>
                            <a:rPr lang="en-US" altLang="ko-KR" sz="2000" i="1">
                              <a:latin typeface="Cambria Math" panose="02040503050406030204" pitchFamily="18" charset="0"/>
                            </a:rPr>
                            <m:t>𝑤</m:t>
                          </m:r>
                        </m:den>
                      </m:f>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ko-KR" altLang="en-US" sz="2000" i="1">
                              <a:latin typeface="Cambria Math" panose="02040503050406030204" pitchFamily="18" charset="0"/>
                            </a:rPr>
                            <m:t>𝜂𝜆</m:t>
                          </m:r>
                        </m:num>
                        <m:den>
                          <m:r>
                            <a:rPr lang="en-US" altLang="ko-KR" sz="2000" i="1">
                              <a:latin typeface="Cambria Math" panose="02040503050406030204" pitchFamily="18" charset="0"/>
                            </a:rPr>
                            <m:t>𝑛</m:t>
                          </m:r>
                        </m:den>
                      </m:f>
                      <m:r>
                        <a:rPr lang="en-US" altLang="ko-KR" sz="2000" i="1">
                          <a:latin typeface="Cambria Math" panose="02040503050406030204" pitchFamily="18" charset="0"/>
                        </a:rPr>
                        <m:t>𝑤</m:t>
                      </m:r>
                    </m:oMath>
                  </m:oMathPara>
                </a14:m>
                <a:endParaRPr lang="ko-KR" altLang="en-US" sz="2000" dirty="0"/>
              </a:p>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1−</m:t>
                          </m:r>
                          <m:f>
                            <m:fPr>
                              <m:ctrlPr>
                                <a:rPr lang="en-US" altLang="ko-KR" sz="2000" i="1">
                                  <a:latin typeface="Cambria Math" panose="02040503050406030204" pitchFamily="18" charset="0"/>
                                </a:rPr>
                              </m:ctrlPr>
                            </m:fPr>
                            <m:num>
                              <m:r>
                                <a:rPr lang="ko-KR" altLang="en-US" sz="2000" i="1">
                                  <a:latin typeface="Cambria Math" panose="02040503050406030204" pitchFamily="18" charset="0"/>
                                </a:rPr>
                                <m:t>𝜂𝜆</m:t>
                              </m:r>
                            </m:num>
                            <m:den>
                              <m:r>
                                <a:rPr lang="en-US" altLang="ko-KR" sz="2000" i="1">
                                  <a:latin typeface="Cambria Math" panose="02040503050406030204" pitchFamily="18" charset="0"/>
                                </a:rPr>
                                <m:t>𝑛</m:t>
                              </m:r>
                            </m:den>
                          </m:f>
                        </m:e>
                      </m:d>
                      <m:r>
                        <a:rPr lang="en-US" altLang="ko-KR" sz="2000" i="1">
                          <a:latin typeface="Cambria Math" panose="02040503050406030204" pitchFamily="18" charset="0"/>
                        </a:rPr>
                        <m:t>𝑤</m:t>
                      </m:r>
                      <m:r>
                        <a:rPr lang="en-US" altLang="ko-KR" sz="2000" i="1">
                          <a:latin typeface="Cambria Math" panose="02040503050406030204" pitchFamily="18" charset="0"/>
                        </a:rPr>
                        <m:t>−</m:t>
                      </m:r>
                      <m:r>
                        <a:rPr lang="ko-KR" altLang="en-US" sz="2000" i="1">
                          <a:latin typeface="Cambria Math" panose="02040503050406030204" pitchFamily="18" charset="0"/>
                        </a:rPr>
                        <m:t>𝜂</m:t>
                      </m:r>
                      <m:f>
                        <m:fPr>
                          <m:ctrlPr>
                            <a:rPr lang="en-US" altLang="ko-KR" sz="2000" i="1">
                              <a:latin typeface="Cambria Math" panose="02040503050406030204" pitchFamily="18" charset="0"/>
                            </a:rPr>
                          </m:ctrlPr>
                        </m:fPr>
                        <m:num>
                          <m:r>
                            <a:rPr lang="ko-KR" altLang="en-US"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𝐶</m:t>
                              </m:r>
                            </m:e>
                            <m:sub>
                              <m:r>
                                <a:rPr lang="en-US" altLang="ko-KR" sz="2000" i="1">
                                  <a:latin typeface="Cambria Math" panose="02040503050406030204" pitchFamily="18" charset="0"/>
                                </a:rPr>
                                <m:t>0</m:t>
                              </m:r>
                            </m:sub>
                          </m:sSub>
                          <m:r>
                            <a:rPr lang="en-US" altLang="ko-KR" sz="2000" i="1">
                              <a:latin typeface="Cambria Math" panose="02040503050406030204" pitchFamily="18" charset="0"/>
                            </a:rPr>
                            <m:t> </m:t>
                          </m:r>
                        </m:num>
                        <m:den>
                          <m:r>
                            <a:rPr lang="ko-KR" altLang="en-US" sz="2000" i="1">
                              <a:latin typeface="Cambria Math" panose="02040503050406030204" pitchFamily="18" charset="0"/>
                            </a:rPr>
                            <m:t>𝜕</m:t>
                          </m:r>
                          <m:r>
                            <a:rPr lang="en-US" altLang="ko-KR" sz="2000" i="1">
                              <a:latin typeface="Cambria Math" panose="02040503050406030204" pitchFamily="18" charset="0"/>
                            </a:rPr>
                            <m:t>𝑤</m:t>
                          </m:r>
                        </m:den>
                      </m:f>
                    </m:oMath>
                  </m:oMathPara>
                </a14:m>
                <a:endParaRPr lang="en-US" altLang="ko-KR" sz="2000" dirty="0"/>
              </a:p>
              <a:p>
                <a:endParaRPr lang="en-US" altLang="ko-KR" sz="2000" dirty="0"/>
              </a:p>
              <a:p>
                <a:endParaRPr lang="ko-KR" alt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72830" y="2746883"/>
                <a:ext cx="5066489" cy="1984710"/>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811793" y="5487288"/>
                <a:ext cx="2932854" cy="689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𝑤</m:t>
                      </m:r>
                      <m:r>
                        <a:rPr lang="en-US" altLang="ko-KR" i="1">
                          <a:latin typeface="Cambria Math" panose="02040503050406030204" pitchFamily="18" charset="0"/>
                        </a:rPr>
                        <m:t>→</m:t>
                      </m:r>
                      <m:d>
                        <m:dPr>
                          <m:ctrlPr>
                            <a:rPr lang="en-US" altLang="ko-KR" i="1">
                              <a:latin typeface="Cambria Math" panose="02040503050406030204" pitchFamily="18" charset="0"/>
                            </a:rPr>
                          </m:ctrlPr>
                        </m:dPr>
                        <m:e>
                          <m:r>
                            <a:rPr lang="en-US" altLang="ko-KR" i="1">
                              <a:latin typeface="Cambria Math" panose="02040503050406030204" pitchFamily="18" charset="0"/>
                            </a:rPr>
                            <m:t>1−</m:t>
                          </m:r>
                          <m:f>
                            <m:fPr>
                              <m:ctrlPr>
                                <a:rPr lang="en-US" altLang="ko-KR" i="1">
                                  <a:latin typeface="Cambria Math" panose="02040503050406030204" pitchFamily="18" charset="0"/>
                                </a:rPr>
                              </m:ctrlPr>
                            </m:fPr>
                            <m:num>
                              <m:r>
                                <a:rPr lang="ko-KR" altLang="en-US" i="1">
                                  <a:latin typeface="Cambria Math" panose="02040503050406030204" pitchFamily="18" charset="0"/>
                                </a:rPr>
                                <m:t>𝜂𝜆</m:t>
                              </m:r>
                            </m:num>
                            <m:den>
                              <m:r>
                                <a:rPr lang="en-US" altLang="ko-KR" i="1">
                                  <a:latin typeface="Cambria Math" panose="02040503050406030204" pitchFamily="18" charset="0"/>
                                </a:rPr>
                                <m:t>𝑛</m:t>
                              </m:r>
                            </m:den>
                          </m:f>
                        </m:e>
                      </m:d>
                      <m:r>
                        <a:rPr lang="en-US" altLang="ko-KR" i="1">
                          <a:latin typeface="Cambria Math" panose="02040503050406030204" pitchFamily="18" charset="0"/>
                        </a:rPr>
                        <m:t>𝑤</m:t>
                      </m:r>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ko-KR" altLang="en-US" i="1">
                              <a:latin typeface="Cambria Math" panose="02040503050406030204" pitchFamily="18" charset="0"/>
                            </a:rPr>
                            <m:t>𝜂</m:t>
                          </m:r>
                        </m:num>
                        <m:den>
                          <m:r>
                            <a:rPr lang="en-US" altLang="ko-KR" i="1">
                              <a:latin typeface="Cambria Math" panose="02040503050406030204" pitchFamily="18" charset="0"/>
                            </a:rPr>
                            <m:t>𝑚</m:t>
                          </m:r>
                        </m:den>
                      </m:f>
                      <m:nary>
                        <m:naryPr>
                          <m:chr m:val="∑"/>
                          <m:supHide m:val="on"/>
                          <m:ctrlPr>
                            <a:rPr lang="en-US" altLang="ko-KR" i="1">
                              <a:latin typeface="Cambria Math" panose="02040503050406030204" pitchFamily="18" charset="0"/>
                            </a:rPr>
                          </m:ctrlPr>
                        </m:naryPr>
                        <m:sub>
                          <m:r>
                            <a:rPr lang="en-US" altLang="ko-KR" i="1">
                              <a:latin typeface="Cambria Math" panose="02040503050406030204" pitchFamily="18" charset="0"/>
                            </a:rPr>
                            <m:t>𝑥</m:t>
                          </m:r>
                        </m:sub>
                        <m:sup/>
                        <m:e>
                          <m:f>
                            <m:fPr>
                              <m:ctrlPr>
                                <a:rPr lang="en-US" altLang="ko-KR" i="1">
                                  <a:latin typeface="Cambria Math" panose="02040503050406030204" pitchFamily="18" charset="0"/>
                                </a:rPr>
                              </m:ctrlPr>
                            </m:fPr>
                            <m:num>
                              <m:r>
                                <a:rPr lang="ko-KR" altLang="en-US"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𝐶</m:t>
                                  </m:r>
                                </m:e>
                                <m:sub>
                                  <m:r>
                                    <a:rPr lang="en-US" altLang="ko-KR" i="1">
                                      <a:latin typeface="Cambria Math" panose="02040503050406030204" pitchFamily="18" charset="0"/>
                                    </a:rPr>
                                    <m:t>0</m:t>
                                  </m:r>
                                </m:sub>
                              </m:sSub>
                            </m:num>
                            <m:den>
                              <m:r>
                                <a:rPr lang="ko-KR" altLang="en-US" i="1">
                                  <a:latin typeface="Cambria Math" panose="02040503050406030204" pitchFamily="18" charset="0"/>
                                </a:rPr>
                                <m:t>𝜕</m:t>
                              </m:r>
                              <m:r>
                                <a:rPr lang="en-US" altLang="ko-KR" i="1">
                                  <a:latin typeface="Cambria Math" panose="02040503050406030204" pitchFamily="18" charset="0"/>
                                </a:rPr>
                                <m:t>𝑤</m:t>
                              </m:r>
                            </m:den>
                          </m:f>
                        </m:e>
                      </m:nary>
                    </m:oMath>
                  </m:oMathPara>
                </a14:m>
                <a:endParaRPr lang="ko-KR"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11793" y="5487287"/>
                <a:ext cx="2932854" cy="689676"/>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278222" y="6352414"/>
                <a:ext cx="6887183" cy="369332"/>
              </a:xfrm>
              <a:prstGeom prst="rect">
                <a:avLst/>
              </a:prstGeom>
              <a:noFill/>
            </p:spPr>
            <p:txBody>
              <a:bodyPr wrap="square" rtlCol="0">
                <a:spAutoFit/>
              </a:bodyPr>
              <a:lstStyle/>
              <a:p>
                <a:r>
                  <a:rPr lang="en-US" altLang="ko-KR" dirty="0"/>
                  <a:t>50,000 training data, </a:t>
                </a:r>
                <a14:m>
                  <m:oMath xmlns:m="http://schemas.openxmlformats.org/officeDocument/2006/math">
                    <m:r>
                      <a:rPr lang="ko-KR" altLang="en-US" i="1">
                        <a:solidFill>
                          <a:srgbClr val="FF0000"/>
                        </a:solidFill>
                        <a:latin typeface="Cambria Math" panose="02040503050406030204" pitchFamily="18" charset="0"/>
                      </a:rPr>
                      <m:t>𝜆</m:t>
                    </m:r>
                  </m:oMath>
                </a14:m>
                <a:r>
                  <a:rPr lang="ko-KR" altLang="en-US" dirty="0"/>
                  <a:t> </a:t>
                </a:r>
                <a:r>
                  <a:rPr lang="en-US" altLang="ko-KR" dirty="0"/>
                  <a:t>= 5.0 was effective !!</a:t>
                </a:r>
                <a:r>
                  <a:rPr lang="ko-KR" altLang="en-US" dirty="0"/>
                  <a:t> </a:t>
                </a:r>
                <a14:m>
                  <m:oMath xmlns:m="http://schemas.openxmlformats.org/officeDocument/2006/math">
                    <m:r>
                      <a:rPr lang="ko-KR" altLang="en-US" i="1">
                        <a:latin typeface="Cambria Math" panose="02040503050406030204" pitchFamily="18" charset="0"/>
                      </a:rPr>
                      <m:t>𝜂</m:t>
                    </m:r>
                  </m:oMath>
                </a14:m>
                <a:r>
                  <a:rPr lang="ko-KR" altLang="en-US" dirty="0"/>
                  <a:t> </a:t>
                </a:r>
                <a:r>
                  <a:rPr lang="en-US" altLang="ko-KR" dirty="0"/>
                  <a:t>= 0.1</a:t>
                </a:r>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278220" y="6352414"/>
                <a:ext cx="6887183" cy="369332"/>
              </a:xfrm>
              <a:prstGeom prst="rect">
                <a:avLst/>
              </a:prstGeom>
              <a:blipFill rotWithShape="0">
                <a:blip r:embed="rId5"/>
                <a:stretch>
                  <a:fillRect l="-796" t="-8197" b="-24590"/>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309E2EE9-ED22-4CE3-93D2-25E2318B02E0}" type="datetime1">
              <a:rPr lang="ko-KR" altLang="en-US" smtClean="0"/>
              <a:t>2019-12-12</a:t>
            </a:fld>
            <a:endParaRPr lang="ko-KR" altLang="en-US"/>
          </a:p>
        </p:txBody>
      </p:sp>
      <p:sp>
        <p:nvSpPr>
          <p:cNvPr id="6" name="슬라이드 번호 개체 틀 5"/>
          <p:cNvSpPr>
            <a:spLocks noGrp="1"/>
          </p:cNvSpPr>
          <p:nvPr>
            <p:ph type="sldNum" sz="quarter" idx="12"/>
          </p:nvPr>
        </p:nvSpPr>
        <p:spPr/>
        <p:txBody>
          <a:bodyPr/>
          <a:lstStyle/>
          <a:p>
            <a:fld id="{FCC205DD-E5C4-4EE3-B0EE-276B4039E1DB}" type="slidenum">
              <a:rPr lang="ko-KR" altLang="en-US" smtClean="0"/>
              <a:t>28</a:t>
            </a:fld>
            <a:endParaRPr lang="ko-KR" altLang="en-US"/>
          </a:p>
        </p:txBody>
      </p:sp>
    </p:spTree>
    <p:extLst>
      <p:ext uri="{BB962C8B-B14F-4D97-AF65-F5344CB8AC3E}">
        <p14:creationId xmlns:p14="http://schemas.microsoft.com/office/powerpoint/2010/main" val="872818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Dropout</a:t>
            </a:r>
            <a:endParaRPr lang="ko-KR" altLang="en-US" dirty="0"/>
          </a:p>
        </p:txBody>
      </p:sp>
      <p:sp>
        <p:nvSpPr>
          <p:cNvPr id="3" name="내용 개체 틀 2"/>
          <p:cNvSpPr>
            <a:spLocks noGrp="1"/>
          </p:cNvSpPr>
          <p:nvPr>
            <p:ph idx="1"/>
          </p:nvPr>
        </p:nvSpPr>
        <p:spPr/>
        <p:txBody>
          <a:bodyPr/>
          <a:lstStyle/>
          <a:p>
            <a:r>
              <a:rPr lang="en-US" altLang="ko-KR" dirty="0"/>
              <a:t>Especially useful in training large, deep networks, where the problem of overfitting is severe!</a:t>
            </a:r>
          </a:p>
        </p:txBody>
      </p:sp>
      <p:pic>
        <p:nvPicPr>
          <p:cNvPr id="1026" name="Picture 2" descr="http://neuralnetworksanddeeplearning.com/images/tikz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474" y="2959744"/>
            <a:ext cx="2952751" cy="3086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neuralnetworksanddeeplearning.com/images/tikz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026" y="2959744"/>
            <a:ext cx="2952751" cy="3086101"/>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5BEABF43-11A2-4775-A048-795A910D96BC}"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29</a:t>
            </a:fld>
            <a:endParaRPr lang="ko-KR" altLang="en-US"/>
          </a:p>
        </p:txBody>
      </p:sp>
    </p:spTree>
    <p:extLst>
      <p:ext uri="{BB962C8B-B14F-4D97-AF65-F5344CB8AC3E}">
        <p14:creationId xmlns:p14="http://schemas.microsoft.com/office/powerpoint/2010/main" val="3877829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15662"/>
            <a:ext cx="10515600" cy="1325563"/>
          </a:xfrm>
        </p:spPr>
        <p:txBody>
          <a:bodyPr/>
          <a:lstStyle/>
          <a:p>
            <a:r>
              <a:rPr lang="ko-KR" altLang="en-US" dirty="0"/>
              <a:t>예를 들어</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a:t>
            </a:fld>
            <a:endParaRPr lang="ko-KR" altLang="en-US"/>
          </a:p>
        </p:txBody>
      </p:sp>
      <p:sp>
        <p:nvSpPr>
          <p:cNvPr id="7" name="내용 개체 틀 6"/>
          <p:cNvSpPr>
            <a:spLocks noGrp="1"/>
          </p:cNvSpPr>
          <p:nvPr>
            <p:ph idx="1"/>
          </p:nvPr>
        </p:nvSpPr>
        <p:spPr>
          <a:xfrm>
            <a:off x="516228" y="1783846"/>
            <a:ext cx="6584483" cy="4351338"/>
          </a:xfrm>
        </p:spPr>
        <p:txBody>
          <a:bodyPr>
            <a:normAutofit/>
          </a:bodyPr>
          <a:lstStyle/>
          <a:p>
            <a:r>
              <a:rPr lang="ko-KR" altLang="en-US" sz="1800" dirty="0"/>
              <a:t>오른쪽 같이 아주 명확한 사진 속에서 골프 공을 찾아내기 위해 </a:t>
            </a:r>
            <a:r>
              <a:rPr lang="en-US" altLang="ko-KR" sz="1800" dirty="0"/>
              <a:t>5</a:t>
            </a:r>
            <a:r>
              <a:rPr lang="ko-KR" altLang="en-US" sz="1800" dirty="0"/>
              <a:t>가지 이상의 </a:t>
            </a:r>
            <a:r>
              <a:rPr lang="en-US" altLang="ko-KR" sz="1800" dirty="0"/>
              <a:t>Heuristics</a:t>
            </a:r>
            <a:r>
              <a:rPr lang="ko-KR" altLang="en-US" sz="1800" dirty="0"/>
              <a:t>가 사용 되었다</a:t>
            </a:r>
            <a:r>
              <a:rPr lang="en-US" altLang="ko-KR" sz="1800" dirty="0"/>
              <a:t>. </a:t>
            </a:r>
          </a:p>
          <a:p>
            <a:r>
              <a:rPr lang="ko-KR" altLang="en-US" sz="1800" dirty="0"/>
              <a:t>예를 들어</a:t>
            </a:r>
            <a:r>
              <a:rPr lang="en-US" altLang="ko-KR" sz="1800" dirty="0"/>
              <a:t>, median filter </a:t>
            </a:r>
            <a:r>
              <a:rPr lang="ko-KR" altLang="en-US" sz="1800" dirty="0"/>
              <a:t>적용 후 </a:t>
            </a:r>
            <a:r>
              <a:rPr lang="en-US" altLang="ko-KR" sz="1800" dirty="0"/>
              <a:t>(noise </a:t>
            </a:r>
            <a:r>
              <a:rPr lang="ko-KR" altLang="en-US" sz="1800" dirty="0"/>
              <a:t>제거</a:t>
            </a:r>
            <a:r>
              <a:rPr lang="en-US" altLang="ko-KR" sz="1800" dirty="0"/>
              <a:t>)</a:t>
            </a:r>
          </a:p>
          <a:p>
            <a:r>
              <a:rPr lang="en-US" altLang="ko-KR" sz="1800" dirty="0"/>
              <a:t>Smoothing </a:t>
            </a:r>
            <a:r>
              <a:rPr lang="ko-KR" altLang="en-US" sz="1800" dirty="0"/>
              <a:t>후 </a:t>
            </a:r>
            <a:endParaRPr lang="en-US" altLang="ko-KR" sz="1800" dirty="0"/>
          </a:p>
          <a:p>
            <a:r>
              <a:rPr lang="en-US" altLang="ko-KR" sz="1800" dirty="0"/>
              <a:t>Edge detection</a:t>
            </a:r>
          </a:p>
          <a:p>
            <a:r>
              <a:rPr lang="en-US" altLang="ko-KR" sz="1800" dirty="0"/>
              <a:t>Edge thinning</a:t>
            </a:r>
          </a:p>
          <a:p>
            <a:r>
              <a:rPr lang="en-US" altLang="ko-KR" sz="1800" dirty="0"/>
              <a:t>circle detection…</a:t>
            </a:r>
          </a:p>
          <a:p>
            <a:r>
              <a:rPr lang="ko-KR" altLang="en-US" sz="1800" dirty="0"/>
              <a:t>다양한 새로운 조건에 따라서 실패</a:t>
            </a:r>
            <a:r>
              <a:rPr lang="en-US" altLang="ko-KR" sz="1800" dirty="0"/>
              <a:t>, </a:t>
            </a:r>
            <a:r>
              <a:rPr lang="ko-KR" altLang="en-US" sz="1800" dirty="0"/>
              <a:t>실패</a:t>
            </a:r>
            <a:r>
              <a:rPr lang="en-US" altLang="ko-KR" sz="1800" dirty="0"/>
              <a:t>, </a:t>
            </a:r>
            <a:r>
              <a:rPr lang="ko-KR" altLang="en-US" sz="1800" dirty="0"/>
              <a:t>실패</a:t>
            </a:r>
            <a:r>
              <a:rPr lang="en-US" altLang="ko-KR" sz="1800" dirty="0"/>
              <a:t>.. </a:t>
            </a:r>
          </a:p>
          <a:p>
            <a:r>
              <a:rPr lang="en-US" altLang="ko-KR" sz="1800" dirty="0"/>
              <a:t>10</a:t>
            </a:r>
            <a:r>
              <a:rPr lang="ko-KR" altLang="en-US" sz="1800" dirty="0"/>
              <a:t>년 이상의 경험을 가진 전문가가 </a:t>
            </a:r>
            <a:r>
              <a:rPr lang="en-US" altLang="ko-KR" sz="1800" dirty="0"/>
              <a:t>full time</a:t>
            </a:r>
            <a:r>
              <a:rPr lang="ko-KR" altLang="en-US" sz="1800" dirty="0"/>
              <a:t>으로 프로그램을 만드는데 드는 시간이 </a:t>
            </a:r>
            <a:r>
              <a:rPr lang="en-US" altLang="ko-KR" sz="1800" dirty="0"/>
              <a:t>4-5</a:t>
            </a:r>
            <a:r>
              <a:rPr lang="ko-KR" altLang="en-US" sz="1800" dirty="0"/>
              <a:t>개월 이상 소요</a:t>
            </a:r>
            <a:endParaRPr lang="en-US" altLang="ko-KR" sz="1800" dirty="0"/>
          </a:p>
          <a:p>
            <a:pPr marL="0" indent="0">
              <a:buNone/>
            </a:pPr>
            <a:endParaRPr lang="en-US" altLang="ko-KR" sz="1800" dirty="0"/>
          </a:p>
        </p:txBody>
      </p:sp>
      <p:pic>
        <p:nvPicPr>
          <p:cNvPr id="9" name="그림 8"/>
          <p:cNvPicPr>
            <a:picLocks noChangeAspect="1"/>
          </p:cNvPicPr>
          <p:nvPr/>
        </p:nvPicPr>
        <p:blipFill>
          <a:blip r:embed="rId2"/>
          <a:stretch>
            <a:fillRect/>
          </a:stretch>
        </p:blipFill>
        <p:spPr>
          <a:xfrm>
            <a:off x="7260433" y="1383026"/>
            <a:ext cx="3577807" cy="2464185"/>
          </a:xfrm>
          <a:prstGeom prst="rect">
            <a:avLst/>
          </a:prstGeom>
        </p:spPr>
      </p:pic>
      <p:sp>
        <p:nvSpPr>
          <p:cNvPr id="3" name="직사각형 2"/>
          <p:cNvSpPr/>
          <p:nvPr/>
        </p:nvSpPr>
        <p:spPr>
          <a:xfrm>
            <a:off x="7260433" y="4110182"/>
            <a:ext cx="3577807" cy="2428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9134764" y="5490576"/>
            <a:ext cx="508000" cy="48952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10157691" y="5005451"/>
            <a:ext cx="508000" cy="48952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5978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Dropout</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38200" y="1690688"/>
                <a:ext cx="10515600" cy="4351339"/>
              </a:xfrm>
            </p:spPr>
            <p:txBody>
              <a:bodyPr>
                <a:normAutofit/>
              </a:bodyPr>
              <a:lstStyle/>
              <a:p>
                <a:r>
                  <a:rPr lang="en-US" altLang="ko-KR" dirty="0"/>
                  <a:t>We start by randomly (and temporarily) deleting half the hidden neurons(50%) in the network, while leaving the input and output neurons untouched.</a:t>
                </a:r>
              </a:p>
              <a:p>
                <a:r>
                  <a:rPr lang="ko-KR" altLang="ko-KR" dirty="0">
                    <a:solidFill>
                      <a:srgbClr val="333333"/>
                    </a:solidFill>
                  </a:rPr>
                  <a:t>We forward-propagate the input </a:t>
                </a:r>
                <a14:m>
                  <m:oMath xmlns:m="http://schemas.openxmlformats.org/officeDocument/2006/math">
                    <m:r>
                      <a:rPr lang="en-US" altLang="ko-KR" b="0" i="1" smtClean="0">
                        <a:solidFill>
                          <a:srgbClr val="333333"/>
                        </a:solidFill>
                        <a:latin typeface="Cambria Math" panose="02040503050406030204" pitchFamily="18" charset="0"/>
                      </a:rPr>
                      <m:t>𝑥</m:t>
                    </m:r>
                  </m:oMath>
                </a14:m>
                <a:r>
                  <a:rPr lang="ko-KR" altLang="ko-KR" dirty="0">
                    <a:solidFill>
                      <a:srgbClr val="333333"/>
                    </a:solidFill>
                  </a:rPr>
                  <a:t> through the modified network, and then backpropagate the result, also through the modified network. After doing this over a mini-batch of examples, we update the appropriate weights and biases.</a:t>
                </a:r>
                <a:endParaRPr lang="en-US" altLang="ko-KR" dirty="0">
                  <a:solidFill>
                    <a:srgbClr val="333333"/>
                  </a:solidFill>
                </a:endParaRPr>
              </a:p>
              <a:p>
                <a:r>
                  <a:rPr lang="en-US" altLang="ko-KR" dirty="0">
                    <a:solidFill>
                      <a:srgbClr val="C00000"/>
                    </a:solidFill>
                  </a:rPr>
                  <a:t>So effective you have many more neural nets working as ensemble to eventually perform the classification.</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38200" y="1690688"/>
                <a:ext cx="10515600" cy="4351339"/>
              </a:xfrm>
              <a:blipFill>
                <a:blip r:embed="rId2"/>
                <a:stretch>
                  <a:fillRect l="-1043" t="-2381" r="-1739"/>
                </a:stretch>
              </a:blipFill>
            </p:spPr>
            <p:txBody>
              <a:bodyPr/>
              <a:lstStyle/>
              <a:p>
                <a:r>
                  <a:rPr lang="ko-KR" altLang="en-US">
                    <a:noFill/>
                  </a:rPr>
                  <a:t> </a:t>
                </a:r>
              </a:p>
            </p:txBody>
          </p:sp>
        </mc:Fallback>
      </mc:AlternateContent>
      <p:sp>
        <p:nvSpPr>
          <p:cNvPr id="6" name="Rectangle 3"/>
          <p:cNvSpPr>
            <a:spLocks noChangeArrowheads="1"/>
          </p:cNvSpPr>
          <p:nvPr/>
        </p:nvSpPr>
        <p:spPr bwMode="auto">
          <a:xfrm>
            <a:off x="1" y="-161581"/>
            <a:ext cx="260008"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77" latinLnBrk="0"/>
            <a:r>
              <a:rPr lang="ko-KR" altLang="ko-KR" sz="1500" dirty="0">
                <a:solidFill>
                  <a:srgbClr val="333333"/>
                </a:solidFill>
                <a:latin typeface="Georgia" panose="02040502050405020303" pitchFamily="18" charset="0"/>
              </a:rPr>
              <a:t> </a:t>
            </a:r>
            <a:r>
              <a:rPr lang="ko-KR" altLang="ko-KR" sz="800" dirty="0"/>
              <a:t> </a:t>
            </a:r>
            <a:endParaRPr lang="ko-KR" altLang="ko-KR" dirty="0"/>
          </a:p>
        </p:txBody>
      </p:sp>
      <p:sp>
        <p:nvSpPr>
          <p:cNvPr id="4" name="날짜 개체 틀 3"/>
          <p:cNvSpPr>
            <a:spLocks noGrp="1"/>
          </p:cNvSpPr>
          <p:nvPr>
            <p:ph type="dt" sz="half" idx="10"/>
          </p:nvPr>
        </p:nvSpPr>
        <p:spPr/>
        <p:txBody>
          <a:bodyPr/>
          <a:lstStyle/>
          <a:p>
            <a:fld id="{05BC6256-023B-4378-A671-98F5C3DE1FE7}"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30</a:t>
            </a:fld>
            <a:endParaRPr lang="ko-KR" altLang="en-US"/>
          </a:p>
        </p:txBody>
      </p:sp>
      <p:sp>
        <p:nvSpPr>
          <p:cNvPr id="7" name="TextBox 6"/>
          <p:cNvSpPr txBox="1"/>
          <p:nvPr/>
        </p:nvSpPr>
        <p:spPr>
          <a:xfrm>
            <a:off x="1714500" y="5729288"/>
            <a:ext cx="7258050" cy="369332"/>
          </a:xfrm>
          <a:prstGeom prst="rect">
            <a:avLst/>
          </a:prstGeom>
          <a:noFill/>
        </p:spPr>
        <p:txBody>
          <a:bodyPr wrap="square" rtlCol="0">
            <a:spAutoFit/>
          </a:bodyPr>
          <a:lstStyle/>
          <a:p>
            <a:r>
              <a:rPr lang="en-US" altLang="ko-KR" dirty="0"/>
              <a:t>But this technique is no longer a standard, almost deprecated</a:t>
            </a:r>
            <a:endParaRPr lang="ko-KR" altLang="en-US"/>
          </a:p>
        </p:txBody>
      </p:sp>
    </p:spTree>
    <p:extLst>
      <p:ext uri="{BB962C8B-B14F-4D97-AF65-F5344CB8AC3E}">
        <p14:creationId xmlns:p14="http://schemas.microsoft.com/office/powerpoint/2010/main" val="2257475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Weight Initialization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fontScale="92500" lnSpcReduction="20000"/>
              </a:bodyPr>
              <a:lstStyle/>
              <a:p>
                <a:r>
                  <a:rPr lang="en-US" altLang="ko-KR" dirty="0"/>
                  <a:t>Suppose we have a neuron connected t</a:t>
                </a:r>
                <a14:m>
                  <m:oMath xmlns:m="http://schemas.openxmlformats.org/officeDocument/2006/math">
                    <m:r>
                      <m:rPr>
                        <m:sty m:val="p"/>
                      </m:rPr>
                      <a:rPr lang="en-US" altLang="ko-KR" b="0" i="0" smtClean="0">
                        <a:latin typeface="Cambria Math" panose="02040503050406030204" pitchFamily="18" charset="0"/>
                      </a:rPr>
                      <m:t>o</m:t>
                    </m:r>
                    <m:r>
                      <a:rPr lang="en-US" altLang="ko-KR" b="0" i="0"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𝑛</m:t>
                        </m:r>
                      </m:e>
                      <m:sub>
                        <m:r>
                          <a:rPr lang="en-US" altLang="ko-KR" b="0" i="1" smtClean="0">
                            <a:latin typeface="Cambria Math" panose="02040503050406030204" pitchFamily="18" charset="0"/>
                          </a:rPr>
                          <m:t>𝑖𝑛</m:t>
                        </m:r>
                      </m:sub>
                    </m:sSub>
                  </m:oMath>
                </a14:m>
                <a:r>
                  <a:rPr lang="en-US" altLang="ko-KR" dirty="0"/>
                  <a:t> inputs; then initialize the </a:t>
                </a:r>
                <a:r>
                  <a:rPr lang="en-US" altLang="ko-KR" dirty="0">
                    <a:solidFill>
                      <a:srgbClr val="C00000"/>
                    </a:solidFill>
                  </a:rPr>
                  <a:t>weights</a:t>
                </a:r>
                <a:r>
                  <a:rPr lang="en-US" altLang="ko-KR" dirty="0"/>
                  <a:t> of the neuron as Gaussian random variables with mean 0 and standard deviation </a:t>
                </a:r>
                <a14:m>
                  <m:oMath xmlns:m="http://schemas.openxmlformats.org/officeDocument/2006/math">
                    <m:rad>
                      <m:radPr>
                        <m:degHide m:val="on"/>
                        <m:ctrlPr>
                          <a:rPr lang="en-US" altLang="ko-KR" b="0" i="1" smtClean="0">
                            <a:latin typeface="Cambria Math" panose="02040503050406030204" pitchFamily="18" charset="0"/>
                          </a:rPr>
                        </m:ctrlPr>
                      </m:radPr>
                      <m:deg/>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2</m:t>
                            </m:r>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𝑛</m:t>
                                </m:r>
                              </m:e>
                              <m:sub>
                                <m:r>
                                  <a:rPr lang="en-US" altLang="ko-KR" b="0" i="1" smtClean="0">
                                    <a:latin typeface="Cambria Math" panose="02040503050406030204" pitchFamily="18" charset="0"/>
                                  </a:rPr>
                                  <m:t>𝑖𝑛</m:t>
                                </m:r>
                              </m:sub>
                            </m:sSub>
                          </m:den>
                        </m:f>
                      </m:e>
                    </m:rad>
                  </m:oMath>
                </a14:m>
                <a:r>
                  <a:rPr lang="en-US" altLang="ko-KR" dirty="0"/>
                  <a:t>  </a:t>
                </a:r>
              </a:p>
              <a:p>
                <a:r>
                  <a:rPr lang="en-US" altLang="ko-KR" dirty="0"/>
                  <a:t>For CNN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𝑛</m:t>
                        </m:r>
                      </m:e>
                      <m:sub>
                        <m:r>
                          <a:rPr lang="en-US" altLang="ko-KR" b="0" i="1" smtClean="0">
                            <a:latin typeface="Cambria Math" panose="02040503050406030204" pitchFamily="18" charset="0"/>
                          </a:rPr>
                          <m:t>𝑖𝑛</m:t>
                        </m:r>
                      </m:sub>
                    </m:sSub>
                  </m:oMath>
                </a14:m>
                <a:r>
                  <a:rPr lang="en-US" altLang="ko-KR" dirty="0"/>
                  <a:t> is the “weight channel * weight width * weight height”</a:t>
                </a:r>
              </a:p>
              <a:p>
                <a:r>
                  <a:rPr lang="en-US" altLang="ko-KR" dirty="0"/>
                  <a:t>For Fully Connected,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𝑛</m:t>
                        </m:r>
                      </m:e>
                      <m:sub>
                        <m:r>
                          <a:rPr lang="en-US" altLang="ko-KR" i="1">
                            <a:latin typeface="Cambria Math" panose="02040503050406030204" pitchFamily="18" charset="0"/>
                          </a:rPr>
                          <m:t>𝑖𝑛</m:t>
                        </m:r>
                      </m:sub>
                    </m:sSub>
                  </m:oMath>
                </a14:m>
                <a:r>
                  <a:rPr lang="en-US" altLang="ko-KR" dirty="0"/>
                  <a:t> is number of neurons of input layer</a:t>
                </a:r>
              </a:p>
              <a:p>
                <a:r>
                  <a:rPr lang="en-US" altLang="ko-KR" dirty="0"/>
                  <a:t>All the </a:t>
                </a:r>
                <a:r>
                  <a:rPr lang="en-US" altLang="ko-KR" dirty="0">
                    <a:solidFill>
                      <a:srgbClr val="C00000"/>
                    </a:solidFill>
                  </a:rPr>
                  <a:t>biases</a:t>
                </a:r>
                <a:r>
                  <a:rPr lang="en-US" altLang="ko-KR" dirty="0"/>
                  <a:t> are initialized with 0</a:t>
                </a:r>
              </a:p>
              <a:p>
                <a:r>
                  <a:rPr lang="en-US" altLang="ko-KR" dirty="0"/>
                  <a:t>This will not cause learning slowdown.</a:t>
                </a:r>
              </a:p>
              <a:p>
                <a:r>
                  <a:rPr lang="en-US" altLang="ko-KR" dirty="0"/>
                  <a:t>We should notice that there are many papers upcoming to cope with the weight initializations.</a:t>
                </a:r>
              </a:p>
              <a:p>
                <a:pPr lvl="1"/>
                <a:r>
                  <a:rPr lang="en-US" altLang="ko-KR" dirty="0"/>
                  <a:t>For example, </a:t>
                </a:r>
                <a:r>
                  <a:rPr lang="en-US" altLang="ko-KR" dirty="0">
                    <a:hlinkClick r:id="rId2"/>
                  </a:rPr>
                  <a:t>https://arxiv.org/pdf/1511.06856.pdf</a:t>
                </a:r>
                <a:endParaRPr lang="en-US" altLang="ko-KR" dirty="0"/>
              </a:p>
              <a:p>
                <a:pPr lvl="1"/>
                <a:r>
                  <a:rPr lang="en-US" altLang="ko-KR" dirty="0">
                    <a:hlinkClick r:id="rId3"/>
                  </a:rPr>
                  <a:t>https://arxiv.org/pdf/1502.01852.pdf</a:t>
                </a:r>
                <a:endParaRPr lang="en-US" altLang="ko-KR" dirty="0"/>
              </a:p>
              <a:p>
                <a:pPr marL="457189" lvl="1" indent="0">
                  <a:buNone/>
                </a:pPr>
                <a:endParaRPr lang="en-US" altLang="ko-KR" dirty="0"/>
              </a:p>
              <a:p>
                <a:pPr lvl="1"/>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4"/>
                <a:stretch>
                  <a:fillRect l="-928" t="-3922" r="-2087"/>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F1329AD-ED20-4002-9B3E-0CB81825905F}"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31</a:t>
            </a:fld>
            <a:endParaRPr lang="ko-KR" altLang="en-US"/>
          </a:p>
        </p:txBody>
      </p:sp>
      <p:cxnSp>
        <p:nvCxnSpPr>
          <p:cNvPr id="9" name="직선 화살표 연결선 8"/>
          <p:cNvCxnSpPr/>
          <p:nvPr/>
        </p:nvCxnSpPr>
        <p:spPr>
          <a:xfrm flipV="1">
            <a:off x="1409700" y="3022600"/>
            <a:ext cx="4953000" cy="269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53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Experiences</a:t>
            </a:r>
            <a:endParaRPr lang="ko-KR" altLang="en-US"/>
          </a:p>
        </p:txBody>
      </p:sp>
      <p:sp>
        <p:nvSpPr>
          <p:cNvPr id="3" name="내용 개체 틀 2"/>
          <p:cNvSpPr>
            <a:spLocks noGrp="1"/>
          </p:cNvSpPr>
          <p:nvPr>
            <p:ph idx="1"/>
          </p:nvPr>
        </p:nvSpPr>
        <p:spPr/>
        <p:txBody>
          <a:bodyPr/>
          <a:lstStyle/>
          <a:p>
            <a:r>
              <a:rPr lang="en-US" altLang="ko-KR" dirty="0"/>
              <a:t>When, by my own fault or mistake, weights were initialized all to zero, any way back propagation seems to work, but very </a:t>
            </a:r>
            <a:r>
              <a:rPr lang="en-US" altLang="ko-KR" dirty="0" err="1"/>
              <a:t>very</a:t>
            </a:r>
            <a:r>
              <a:rPr lang="en-US" altLang="ko-KR" dirty="0"/>
              <a:t> slowly moving towards the goal, reducing error very small amount in every steps. </a:t>
            </a:r>
          </a:p>
          <a:p>
            <a:r>
              <a:rPr lang="en-US" altLang="ko-KR" dirty="0"/>
              <a:t>Therefore if you see very slow move.. Ask yourself if weights were initialized correctly..</a:t>
            </a:r>
            <a:endParaRPr lang="ko-KR" altLang="en-US"/>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32</a:t>
            </a:fld>
            <a:endParaRPr lang="ko-KR" altLang="en-US"/>
          </a:p>
        </p:txBody>
      </p:sp>
    </p:spTree>
    <p:extLst>
      <p:ext uri="{BB962C8B-B14F-4D97-AF65-F5344CB8AC3E}">
        <p14:creationId xmlns:p14="http://schemas.microsoft.com/office/powerpoint/2010/main" val="2739565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Hyper Parameters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Learning rate, </a:t>
                </a:r>
                <a14:m>
                  <m:oMath xmlns:m="http://schemas.openxmlformats.org/officeDocument/2006/math">
                    <m:r>
                      <a:rPr lang="ko-KR" altLang="en-US" i="1" smtClean="0">
                        <a:latin typeface="Cambria Math" panose="02040503050406030204" pitchFamily="18" charset="0"/>
                      </a:rPr>
                      <m:t>𝜂</m:t>
                    </m:r>
                  </m:oMath>
                </a14:m>
                <a:r>
                  <a:rPr lang="en-US" altLang="ko-KR" dirty="0"/>
                  <a:t>, Regularization </a:t>
                </a:r>
                <a:r>
                  <a:rPr lang="en-US" altLang="ko-KR" dirty="0" err="1"/>
                  <a:t>param</a:t>
                </a:r>
                <a:r>
                  <a:rPr lang="en-US" altLang="ko-KR" dirty="0"/>
                  <a:t>, </a:t>
                </a:r>
                <a14:m>
                  <m:oMath xmlns:m="http://schemas.openxmlformats.org/officeDocument/2006/math">
                    <m:r>
                      <a:rPr lang="ko-KR" altLang="en-US" i="1" smtClean="0">
                        <a:latin typeface="Cambria Math" panose="02040503050406030204" pitchFamily="18" charset="0"/>
                      </a:rPr>
                      <m:t>𝜆</m:t>
                    </m:r>
                  </m:oMath>
                </a14:m>
                <a:r>
                  <a:rPr lang="en-US" altLang="ko-KR" dirty="0"/>
                  <a:t>, number of hidden layers.</a:t>
                </a:r>
              </a:p>
              <a:p>
                <a:endParaRPr lang="en-US" altLang="ko-KR" dirty="0"/>
              </a:p>
              <a:p>
                <a:r>
                  <a:rPr lang="en-US" altLang="ko-KR" dirty="0"/>
                  <a:t>Do that like you do debugging… </a:t>
                </a:r>
              </a:p>
              <a:p>
                <a:pPr lvl="1"/>
                <a:r>
                  <a:rPr lang="en-US" altLang="ko-KR" dirty="0"/>
                  <a:t>For example, leave only 0’s and 1’s images and make 0/1 classifier</a:t>
                </a:r>
              </a:p>
              <a:p>
                <a:pPr lvl="1"/>
                <a:r>
                  <a:rPr lang="en-US" altLang="ko-KR" dirty="0"/>
                  <a:t>Find good parameters.. and expand the numbers..</a:t>
                </a:r>
              </a:p>
              <a:p>
                <a:pPr lvl="1"/>
                <a:endParaRPr lang="en-US" altLang="ko-KR" dirty="0"/>
              </a:p>
              <a:p>
                <a:r>
                  <a:rPr lang="en-US" altLang="ko-KR" dirty="0"/>
                  <a:t>Graphing cost will be of quite good help. So.. Always show the graph..</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381"/>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20136BFE-7CE3-4FDD-903C-925B5770C67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33</a:t>
            </a:fld>
            <a:endParaRPr lang="ko-KR" altLang="en-US"/>
          </a:p>
        </p:txBody>
      </p:sp>
    </p:spTree>
    <p:extLst>
      <p:ext uri="{BB962C8B-B14F-4D97-AF65-F5344CB8AC3E}">
        <p14:creationId xmlns:p14="http://schemas.microsoft.com/office/powerpoint/2010/main" val="2169565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687474" y="2005014"/>
                <a:ext cx="8928798" cy="4351338"/>
              </a:xfrm>
            </p:spPr>
            <p:txBody>
              <a:bodyPr>
                <a:normAutofit fontScale="77500" lnSpcReduction="20000"/>
              </a:bodyPr>
              <a:lstStyle/>
              <a:p>
                <a:r>
                  <a:rPr lang="en-US" altLang="ko-KR" dirty="0"/>
                  <a:t>Hard to train deep network</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14:m>
                  <m:oMath xmlns:m="http://schemas.openxmlformats.org/officeDocument/2006/math">
                    <m:sSup>
                      <m:sSupPr>
                        <m:ctrlPr>
                          <a:rPr lang="en-US" altLang="ko-KR" b="0" i="1" smtClean="0">
                            <a:latin typeface="Cambria Math" panose="02040503050406030204" pitchFamily="18" charset="0"/>
                          </a:rPr>
                        </m:ctrlPr>
                      </m:sSupPr>
                      <m:e>
                        <m:r>
                          <a:rPr lang="ko-KR" altLang="en-US" i="1" smtClean="0">
                            <a:latin typeface="Cambria Math" panose="02040503050406030204" pitchFamily="18" charset="0"/>
                          </a:rPr>
                          <m:t>𝜎</m:t>
                        </m:r>
                      </m:e>
                      <m:sup>
                        <m:r>
                          <a:rPr lang="en-US" altLang="ko-KR" b="0" i="1" smtClean="0">
                            <a:latin typeface="Cambria Math" panose="02040503050406030204" pitchFamily="18" charset="0"/>
                          </a:rPr>
                          <m:t>′</m:t>
                        </m:r>
                      </m:sup>
                    </m:sSup>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𝑧</m:t>
                        </m:r>
                      </m:e>
                    </m:d>
                  </m:oMath>
                </a14:m>
                <a:r>
                  <a:rPr lang="ko-KR" altLang="en-US" dirty="0"/>
                  <a:t> </a:t>
                </a:r>
                <a:r>
                  <a:rPr lang="en-US" altLang="ko-KR" dirty="0"/>
                  <a:t>is always </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dirty="0"/>
                  <a:t> 0.25</a:t>
                </a:r>
              </a:p>
              <a:p>
                <a:r>
                  <a:rPr lang="en-US" altLang="ko-KR" dirty="0"/>
                  <a:t>Therefore, the left most neuron’s gradient easily vanishes</a:t>
                </a:r>
              </a:p>
              <a:p>
                <a:r>
                  <a:rPr lang="en-US" altLang="ko-KR" dirty="0"/>
                  <a:t>Remedy: </a:t>
                </a:r>
                <a:r>
                  <a:rPr lang="en-US" altLang="ko-KR" dirty="0" err="1"/>
                  <a:t>ReLU</a:t>
                </a:r>
                <a:r>
                  <a:rPr lang="en-US" altLang="ko-KR" dirty="0"/>
                  <a:t> function, Dropout, Normalized initialization, intermediate normalization, Residual network,…</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687474" y="2005014"/>
                <a:ext cx="8928798" cy="4351338"/>
              </a:xfrm>
              <a:blipFill rotWithShape="0">
                <a:blip r:embed="rId2"/>
                <a:stretch>
                  <a:fillRect l="-820" t="-3221"/>
                </a:stretch>
              </a:blipFill>
            </p:spPr>
            <p:txBody>
              <a:bodyPr/>
              <a:lstStyle/>
              <a:p>
                <a:r>
                  <a:rPr lang="ko-KR" altLang="en-US">
                    <a:noFill/>
                  </a:rPr>
                  <a:t> </a:t>
                </a:r>
              </a:p>
            </p:txBody>
          </p:sp>
        </mc:Fallback>
      </mc:AlternateContent>
      <p:sp>
        <p:nvSpPr>
          <p:cNvPr id="2" name="제목 1"/>
          <p:cNvSpPr>
            <a:spLocks noGrp="1"/>
          </p:cNvSpPr>
          <p:nvPr>
            <p:ph type="title"/>
          </p:nvPr>
        </p:nvSpPr>
        <p:spPr/>
        <p:txBody>
          <a:bodyPr/>
          <a:lstStyle/>
          <a:p>
            <a:r>
              <a:rPr lang="en-US" altLang="ko-KR" dirty="0"/>
              <a:t>Vanishing Gradient</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34</a:t>
            </a:fld>
            <a:endParaRPr lang="ko-KR" altLang="en-US"/>
          </a:p>
        </p:txBody>
      </p:sp>
      <p:pic>
        <p:nvPicPr>
          <p:cNvPr id="6" name="그림 5"/>
          <p:cNvPicPr>
            <a:picLocks noChangeAspect="1"/>
          </p:cNvPicPr>
          <p:nvPr/>
        </p:nvPicPr>
        <p:blipFill>
          <a:blip r:embed="rId3"/>
          <a:stretch>
            <a:fillRect/>
          </a:stretch>
        </p:blipFill>
        <p:spPr>
          <a:xfrm>
            <a:off x="3174055" y="2266554"/>
            <a:ext cx="6972300" cy="1428751"/>
          </a:xfrm>
          <a:prstGeom prst="rect">
            <a:avLst/>
          </a:prstGeom>
        </p:spPr>
      </p:pic>
      <p:pic>
        <p:nvPicPr>
          <p:cNvPr id="7" name="그림 6"/>
          <p:cNvPicPr>
            <a:picLocks noChangeAspect="1"/>
          </p:cNvPicPr>
          <p:nvPr/>
        </p:nvPicPr>
        <p:blipFill>
          <a:blip r:embed="rId4"/>
          <a:stretch>
            <a:fillRect/>
          </a:stretch>
        </p:blipFill>
        <p:spPr>
          <a:xfrm>
            <a:off x="8424307" y="3594819"/>
            <a:ext cx="3615776" cy="2330548"/>
          </a:xfrm>
          <a:prstGeom prst="rect">
            <a:avLst/>
          </a:prstGeom>
        </p:spPr>
      </p:pic>
      <p:cxnSp>
        <p:nvCxnSpPr>
          <p:cNvPr id="9" name="직선 화살표 연결선 8"/>
          <p:cNvCxnSpPr/>
          <p:nvPr/>
        </p:nvCxnSpPr>
        <p:spPr>
          <a:xfrm flipH="1">
            <a:off x="9321800" y="4235450"/>
            <a:ext cx="130175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p:cNvSpPr/>
          <p:nvPr/>
        </p:nvSpPr>
        <p:spPr>
          <a:xfrm>
            <a:off x="9013371" y="4020457"/>
            <a:ext cx="308429" cy="3483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7308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Terminologies</a:t>
            </a:r>
            <a:endParaRPr lang="ko-KR" altLang="en-US" dirty="0"/>
          </a:p>
        </p:txBody>
      </p:sp>
      <p:sp>
        <p:nvSpPr>
          <p:cNvPr id="3" name="내용 개체 틀 2"/>
          <p:cNvSpPr>
            <a:spLocks noGrp="1"/>
          </p:cNvSpPr>
          <p:nvPr>
            <p:ph idx="1"/>
          </p:nvPr>
        </p:nvSpPr>
        <p:spPr/>
        <p:txBody>
          <a:bodyPr/>
          <a:lstStyle/>
          <a:p>
            <a:r>
              <a:rPr lang="en-US" altLang="ko-KR" dirty="0"/>
              <a:t>W,H,F,S,P</a:t>
            </a:r>
          </a:p>
          <a:p>
            <a:pPr lvl="1"/>
            <a:r>
              <a:rPr lang="en-US" altLang="ko-KR" dirty="0"/>
              <a:t>Width, Height, Filter Size, Stride, Padding Size</a:t>
            </a:r>
          </a:p>
          <a:p>
            <a:pPr lvl="1"/>
            <a:r>
              <a:rPr lang="en-US" altLang="ko-KR" dirty="0"/>
              <a:t>w=5, h=5, f= 3, s=2, p=1</a:t>
            </a:r>
          </a:p>
          <a:p>
            <a:pPr marL="457189" lvl="1" indent="0">
              <a:buNone/>
            </a:pP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35</a:t>
            </a:fld>
            <a:endParaRPr lang="ko-KR" altLang="en-US"/>
          </a:p>
        </p:txBody>
      </p:sp>
      <p:graphicFrame>
        <p:nvGraphicFramePr>
          <p:cNvPr id="8" name="표 7"/>
          <p:cNvGraphicFramePr>
            <a:graphicFrameLocks noGrp="1"/>
          </p:cNvGraphicFramePr>
          <p:nvPr/>
        </p:nvGraphicFramePr>
        <p:xfrm>
          <a:off x="2199887" y="3908915"/>
          <a:ext cx="2763033" cy="2667000"/>
        </p:xfrm>
        <a:graphic>
          <a:graphicData uri="http://schemas.openxmlformats.org/drawingml/2006/table">
            <a:tbl>
              <a:tblPr firstRow="1" bandRow="1">
                <a:tableStyleId>{5940675A-B579-460E-94D1-54222C63F5DA}</a:tableStyleId>
              </a:tblPr>
              <a:tblGrid>
                <a:gridCol w="394719">
                  <a:extLst>
                    <a:ext uri="{9D8B030D-6E8A-4147-A177-3AD203B41FA5}">
                      <a16:colId xmlns="" xmlns:a16="http://schemas.microsoft.com/office/drawing/2014/main" val="20000"/>
                    </a:ext>
                  </a:extLst>
                </a:gridCol>
                <a:gridCol w="394719">
                  <a:extLst>
                    <a:ext uri="{9D8B030D-6E8A-4147-A177-3AD203B41FA5}">
                      <a16:colId xmlns="" xmlns:a16="http://schemas.microsoft.com/office/drawing/2014/main" val="20001"/>
                    </a:ext>
                  </a:extLst>
                </a:gridCol>
                <a:gridCol w="394719">
                  <a:extLst>
                    <a:ext uri="{9D8B030D-6E8A-4147-A177-3AD203B41FA5}">
                      <a16:colId xmlns="" xmlns:a16="http://schemas.microsoft.com/office/drawing/2014/main" val="20002"/>
                    </a:ext>
                  </a:extLst>
                </a:gridCol>
                <a:gridCol w="394719">
                  <a:extLst>
                    <a:ext uri="{9D8B030D-6E8A-4147-A177-3AD203B41FA5}">
                      <a16:colId xmlns="" xmlns:a16="http://schemas.microsoft.com/office/drawing/2014/main" val="20003"/>
                    </a:ext>
                  </a:extLst>
                </a:gridCol>
                <a:gridCol w="394719">
                  <a:extLst>
                    <a:ext uri="{9D8B030D-6E8A-4147-A177-3AD203B41FA5}">
                      <a16:colId xmlns="" xmlns:a16="http://schemas.microsoft.com/office/drawing/2014/main" val="20004"/>
                    </a:ext>
                  </a:extLst>
                </a:gridCol>
                <a:gridCol w="394719">
                  <a:extLst>
                    <a:ext uri="{9D8B030D-6E8A-4147-A177-3AD203B41FA5}">
                      <a16:colId xmlns="" xmlns:a16="http://schemas.microsoft.com/office/drawing/2014/main" val="20005"/>
                    </a:ext>
                  </a:extLst>
                </a:gridCol>
                <a:gridCol w="394719">
                  <a:extLst>
                    <a:ext uri="{9D8B030D-6E8A-4147-A177-3AD203B41FA5}">
                      <a16:colId xmlns="" xmlns:a16="http://schemas.microsoft.com/office/drawing/2014/main" val="20006"/>
                    </a:ext>
                  </a:extLst>
                </a:gridCol>
              </a:tblGrid>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0"/>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1"/>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2"/>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3"/>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4"/>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5"/>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6"/>
                  </a:ext>
                </a:extLst>
              </a:tr>
            </a:tbl>
          </a:graphicData>
        </a:graphic>
      </p:graphicFrame>
      <p:graphicFrame>
        <p:nvGraphicFramePr>
          <p:cNvPr id="9" name="표 8"/>
          <p:cNvGraphicFramePr>
            <a:graphicFrameLocks noGrp="1"/>
          </p:cNvGraphicFramePr>
          <p:nvPr/>
        </p:nvGraphicFramePr>
        <p:xfrm>
          <a:off x="5478347" y="3908915"/>
          <a:ext cx="1224156" cy="1143000"/>
        </p:xfrm>
        <a:graphic>
          <a:graphicData uri="http://schemas.openxmlformats.org/drawingml/2006/table">
            <a:tbl>
              <a:tblPr firstRow="1" bandRow="1">
                <a:tableStyleId>{5940675A-B579-460E-94D1-54222C63F5DA}</a:tableStyleId>
              </a:tblPr>
              <a:tblGrid>
                <a:gridCol w="408052">
                  <a:extLst>
                    <a:ext uri="{9D8B030D-6E8A-4147-A177-3AD203B41FA5}">
                      <a16:colId xmlns="" xmlns:a16="http://schemas.microsoft.com/office/drawing/2014/main" val="20000"/>
                    </a:ext>
                  </a:extLst>
                </a:gridCol>
                <a:gridCol w="408052">
                  <a:extLst>
                    <a:ext uri="{9D8B030D-6E8A-4147-A177-3AD203B41FA5}">
                      <a16:colId xmlns="" xmlns:a16="http://schemas.microsoft.com/office/drawing/2014/main" val="20001"/>
                    </a:ext>
                  </a:extLst>
                </a:gridCol>
                <a:gridCol w="408052">
                  <a:extLst>
                    <a:ext uri="{9D8B030D-6E8A-4147-A177-3AD203B41FA5}">
                      <a16:colId xmlns="" xmlns:a16="http://schemas.microsoft.com/office/drawing/2014/main" val="20002"/>
                    </a:ext>
                  </a:extLst>
                </a:gridCol>
              </a:tblGrid>
              <a:tr h="375920">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extLst>
                  <a:ext uri="{0D108BD9-81ED-4DB2-BD59-A6C34878D82A}">
                    <a16:rowId xmlns="" xmlns:a16="http://schemas.microsoft.com/office/drawing/2014/main" val="10000"/>
                  </a:ext>
                </a:extLst>
              </a:tr>
              <a:tr h="375920">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1"/>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extLst>
                  <a:ext uri="{0D108BD9-81ED-4DB2-BD59-A6C34878D82A}">
                    <a16:rowId xmlns="" xmlns:a16="http://schemas.microsoft.com/office/drawing/2014/main" val="10002"/>
                  </a:ext>
                </a:extLst>
              </a:tr>
            </a:tbl>
          </a:graphicData>
        </a:graphic>
      </p:graphicFrame>
      <p:sp>
        <p:nvSpPr>
          <p:cNvPr id="10" name="TextBox 9"/>
          <p:cNvSpPr txBox="1"/>
          <p:nvPr/>
        </p:nvSpPr>
        <p:spPr>
          <a:xfrm>
            <a:off x="5800183" y="5045201"/>
            <a:ext cx="1048835" cy="369332"/>
          </a:xfrm>
          <a:prstGeom prst="rect">
            <a:avLst/>
          </a:prstGeom>
          <a:noFill/>
        </p:spPr>
        <p:txBody>
          <a:bodyPr wrap="square" rtlCol="0">
            <a:spAutoFit/>
          </a:bodyPr>
          <a:lstStyle/>
          <a:p>
            <a:r>
              <a:rPr lang="en-US" altLang="ko-KR" dirty="0"/>
              <a:t>filter</a:t>
            </a:r>
            <a:endParaRPr lang="ko-KR" altLang="en-US" dirty="0"/>
          </a:p>
        </p:txBody>
      </p:sp>
      <p:sp>
        <p:nvSpPr>
          <p:cNvPr id="11" name="TextBox 10"/>
          <p:cNvSpPr txBox="1"/>
          <p:nvPr/>
        </p:nvSpPr>
        <p:spPr>
          <a:xfrm>
            <a:off x="3100041" y="6570062"/>
            <a:ext cx="2074127" cy="369332"/>
          </a:xfrm>
          <a:prstGeom prst="rect">
            <a:avLst/>
          </a:prstGeom>
          <a:noFill/>
        </p:spPr>
        <p:txBody>
          <a:bodyPr wrap="square" rtlCol="0">
            <a:spAutoFit/>
          </a:bodyPr>
          <a:lstStyle/>
          <a:p>
            <a:r>
              <a:rPr lang="en-US" altLang="ko-KR" dirty="0"/>
              <a:t>Padded image</a:t>
            </a:r>
            <a:endParaRPr lang="ko-KR" altLang="en-US" dirty="0"/>
          </a:p>
        </p:txBody>
      </p:sp>
    </p:spTree>
    <p:extLst>
      <p:ext uri="{BB962C8B-B14F-4D97-AF65-F5344CB8AC3E}">
        <p14:creationId xmlns:p14="http://schemas.microsoft.com/office/powerpoint/2010/main" val="1634018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Terminologies</a:t>
            </a:r>
            <a:endParaRPr lang="ko-KR" altLang="en-US" dirty="0"/>
          </a:p>
        </p:txBody>
      </p:sp>
      <p:sp>
        <p:nvSpPr>
          <p:cNvPr id="3" name="내용 개체 틀 2"/>
          <p:cNvSpPr>
            <a:spLocks noGrp="1"/>
          </p:cNvSpPr>
          <p:nvPr>
            <p:ph idx="1"/>
          </p:nvPr>
        </p:nvSpPr>
        <p:spPr/>
        <p:txBody>
          <a:bodyPr/>
          <a:lstStyle/>
          <a:p>
            <a:r>
              <a:rPr lang="en-US" altLang="ko-KR" dirty="0"/>
              <a:t>W,H,F,S,P</a:t>
            </a:r>
          </a:p>
          <a:p>
            <a:pPr lvl="1"/>
            <a:r>
              <a:rPr lang="en-US" altLang="ko-KR" dirty="0"/>
              <a:t>Width, Height, Filter Size, Stride, Padding Size</a:t>
            </a:r>
          </a:p>
          <a:p>
            <a:pPr lvl="1"/>
            <a:r>
              <a:rPr lang="en-US" altLang="ko-KR" dirty="0"/>
              <a:t>w=5, h=5, f= 3, s=2, p=1</a:t>
            </a:r>
          </a:p>
          <a:p>
            <a:pPr marL="457189" lvl="1" indent="0">
              <a:buNone/>
            </a:pP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36</a:t>
            </a:fld>
            <a:endParaRPr lang="ko-KR" altLang="en-US"/>
          </a:p>
        </p:txBody>
      </p:sp>
      <p:graphicFrame>
        <p:nvGraphicFramePr>
          <p:cNvPr id="8" name="표 7"/>
          <p:cNvGraphicFramePr>
            <a:graphicFrameLocks noGrp="1"/>
          </p:cNvGraphicFramePr>
          <p:nvPr/>
        </p:nvGraphicFramePr>
        <p:xfrm>
          <a:off x="2199887" y="3908915"/>
          <a:ext cx="2763033" cy="2667000"/>
        </p:xfrm>
        <a:graphic>
          <a:graphicData uri="http://schemas.openxmlformats.org/drawingml/2006/table">
            <a:tbl>
              <a:tblPr firstRow="1" bandRow="1">
                <a:tableStyleId>{5940675A-B579-460E-94D1-54222C63F5DA}</a:tableStyleId>
              </a:tblPr>
              <a:tblGrid>
                <a:gridCol w="394719">
                  <a:extLst>
                    <a:ext uri="{9D8B030D-6E8A-4147-A177-3AD203B41FA5}">
                      <a16:colId xmlns="" xmlns:a16="http://schemas.microsoft.com/office/drawing/2014/main" val="20000"/>
                    </a:ext>
                  </a:extLst>
                </a:gridCol>
                <a:gridCol w="394719">
                  <a:extLst>
                    <a:ext uri="{9D8B030D-6E8A-4147-A177-3AD203B41FA5}">
                      <a16:colId xmlns="" xmlns:a16="http://schemas.microsoft.com/office/drawing/2014/main" val="20001"/>
                    </a:ext>
                  </a:extLst>
                </a:gridCol>
                <a:gridCol w="394719">
                  <a:extLst>
                    <a:ext uri="{9D8B030D-6E8A-4147-A177-3AD203B41FA5}">
                      <a16:colId xmlns="" xmlns:a16="http://schemas.microsoft.com/office/drawing/2014/main" val="20002"/>
                    </a:ext>
                  </a:extLst>
                </a:gridCol>
                <a:gridCol w="394719">
                  <a:extLst>
                    <a:ext uri="{9D8B030D-6E8A-4147-A177-3AD203B41FA5}">
                      <a16:colId xmlns="" xmlns:a16="http://schemas.microsoft.com/office/drawing/2014/main" val="20003"/>
                    </a:ext>
                  </a:extLst>
                </a:gridCol>
                <a:gridCol w="394719">
                  <a:extLst>
                    <a:ext uri="{9D8B030D-6E8A-4147-A177-3AD203B41FA5}">
                      <a16:colId xmlns="" xmlns:a16="http://schemas.microsoft.com/office/drawing/2014/main" val="20004"/>
                    </a:ext>
                  </a:extLst>
                </a:gridCol>
                <a:gridCol w="394719">
                  <a:extLst>
                    <a:ext uri="{9D8B030D-6E8A-4147-A177-3AD203B41FA5}">
                      <a16:colId xmlns="" xmlns:a16="http://schemas.microsoft.com/office/drawing/2014/main" val="20005"/>
                    </a:ext>
                  </a:extLst>
                </a:gridCol>
                <a:gridCol w="394719">
                  <a:extLst>
                    <a:ext uri="{9D8B030D-6E8A-4147-A177-3AD203B41FA5}">
                      <a16:colId xmlns="" xmlns:a16="http://schemas.microsoft.com/office/drawing/2014/main" val="20006"/>
                    </a:ext>
                  </a:extLst>
                </a:gridCol>
              </a:tblGrid>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0"/>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1"/>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2"/>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3"/>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4"/>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5"/>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6"/>
                  </a:ext>
                </a:extLst>
              </a:tr>
            </a:tbl>
          </a:graphicData>
        </a:graphic>
      </p:graphicFrame>
      <p:graphicFrame>
        <p:nvGraphicFramePr>
          <p:cNvPr id="9" name="표 8"/>
          <p:cNvGraphicFramePr>
            <a:graphicFrameLocks noGrp="1"/>
          </p:cNvGraphicFramePr>
          <p:nvPr/>
        </p:nvGraphicFramePr>
        <p:xfrm>
          <a:off x="5478347" y="3908915"/>
          <a:ext cx="1224156" cy="1143000"/>
        </p:xfrm>
        <a:graphic>
          <a:graphicData uri="http://schemas.openxmlformats.org/drawingml/2006/table">
            <a:tbl>
              <a:tblPr firstRow="1" bandRow="1">
                <a:tableStyleId>{5940675A-B579-460E-94D1-54222C63F5DA}</a:tableStyleId>
              </a:tblPr>
              <a:tblGrid>
                <a:gridCol w="408052">
                  <a:extLst>
                    <a:ext uri="{9D8B030D-6E8A-4147-A177-3AD203B41FA5}">
                      <a16:colId xmlns="" xmlns:a16="http://schemas.microsoft.com/office/drawing/2014/main" val="20000"/>
                    </a:ext>
                  </a:extLst>
                </a:gridCol>
                <a:gridCol w="408052">
                  <a:extLst>
                    <a:ext uri="{9D8B030D-6E8A-4147-A177-3AD203B41FA5}">
                      <a16:colId xmlns="" xmlns:a16="http://schemas.microsoft.com/office/drawing/2014/main" val="20001"/>
                    </a:ext>
                  </a:extLst>
                </a:gridCol>
                <a:gridCol w="408052">
                  <a:extLst>
                    <a:ext uri="{9D8B030D-6E8A-4147-A177-3AD203B41FA5}">
                      <a16:colId xmlns="" xmlns:a16="http://schemas.microsoft.com/office/drawing/2014/main" val="20002"/>
                    </a:ext>
                  </a:extLst>
                </a:gridCol>
              </a:tblGrid>
              <a:tr h="375920">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extLst>
                  <a:ext uri="{0D108BD9-81ED-4DB2-BD59-A6C34878D82A}">
                    <a16:rowId xmlns="" xmlns:a16="http://schemas.microsoft.com/office/drawing/2014/main" val="10000"/>
                  </a:ext>
                </a:extLst>
              </a:tr>
              <a:tr h="375920">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1"/>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extLst>
                  <a:ext uri="{0D108BD9-81ED-4DB2-BD59-A6C34878D82A}">
                    <a16:rowId xmlns="" xmlns:a16="http://schemas.microsoft.com/office/drawing/2014/main" val="10002"/>
                  </a:ext>
                </a:extLst>
              </a:tr>
            </a:tbl>
          </a:graphicData>
        </a:graphic>
      </p:graphicFrame>
      <p:sp>
        <p:nvSpPr>
          <p:cNvPr id="10" name="직사각형 9"/>
          <p:cNvSpPr/>
          <p:nvPr/>
        </p:nvSpPr>
        <p:spPr>
          <a:xfrm>
            <a:off x="2199887" y="3908915"/>
            <a:ext cx="1183271" cy="1112520"/>
          </a:xfrm>
          <a:prstGeom prst="rect">
            <a:avLst/>
          </a:prstGeom>
          <a:solidFill>
            <a:srgbClr val="5B9BD5">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5478346" y="3908915"/>
            <a:ext cx="1224157" cy="1112520"/>
          </a:xfrm>
          <a:prstGeom prst="rect">
            <a:avLst/>
          </a:prstGeom>
          <a:solidFill>
            <a:srgbClr val="5B9BD5">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12" name="표 11"/>
          <p:cNvGraphicFramePr>
            <a:graphicFrameLocks noGrp="1"/>
          </p:cNvGraphicFramePr>
          <p:nvPr>
            <p:extLst>
              <p:ext uri="{D42A27DB-BD31-4B8C-83A1-F6EECF244321}">
                <p14:modId xmlns:p14="http://schemas.microsoft.com/office/powerpoint/2010/main" val="2720923458"/>
              </p:ext>
            </p:extLst>
          </p:nvPr>
        </p:nvGraphicFramePr>
        <p:xfrm>
          <a:off x="8518913" y="3913423"/>
          <a:ext cx="1183269" cy="1143000"/>
        </p:xfrm>
        <a:graphic>
          <a:graphicData uri="http://schemas.openxmlformats.org/drawingml/2006/table">
            <a:tbl>
              <a:tblPr firstRow="1" bandRow="1">
                <a:tableStyleId>{5940675A-B579-460E-94D1-54222C63F5DA}</a:tableStyleId>
              </a:tblPr>
              <a:tblGrid>
                <a:gridCol w="394423">
                  <a:extLst>
                    <a:ext uri="{9D8B030D-6E8A-4147-A177-3AD203B41FA5}">
                      <a16:colId xmlns="" xmlns:a16="http://schemas.microsoft.com/office/drawing/2014/main" val="20000"/>
                    </a:ext>
                  </a:extLst>
                </a:gridCol>
                <a:gridCol w="394423">
                  <a:extLst>
                    <a:ext uri="{9D8B030D-6E8A-4147-A177-3AD203B41FA5}">
                      <a16:colId xmlns="" xmlns:a16="http://schemas.microsoft.com/office/drawing/2014/main" val="20001"/>
                    </a:ext>
                  </a:extLst>
                </a:gridCol>
                <a:gridCol w="394423">
                  <a:extLst>
                    <a:ext uri="{9D8B030D-6E8A-4147-A177-3AD203B41FA5}">
                      <a16:colId xmlns="" xmlns:a16="http://schemas.microsoft.com/office/drawing/2014/main" val="20002"/>
                    </a:ext>
                  </a:extLst>
                </a:gridCol>
              </a:tblGrid>
              <a:tr h="375920">
                <a:tc>
                  <a:txBody>
                    <a:bodyPr/>
                    <a:lstStyle/>
                    <a:p>
                      <a:pPr latinLnBrk="1"/>
                      <a:r>
                        <a:rPr lang="en-US" altLang="ko-KR" sz="1900" dirty="0"/>
                        <a:t>4</a:t>
                      </a:r>
                      <a:endParaRPr lang="ko-KR" altLang="en-US" sz="1900" dirty="0"/>
                    </a:p>
                  </a:txBody>
                  <a:tcPr/>
                </a:tc>
                <a:tc>
                  <a:txBody>
                    <a:bodyPr/>
                    <a:lstStyle/>
                    <a:p>
                      <a:pPr latinLnBrk="1"/>
                      <a:endParaRPr lang="ko-KR" altLang="en-US" sz="1900" dirty="0"/>
                    </a:p>
                  </a:txBody>
                  <a:tcPr/>
                </a:tc>
                <a:tc>
                  <a:txBody>
                    <a:bodyPr/>
                    <a:lstStyle/>
                    <a:p>
                      <a:pPr latinLnBrk="1"/>
                      <a:endParaRPr lang="ko-KR" altLang="en-US" sz="1900" dirty="0"/>
                    </a:p>
                  </a:txBody>
                  <a:tcPr/>
                </a:tc>
                <a:extLst>
                  <a:ext uri="{0D108BD9-81ED-4DB2-BD59-A6C34878D82A}">
                    <a16:rowId xmlns="" xmlns:a16="http://schemas.microsoft.com/office/drawing/2014/main" val="10000"/>
                  </a:ext>
                </a:extLst>
              </a:tr>
              <a:tr h="375920">
                <a:tc>
                  <a:txBody>
                    <a:bodyPr/>
                    <a:lstStyle/>
                    <a:p>
                      <a:pPr latinLnBrk="1"/>
                      <a:endParaRPr lang="ko-KR" altLang="en-US" sz="1900" dirty="0"/>
                    </a:p>
                  </a:txBody>
                  <a:tcPr/>
                </a:tc>
                <a:tc>
                  <a:txBody>
                    <a:bodyPr/>
                    <a:lstStyle/>
                    <a:p>
                      <a:pPr latinLnBrk="1"/>
                      <a:endParaRPr lang="ko-KR" altLang="en-US" sz="1900" dirty="0"/>
                    </a:p>
                  </a:txBody>
                  <a:tcPr/>
                </a:tc>
                <a:tc>
                  <a:txBody>
                    <a:bodyPr/>
                    <a:lstStyle/>
                    <a:p>
                      <a:pPr latinLnBrk="1"/>
                      <a:endParaRPr lang="ko-KR" altLang="en-US" sz="1900" dirty="0"/>
                    </a:p>
                  </a:txBody>
                  <a:tcPr/>
                </a:tc>
                <a:extLst>
                  <a:ext uri="{0D108BD9-81ED-4DB2-BD59-A6C34878D82A}">
                    <a16:rowId xmlns="" xmlns:a16="http://schemas.microsoft.com/office/drawing/2014/main" val="10001"/>
                  </a:ext>
                </a:extLst>
              </a:tr>
              <a:tr h="375920">
                <a:tc>
                  <a:txBody>
                    <a:bodyPr/>
                    <a:lstStyle/>
                    <a:p>
                      <a:pPr latinLnBrk="1"/>
                      <a:endParaRPr lang="ko-KR" altLang="en-US" sz="1900" dirty="0"/>
                    </a:p>
                  </a:txBody>
                  <a:tcPr/>
                </a:tc>
                <a:tc>
                  <a:txBody>
                    <a:bodyPr/>
                    <a:lstStyle/>
                    <a:p>
                      <a:pPr latinLnBrk="1"/>
                      <a:endParaRPr lang="ko-KR" altLang="en-US" sz="1900" dirty="0"/>
                    </a:p>
                  </a:txBody>
                  <a:tcPr/>
                </a:tc>
                <a:tc>
                  <a:txBody>
                    <a:bodyPr/>
                    <a:lstStyle/>
                    <a:p>
                      <a:pPr latinLnBrk="1"/>
                      <a:endParaRPr lang="ko-KR" altLang="en-US" sz="1900" dirty="0"/>
                    </a:p>
                  </a:txBody>
                  <a:tcPr/>
                </a:tc>
                <a:extLst>
                  <a:ext uri="{0D108BD9-81ED-4DB2-BD59-A6C34878D82A}">
                    <a16:rowId xmlns="" xmlns:a16="http://schemas.microsoft.com/office/drawing/2014/main" val="10002"/>
                  </a:ext>
                </a:extLst>
              </a:tr>
            </a:tbl>
          </a:graphicData>
        </a:graphic>
      </p:graphicFrame>
      <p:cxnSp>
        <p:nvCxnSpPr>
          <p:cNvPr id="13" name="직선 화살표 연결선 12"/>
          <p:cNvCxnSpPr/>
          <p:nvPr/>
        </p:nvCxnSpPr>
        <p:spPr>
          <a:xfrm flipV="1">
            <a:off x="6661618" y="4170558"/>
            <a:ext cx="1951463" cy="850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6661618" y="3908917"/>
            <a:ext cx="1940311" cy="272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987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Terminologies</a:t>
            </a:r>
            <a:endParaRPr lang="ko-KR" altLang="en-US" dirty="0"/>
          </a:p>
        </p:txBody>
      </p:sp>
      <p:sp>
        <p:nvSpPr>
          <p:cNvPr id="3" name="내용 개체 틀 2"/>
          <p:cNvSpPr>
            <a:spLocks noGrp="1"/>
          </p:cNvSpPr>
          <p:nvPr>
            <p:ph idx="1"/>
          </p:nvPr>
        </p:nvSpPr>
        <p:spPr/>
        <p:txBody>
          <a:bodyPr/>
          <a:lstStyle/>
          <a:p>
            <a:r>
              <a:rPr lang="en-US" altLang="ko-KR" dirty="0"/>
              <a:t>W,H,F,S,P</a:t>
            </a:r>
          </a:p>
          <a:p>
            <a:pPr lvl="1"/>
            <a:r>
              <a:rPr lang="en-US" altLang="ko-KR" dirty="0"/>
              <a:t>Width, Height, Filter Size, Stride, Padding Size</a:t>
            </a:r>
          </a:p>
          <a:p>
            <a:pPr lvl="1"/>
            <a:r>
              <a:rPr lang="en-US" altLang="ko-KR" dirty="0"/>
              <a:t>w=5, h=5, f= 3, s=2, p=1</a:t>
            </a:r>
          </a:p>
          <a:p>
            <a:pPr marL="457189" lvl="1" indent="0">
              <a:buNone/>
            </a:pP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37</a:t>
            </a:fld>
            <a:endParaRPr lang="ko-KR" altLang="en-US"/>
          </a:p>
        </p:txBody>
      </p:sp>
      <p:graphicFrame>
        <p:nvGraphicFramePr>
          <p:cNvPr id="8" name="표 7"/>
          <p:cNvGraphicFramePr>
            <a:graphicFrameLocks noGrp="1"/>
          </p:cNvGraphicFramePr>
          <p:nvPr/>
        </p:nvGraphicFramePr>
        <p:xfrm>
          <a:off x="2199887" y="3908915"/>
          <a:ext cx="2763033" cy="2667000"/>
        </p:xfrm>
        <a:graphic>
          <a:graphicData uri="http://schemas.openxmlformats.org/drawingml/2006/table">
            <a:tbl>
              <a:tblPr firstRow="1" bandRow="1">
                <a:tableStyleId>{5940675A-B579-460E-94D1-54222C63F5DA}</a:tableStyleId>
              </a:tblPr>
              <a:tblGrid>
                <a:gridCol w="394719">
                  <a:extLst>
                    <a:ext uri="{9D8B030D-6E8A-4147-A177-3AD203B41FA5}">
                      <a16:colId xmlns="" xmlns:a16="http://schemas.microsoft.com/office/drawing/2014/main" val="20000"/>
                    </a:ext>
                  </a:extLst>
                </a:gridCol>
                <a:gridCol w="394719">
                  <a:extLst>
                    <a:ext uri="{9D8B030D-6E8A-4147-A177-3AD203B41FA5}">
                      <a16:colId xmlns="" xmlns:a16="http://schemas.microsoft.com/office/drawing/2014/main" val="20001"/>
                    </a:ext>
                  </a:extLst>
                </a:gridCol>
                <a:gridCol w="394719">
                  <a:extLst>
                    <a:ext uri="{9D8B030D-6E8A-4147-A177-3AD203B41FA5}">
                      <a16:colId xmlns="" xmlns:a16="http://schemas.microsoft.com/office/drawing/2014/main" val="20002"/>
                    </a:ext>
                  </a:extLst>
                </a:gridCol>
                <a:gridCol w="394719">
                  <a:extLst>
                    <a:ext uri="{9D8B030D-6E8A-4147-A177-3AD203B41FA5}">
                      <a16:colId xmlns="" xmlns:a16="http://schemas.microsoft.com/office/drawing/2014/main" val="20003"/>
                    </a:ext>
                  </a:extLst>
                </a:gridCol>
                <a:gridCol w="394719">
                  <a:extLst>
                    <a:ext uri="{9D8B030D-6E8A-4147-A177-3AD203B41FA5}">
                      <a16:colId xmlns="" xmlns:a16="http://schemas.microsoft.com/office/drawing/2014/main" val="20004"/>
                    </a:ext>
                  </a:extLst>
                </a:gridCol>
                <a:gridCol w="394719">
                  <a:extLst>
                    <a:ext uri="{9D8B030D-6E8A-4147-A177-3AD203B41FA5}">
                      <a16:colId xmlns="" xmlns:a16="http://schemas.microsoft.com/office/drawing/2014/main" val="20005"/>
                    </a:ext>
                  </a:extLst>
                </a:gridCol>
                <a:gridCol w="394719">
                  <a:extLst>
                    <a:ext uri="{9D8B030D-6E8A-4147-A177-3AD203B41FA5}">
                      <a16:colId xmlns="" xmlns:a16="http://schemas.microsoft.com/office/drawing/2014/main" val="20006"/>
                    </a:ext>
                  </a:extLst>
                </a:gridCol>
              </a:tblGrid>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0"/>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1"/>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2"/>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3"/>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4"/>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5"/>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6"/>
                  </a:ext>
                </a:extLst>
              </a:tr>
            </a:tbl>
          </a:graphicData>
        </a:graphic>
      </p:graphicFrame>
      <p:graphicFrame>
        <p:nvGraphicFramePr>
          <p:cNvPr id="9" name="표 8"/>
          <p:cNvGraphicFramePr>
            <a:graphicFrameLocks noGrp="1"/>
          </p:cNvGraphicFramePr>
          <p:nvPr/>
        </p:nvGraphicFramePr>
        <p:xfrm>
          <a:off x="5478347" y="3908915"/>
          <a:ext cx="1224156" cy="1143000"/>
        </p:xfrm>
        <a:graphic>
          <a:graphicData uri="http://schemas.openxmlformats.org/drawingml/2006/table">
            <a:tbl>
              <a:tblPr firstRow="1" bandRow="1">
                <a:tableStyleId>{5940675A-B579-460E-94D1-54222C63F5DA}</a:tableStyleId>
              </a:tblPr>
              <a:tblGrid>
                <a:gridCol w="408052">
                  <a:extLst>
                    <a:ext uri="{9D8B030D-6E8A-4147-A177-3AD203B41FA5}">
                      <a16:colId xmlns="" xmlns:a16="http://schemas.microsoft.com/office/drawing/2014/main" val="20000"/>
                    </a:ext>
                  </a:extLst>
                </a:gridCol>
                <a:gridCol w="408052">
                  <a:extLst>
                    <a:ext uri="{9D8B030D-6E8A-4147-A177-3AD203B41FA5}">
                      <a16:colId xmlns="" xmlns:a16="http://schemas.microsoft.com/office/drawing/2014/main" val="20001"/>
                    </a:ext>
                  </a:extLst>
                </a:gridCol>
                <a:gridCol w="408052">
                  <a:extLst>
                    <a:ext uri="{9D8B030D-6E8A-4147-A177-3AD203B41FA5}">
                      <a16:colId xmlns="" xmlns:a16="http://schemas.microsoft.com/office/drawing/2014/main" val="20002"/>
                    </a:ext>
                  </a:extLst>
                </a:gridCol>
              </a:tblGrid>
              <a:tr h="375920">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extLst>
                  <a:ext uri="{0D108BD9-81ED-4DB2-BD59-A6C34878D82A}">
                    <a16:rowId xmlns="" xmlns:a16="http://schemas.microsoft.com/office/drawing/2014/main" val="10000"/>
                  </a:ext>
                </a:extLst>
              </a:tr>
              <a:tr h="375920">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1"/>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extLst>
                  <a:ext uri="{0D108BD9-81ED-4DB2-BD59-A6C34878D82A}">
                    <a16:rowId xmlns="" xmlns:a16="http://schemas.microsoft.com/office/drawing/2014/main" val="10002"/>
                  </a:ext>
                </a:extLst>
              </a:tr>
            </a:tbl>
          </a:graphicData>
        </a:graphic>
      </p:graphicFrame>
      <p:sp>
        <p:nvSpPr>
          <p:cNvPr id="10" name="직사각형 9"/>
          <p:cNvSpPr/>
          <p:nvPr/>
        </p:nvSpPr>
        <p:spPr>
          <a:xfrm>
            <a:off x="2987286" y="3908915"/>
            <a:ext cx="1183271" cy="1112520"/>
          </a:xfrm>
          <a:prstGeom prst="rect">
            <a:avLst/>
          </a:prstGeom>
          <a:solidFill>
            <a:srgbClr val="5B9BD5">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5478346" y="3908915"/>
            <a:ext cx="1224157" cy="1112520"/>
          </a:xfrm>
          <a:prstGeom prst="rect">
            <a:avLst/>
          </a:prstGeom>
          <a:solidFill>
            <a:srgbClr val="5B9BD5">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12" name="표 11"/>
          <p:cNvGraphicFramePr>
            <a:graphicFrameLocks noGrp="1"/>
          </p:cNvGraphicFramePr>
          <p:nvPr>
            <p:extLst>
              <p:ext uri="{D42A27DB-BD31-4B8C-83A1-F6EECF244321}">
                <p14:modId xmlns:p14="http://schemas.microsoft.com/office/powerpoint/2010/main" val="1173359523"/>
              </p:ext>
            </p:extLst>
          </p:nvPr>
        </p:nvGraphicFramePr>
        <p:xfrm>
          <a:off x="8518913" y="3913423"/>
          <a:ext cx="1183269" cy="1143000"/>
        </p:xfrm>
        <a:graphic>
          <a:graphicData uri="http://schemas.openxmlformats.org/drawingml/2006/table">
            <a:tbl>
              <a:tblPr firstRow="1" bandRow="1">
                <a:tableStyleId>{5940675A-B579-460E-94D1-54222C63F5DA}</a:tableStyleId>
              </a:tblPr>
              <a:tblGrid>
                <a:gridCol w="394423">
                  <a:extLst>
                    <a:ext uri="{9D8B030D-6E8A-4147-A177-3AD203B41FA5}">
                      <a16:colId xmlns="" xmlns:a16="http://schemas.microsoft.com/office/drawing/2014/main" val="20000"/>
                    </a:ext>
                  </a:extLst>
                </a:gridCol>
                <a:gridCol w="394423">
                  <a:extLst>
                    <a:ext uri="{9D8B030D-6E8A-4147-A177-3AD203B41FA5}">
                      <a16:colId xmlns="" xmlns:a16="http://schemas.microsoft.com/office/drawing/2014/main" val="20001"/>
                    </a:ext>
                  </a:extLst>
                </a:gridCol>
                <a:gridCol w="394423">
                  <a:extLst>
                    <a:ext uri="{9D8B030D-6E8A-4147-A177-3AD203B41FA5}">
                      <a16:colId xmlns="" xmlns:a16="http://schemas.microsoft.com/office/drawing/2014/main" val="20002"/>
                    </a:ext>
                  </a:extLst>
                </a:gridCol>
              </a:tblGrid>
              <a:tr h="375920">
                <a:tc>
                  <a:txBody>
                    <a:bodyPr/>
                    <a:lstStyle/>
                    <a:p>
                      <a:pPr latinLnBrk="1"/>
                      <a:r>
                        <a:rPr lang="en-US" altLang="ko-KR" sz="1900" dirty="0"/>
                        <a:t>4</a:t>
                      </a:r>
                      <a:endParaRPr lang="ko-KR" altLang="en-US" sz="1900" dirty="0"/>
                    </a:p>
                  </a:txBody>
                  <a:tcPr/>
                </a:tc>
                <a:tc>
                  <a:txBody>
                    <a:bodyPr/>
                    <a:lstStyle/>
                    <a:p>
                      <a:pPr latinLnBrk="1"/>
                      <a:r>
                        <a:rPr lang="en-US" altLang="ko-KR" sz="1900" dirty="0"/>
                        <a:t>3</a:t>
                      </a:r>
                      <a:endParaRPr lang="ko-KR" altLang="en-US" sz="1900" dirty="0"/>
                    </a:p>
                  </a:txBody>
                  <a:tcPr/>
                </a:tc>
                <a:tc>
                  <a:txBody>
                    <a:bodyPr/>
                    <a:lstStyle/>
                    <a:p>
                      <a:pPr latinLnBrk="1"/>
                      <a:endParaRPr lang="ko-KR" altLang="en-US" sz="1900" dirty="0"/>
                    </a:p>
                  </a:txBody>
                  <a:tcPr/>
                </a:tc>
                <a:extLst>
                  <a:ext uri="{0D108BD9-81ED-4DB2-BD59-A6C34878D82A}">
                    <a16:rowId xmlns="" xmlns:a16="http://schemas.microsoft.com/office/drawing/2014/main" val="10000"/>
                  </a:ext>
                </a:extLst>
              </a:tr>
              <a:tr h="375920">
                <a:tc>
                  <a:txBody>
                    <a:bodyPr/>
                    <a:lstStyle/>
                    <a:p>
                      <a:pPr latinLnBrk="1"/>
                      <a:endParaRPr lang="ko-KR" altLang="en-US" sz="1900" dirty="0"/>
                    </a:p>
                  </a:txBody>
                  <a:tcPr/>
                </a:tc>
                <a:tc>
                  <a:txBody>
                    <a:bodyPr/>
                    <a:lstStyle/>
                    <a:p>
                      <a:pPr latinLnBrk="1"/>
                      <a:endParaRPr lang="ko-KR" altLang="en-US" sz="1900" dirty="0"/>
                    </a:p>
                  </a:txBody>
                  <a:tcPr/>
                </a:tc>
                <a:tc>
                  <a:txBody>
                    <a:bodyPr/>
                    <a:lstStyle/>
                    <a:p>
                      <a:pPr latinLnBrk="1"/>
                      <a:endParaRPr lang="ko-KR" altLang="en-US" sz="1900" dirty="0"/>
                    </a:p>
                  </a:txBody>
                  <a:tcPr/>
                </a:tc>
                <a:extLst>
                  <a:ext uri="{0D108BD9-81ED-4DB2-BD59-A6C34878D82A}">
                    <a16:rowId xmlns="" xmlns:a16="http://schemas.microsoft.com/office/drawing/2014/main" val="10001"/>
                  </a:ext>
                </a:extLst>
              </a:tr>
              <a:tr h="375920">
                <a:tc>
                  <a:txBody>
                    <a:bodyPr/>
                    <a:lstStyle/>
                    <a:p>
                      <a:pPr latinLnBrk="1"/>
                      <a:endParaRPr lang="ko-KR" altLang="en-US" sz="1900" dirty="0"/>
                    </a:p>
                  </a:txBody>
                  <a:tcPr/>
                </a:tc>
                <a:tc>
                  <a:txBody>
                    <a:bodyPr/>
                    <a:lstStyle/>
                    <a:p>
                      <a:pPr latinLnBrk="1"/>
                      <a:endParaRPr lang="ko-KR" altLang="en-US" sz="1900" dirty="0"/>
                    </a:p>
                  </a:txBody>
                  <a:tcPr/>
                </a:tc>
                <a:tc>
                  <a:txBody>
                    <a:bodyPr/>
                    <a:lstStyle/>
                    <a:p>
                      <a:pPr latinLnBrk="1"/>
                      <a:endParaRPr lang="ko-KR" altLang="en-US" sz="1900" dirty="0"/>
                    </a:p>
                  </a:txBody>
                  <a:tcPr/>
                </a:tc>
                <a:extLst>
                  <a:ext uri="{0D108BD9-81ED-4DB2-BD59-A6C34878D82A}">
                    <a16:rowId xmlns="" xmlns:a16="http://schemas.microsoft.com/office/drawing/2014/main" val="10002"/>
                  </a:ext>
                </a:extLst>
              </a:tr>
            </a:tbl>
          </a:graphicData>
        </a:graphic>
      </p:graphicFrame>
      <p:cxnSp>
        <p:nvCxnSpPr>
          <p:cNvPr id="13" name="직선 화살표 연결선 12"/>
          <p:cNvCxnSpPr/>
          <p:nvPr/>
        </p:nvCxnSpPr>
        <p:spPr>
          <a:xfrm flipV="1">
            <a:off x="6661616" y="4176134"/>
            <a:ext cx="2372728" cy="84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6661616" y="3908915"/>
            <a:ext cx="2372728" cy="26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오른쪽 중괄호 14"/>
          <p:cNvSpPr/>
          <p:nvPr/>
        </p:nvSpPr>
        <p:spPr>
          <a:xfrm rot="16200000">
            <a:off x="2447382" y="3334590"/>
            <a:ext cx="289932" cy="7898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7" name="직선 화살표 연결선 6"/>
          <p:cNvCxnSpPr/>
          <p:nvPr/>
        </p:nvCxnSpPr>
        <p:spPr>
          <a:xfrm>
            <a:off x="4170556" y="3908915"/>
            <a:ext cx="1307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a:off x="4170556" y="5021435"/>
            <a:ext cx="1307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09800" y="3211751"/>
            <a:ext cx="1146717" cy="369332"/>
          </a:xfrm>
          <a:prstGeom prst="rect">
            <a:avLst/>
          </a:prstGeom>
          <a:noFill/>
        </p:spPr>
        <p:txBody>
          <a:bodyPr wrap="square" rtlCol="0">
            <a:spAutoFit/>
          </a:bodyPr>
          <a:lstStyle/>
          <a:p>
            <a:r>
              <a:rPr lang="en-US" altLang="ko-KR" dirty="0"/>
              <a:t>stride=2</a:t>
            </a:r>
            <a:endParaRPr lang="ko-KR" altLang="en-US" dirty="0"/>
          </a:p>
        </p:txBody>
      </p:sp>
    </p:spTree>
    <p:extLst>
      <p:ext uri="{BB962C8B-B14F-4D97-AF65-F5344CB8AC3E}">
        <p14:creationId xmlns:p14="http://schemas.microsoft.com/office/powerpoint/2010/main" val="1672679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Terminologies</a:t>
            </a:r>
            <a:endParaRPr lang="ko-KR" altLang="en-US" dirty="0"/>
          </a:p>
        </p:txBody>
      </p:sp>
      <p:sp>
        <p:nvSpPr>
          <p:cNvPr id="3" name="내용 개체 틀 2"/>
          <p:cNvSpPr>
            <a:spLocks noGrp="1"/>
          </p:cNvSpPr>
          <p:nvPr>
            <p:ph idx="1"/>
          </p:nvPr>
        </p:nvSpPr>
        <p:spPr/>
        <p:txBody>
          <a:bodyPr/>
          <a:lstStyle/>
          <a:p>
            <a:r>
              <a:rPr lang="en-US" altLang="ko-KR" dirty="0"/>
              <a:t>W,H,F,S,P</a:t>
            </a:r>
          </a:p>
          <a:p>
            <a:pPr lvl="1"/>
            <a:r>
              <a:rPr lang="en-US" altLang="ko-KR" dirty="0"/>
              <a:t>Width, Height, Filter Size, Stride, Padding Size</a:t>
            </a:r>
          </a:p>
          <a:p>
            <a:pPr lvl="1"/>
            <a:r>
              <a:rPr lang="en-US" altLang="ko-KR" dirty="0"/>
              <a:t>w=5, h=5, f=3, s=2, p=1</a:t>
            </a:r>
          </a:p>
          <a:p>
            <a:pPr marL="457189" lvl="1" indent="0">
              <a:buNone/>
            </a:pP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38</a:t>
            </a:fld>
            <a:endParaRPr lang="ko-KR" altLang="en-US" dirty="0"/>
          </a:p>
        </p:txBody>
      </p:sp>
      <p:graphicFrame>
        <p:nvGraphicFramePr>
          <p:cNvPr id="8" name="표 7"/>
          <p:cNvGraphicFramePr>
            <a:graphicFrameLocks noGrp="1"/>
          </p:cNvGraphicFramePr>
          <p:nvPr/>
        </p:nvGraphicFramePr>
        <p:xfrm>
          <a:off x="2199887" y="3908915"/>
          <a:ext cx="2763033" cy="2667000"/>
        </p:xfrm>
        <a:graphic>
          <a:graphicData uri="http://schemas.openxmlformats.org/drawingml/2006/table">
            <a:tbl>
              <a:tblPr firstRow="1" bandRow="1">
                <a:tableStyleId>{5940675A-B579-460E-94D1-54222C63F5DA}</a:tableStyleId>
              </a:tblPr>
              <a:tblGrid>
                <a:gridCol w="394719">
                  <a:extLst>
                    <a:ext uri="{9D8B030D-6E8A-4147-A177-3AD203B41FA5}">
                      <a16:colId xmlns="" xmlns:a16="http://schemas.microsoft.com/office/drawing/2014/main" val="20000"/>
                    </a:ext>
                  </a:extLst>
                </a:gridCol>
                <a:gridCol w="394719">
                  <a:extLst>
                    <a:ext uri="{9D8B030D-6E8A-4147-A177-3AD203B41FA5}">
                      <a16:colId xmlns="" xmlns:a16="http://schemas.microsoft.com/office/drawing/2014/main" val="20001"/>
                    </a:ext>
                  </a:extLst>
                </a:gridCol>
                <a:gridCol w="394719">
                  <a:extLst>
                    <a:ext uri="{9D8B030D-6E8A-4147-A177-3AD203B41FA5}">
                      <a16:colId xmlns="" xmlns:a16="http://schemas.microsoft.com/office/drawing/2014/main" val="20002"/>
                    </a:ext>
                  </a:extLst>
                </a:gridCol>
                <a:gridCol w="394719">
                  <a:extLst>
                    <a:ext uri="{9D8B030D-6E8A-4147-A177-3AD203B41FA5}">
                      <a16:colId xmlns="" xmlns:a16="http://schemas.microsoft.com/office/drawing/2014/main" val="20003"/>
                    </a:ext>
                  </a:extLst>
                </a:gridCol>
                <a:gridCol w="394719">
                  <a:extLst>
                    <a:ext uri="{9D8B030D-6E8A-4147-A177-3AD203B41FA5}">
                      <a16:colId xmlns="" xmlns:a16="http://schemas.microsoft.com/office/drawing/2014/main" val="20004"/>
                    </a:ext>
                  </a:extLst>
                </a:gridCol>
                <a:gridCol w="394719">
                  <a:extLst>
                    <a:ext uri="{9D8B030D-6E8A-4147-A177-3AD203B41FA5}">
                      <a16:colId xmlns="" xmlns:a16="http://schemas.microsoft.com/office/drawing/2014/main" val="20005"/>
                    </a:ext>
                  </a:extLst>
                </a:gridCol>
                <a:gridCol w="394719">
                  <a:extLst>
                    <a:ext uri="{9D8B030D-6E8A-4147-A177-3AD203B41FA5}">
                      <a16:colId xmlns="" xmlns:a16="http://schemas.microsoft.com/office/drawing/2014/main" val="20006"/>
                    </a:ext>
                  </a:extLst>
                </a:gridCol>
              </a:tblGrid>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0"/>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1"/>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2"/>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3"/>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1</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4"/>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2</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solidFill>
                      <a:srgbClr val="FFC000"/>
                    </a:solidFill>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5"/>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6"/>
                  </a:ext>
                </a:extLst>
              </a:tr>
            </a:tbl>
          </a:graphicData>
        </a:graphic>
      </p:graphicFrame>
      <p:graphicFrame>
        <p:nvGraphicFramePr>
          <p:cNvPr id="9" name="표 8"/>
          <p:cNvGraphicFramePr>
            <a:graphicFrameLocks noGrp="1"/>
          </p:cNvGraphicFramePr>
          <p:nvPr/>
        </p:nvGraphicFramePr>
        <p:xfrm>
          <a:off x="5478347" y="3908915"/>
          <a:ext cx="1224156" cy="1143000"/>
        </p:xfrm>
        <a:graphic>
          <a:graphicData uri="http://schemas.openxmlformats.org/drawingml/2006/table">
            <a:tbl>
              <a:tblPr firstRow="1" bandRow="1">
                <a:tableStyleId>{5940675A-B579-460E-94D1-54222C63F5DA}</a:tableStyleId>
              </a:tblPr>
              <a:tblGrid>
                <a:gridCol w="408052">
                  <a:extLst>
                    <a:ext uri="{9D8B030D-6E8A-4147-A177-3AD203B41FA5}">
                      <a16:colId xmlns="" xmlns:a16="http://schemas.microsoft.com/office/drawing/2014/main" val="20000"/>
                    </a:ext>
                  </a:extLst>
                </a:gridCol>
                <a:gridCol w="408052">
                  <a:extLst>
                    <a:ext uri="{9D8B030D-6E8A-4147-A177-3AD203B41FA5}">
                      <a16:colId xmlns="" xmlns:a16="http://schemas.microsoft.com/office/drawing/2014/main" val="20001"/>
                    </a:ext>
                  </a:extLst>
                </a:gridCol>
                <a:gridCol w="408052">
                  <a:extLst>
                    <a:ext uri="{9D8B030D-6E8A-4147-A177-3AD203B41FA5}">
                      <a16:colId xmlns="" xmlns:a16="http://schemas.microsoft.com/office/drawing/2014/main" val="20002"/>
                    </a:ext>
                  </a:extLst>
                </a:gridCol>
              </a:tblGrid>
              <a:tr h="375920">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extLst>
                  <a:ext uri="{0D108BD9-81ED-4DB2-BD59-A6C34878D82A}">
                    <a16:rowId xmlns="" xmlns:a16="http://schemas.microsoft.com/office/drawing/2014/main" val="10000"/>
                  </a:ext>
                </a:extLst>
              </a:tr>
              <a:tr h="375920">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0</a:t>
                      </a:r>
                      <a:endParaRPr lang="ko-KR" altLang="en-US" sz="1900" dirty="0"/>
                    </a:p>
                  </a:txBody>
                  <a:tcPr/>
                </a:tc>
                <a:extLst>
                  <a:ext uri="{0D108BD9-81ED-4DB2-BD59-A6C34878D82A}">
                    <a16:rowId xmlns="" xmlns:a16="http://schemas.microsoft.com/office/drawing/2014/main" val="10001"/>
                  </a:ext>
                </a:extLst>
              </a:tr>
              <a:tr h="375920">
                <a:tc>
                  <a:txBody>
                    <a:bodyPr/>
                    <a:lstStyle/>
                    <a:p>
                      <a:pPr latinLnBrk="1"/>
                      <a:r>
                        <a:rPr lang="en-US" altLang="ko-KR" sz="1900" dirty="0"/>
                        <a:t>0</a:t>
                      </a:r>
                      <a:endParaRPr lang="ko-KR" altLang="en-US" sz="1900" dirty="0"/>
                    </a:p>
                  </a:txBody>
                  <a:tcPr/>
                </a:tc>
                <a:tc>
                  <a:txBody>
                    <a:bodyPr/>
                    <a:lstStyle/>
                    <a:p>
                      <a:pPr latinLnBrk="1"/>
                      <a:r>
                        <a:rPr lang="en-US" altLang="ko-KR" sz="1900" dirty="0"/>
                        <a:t>1</a:t>
                      </a:r>
                      <a:endParaRPr lang="ko-KR" altLang="en-US" sz="1900" dirty="0"/>
                    </a:p>
                  </a:txBody>
                  <a:tcPr/>
                </a:tc>
                <a:tc>
                  <a:txBody>
                    <a:bodyPr/>
                    <a:lstStyle/>
                    <a:p>
                      <a:pPr latinLnBrk="1"/>
                      <a:r>
                        <a:rPr lang="en-US" altLang="ko-KR" sz="1900" dirty="0"/>
                        <a:t>1</a:t>
                      </a:r>
                      <a:endParaRPr lang="ko-KR" altLang="en-US" sz="1900" dirty="0"/>
                    </a:p>
                  </a:txBody>
                  <a:tcPr/>
                </a:tc>
                <a:extLst>
                  <a:ext uri="{0D108BD9-81ED-4DB2-BD59-A6C34878D82A}">
                    <a16:rowId xmlns="" xmlns:a16="http://schemas.microsoft.com/office/drawing/2014/main" val="10002"/>
                  </a:ext>
                </a:extLst>
              </a:tr>
            </a:tbl>
          </a:graphicData>
        </a:graphic>
      </p:graphicFrame>
      <p:sp>
        <p:nvSpPr>
          <p:cNvPr id="10" name="직사각형 9"/>
          <p:cNvSpPr/>
          <p:nvPr/>
        </p:nvSpPr>
        <p:spPr>
          <a:xfrm>
            <a:off x="2987286" y="3908915"/>
            <a:ext cx="1183271" cy="1112520"/>
          </a:xfrm>
          <a:prstGeom prst="rect">
            <a:avLst/>
          </a:prstGeom>
          <a:solidFill>
            <a:srgbClr val="5B9BD5">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5478346" y="3908915"/>
            <a:ext cx="1224157" cy="1112520"/>
          </a:xfrm>
          <a:prstGeom prst="rect">
            <a:avLst/>
          </a:prstGeom>
          <a:solidFill>
            <a:srgbClr val="5B9BD5">
              <a:alpha val="5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12" name="표 11"/>
          <p:cNvGraphicFramePr>
            <a:graphicFrameLocks noGrp="1"/>
          </p:cNvGraphicFramePr>
          <p:nvPr>
            <p:extLst>
              <p:ext uri="{D42A27DB-BD31-4B8C-83A1-F6EECF244321}">
                <p14:modId xmlns:p14="http://schemas.microsoft.com/office/powerpoint/2010/main" val="1772141124"/>
              </p:ext>
            </p:extLst>
          </p:nvPr>
        </p:nvGraphicFramePr>
        <p:xfrm>
          <a:off x="8518913" y="3913423"/>
          <a:ext cx="1183269" cy="1143000"/>
        </p:xfrm>
        <a:graphic>
          <a:graphicData uri="http://schemas.openxmlformats.org/drawingml/2006/table">
            <a:tbl>
              <a:tblPr firstRow="1" bandRow="1">
                <a:tableStyleId>{5940675A-B579-460E-94D1-54222C63F5DA}</a:tableStyleId>
              </a:tblPr>
              <a:tblGrid>
                <a:gridCol w="394423">
                  <a:extLst>
                    <a:ext uri="{9D8B030D-6E8A-4147-A177-3AD203B41FA5}">
                      <a16:colId xmlns="" xmlns:a16="http://schemas.microsoft.com/office/drawing/2014/main" val="20000"/>
                    </a:ext>
                  </a:extLst>
                </a:gridCol>
                <a:gridCol w="394423">
                  <a:extLst>
                    <a:ext uri="{9D8B030D-6E8A-4147-A177-3AD203B41FA5}">
                      <a16:colId xmlns="" xmlns:a16="http://schemas.microsoft.com/office/drawing/2014/main" val="20001"/>
                    </a:ext>
                  </a:extLst>
                </a:gridCol>
                <a:gridCol w="394423">
                  <a:extLst>
                    <a:ext uri="{9D8B030D-6E8A-4147-A177-3AD203B41FA5}">
                      <a16:colId xmlns="" xmlns:a16="http://schemas.microsoft.com/office/drawing/2014/main" val="20002"/>
                    </a:ext>
                  </a:extLst>
                </a:gridCol>
              </a:tblGrid>
              <a:tr h="375920">
                <a:tc>
                  <a:txBody>
                    <a:bodyPr/>
                    <a:lstStyle/>
                    <a:p>
                      <a:pPr latinLnBrk="1"/>
                      <a:r>
                        <a:rPr lang="en-US" altLang="ko-KR" sz="1900" dirty="0"/>
                        <a:t>4</a:t>
                      </a:r>
                      <a:endParaRPr lang="ko-KR" altLang="en-US" sz="1900" dirty="0"/>
                    </a:p>
                  </a:txBody>
                  <a:tcPr/>
                </a:tc>
                <a:tc>
                  <a:txBody>
                    <a:bodyPr/>
                    <a:lstStyle/>
                    <a:p>
                      <a:pPr latinLnBrk="1"/>
                      <a:r>
                        <a:rPr lang="en-US" altLang="ko-KR" sz="1900" dirty="0"/>
                        <a:t>3</a:t>
                      </a:r>
                      <a:endParaRPr lang="ko-KR" altLang="en-US" sz="1900" dirty="0"/>
                    </a:p>
                  </a:txBody>
                  <a:tcPr/>
                </a:tc>
                <a:tc>
                  <a:txBody>
                    <a:bodyPr/>
                    <a:lstStyle/>
                    <a:p>
                      <a:pPr latinLnBrk="1"/>
                      <a:endParaRPr lang="ko-KR" altLang="en-US" sz="1900" dirty="0"/>
                    </a:p>
                  </a:txBody>
                  <a:tcPr/>
                </a:tc>
                <a:extLst>
                  <a:ext uri="{0D108BD9-81ED-4DB2-BD59-A6C34878D82A}">
                    <a16:rowId xmlns="" xmlns:a16="http://schemas.microsoft.com/office/drawing/2014/main" val="10000"/>
                  </a:ext>
                </a:extLst>
              </a:tr>
              <a:tr h="375920">
                <a:tc>
                  <a:txBody>
                    <a:bodyPr/>
                    <a:lstStyle/>
                    <a:p>
                      <a:pPr latinLnBrk="1"/>
                      <a:endParaRPr lang="ko-KR" altLang="en-US" sz="1900" dirty="0"/>
                    </a:p>
                  </a:txBody>
                  <a:tcPr/>
                </a:tc>
                <a:tc>
                  <a:txBody>
                    <a:bodyPr/>
                    <a:lstStyle/>
                    <a:p>
                      <a:pPr latinLnBrk="1"/>
                      <a:endParaRPr lang="ko-KR" altLang="en-US" sz="1900" dirty="0"/>
                    </a:p>
                  </a:txBody>
                  <a:tcPr/>
                </a:tc>
                <a:tc>
                  <a:txBody>
                    <a:bodyPr/>
                    <a:lstStyle/>
                    <a:p>
                      <a:pPr latinLnBrk="1"/>
                      <a:endParaRPr lang="ko-KR" altLang="en-US" sz="1900" dirty="0"/>
                    </a:p>
                  </a:txBody>
                  <a:tcPr/>
                </a:tc>
                <a:extLst>
                  <a:ext uri="{0D108BD9-81ED-4DB2-BD59-A6C34878D82A}">
                    <a16:rowId xmlns="" xmlns:a16="http://schemas.microsoft.com/office/drawing/2014/main" val="10001"/>
                  </a:ext>
                </a:extLst>
              </a:tr>
              <a:tr h="375920">
                <a:tc>
                  <a:txBody>
                    <a:bodyPr/>
                    <a:lstStyle/>
                    <a:p>
                      <a:pPr latinLnBrk="1"/>
                      <a:endParaRPr lang="ko-KR" altLang="en-US" sz="1900" dirty="0"/>
                    </a:p>
                  </a:txBody>
                  <a:tcPr/>
                </a:tc>
                <a:tc>
                  <a:txBody>
                    <a:bodyPr/>
                    <a:lstStyle/>
                    <a:p>
                      <a:pPr latinLnBrk="1"/>
                      <a:endParaRPr lang="ko-KR" altLang="en-US" sz="1900" dirty="0"/>
                    </a:p>
                  </a:txBody>
                  <a:tcPr/>
                </a:tc>
                <a:tc>
                  <a:txBody>
                    <a:bodyPr/>
                    <a:lstStyle/>
                    <a:p>
                      <a:pPr latinLnBrk="1"/>
                      <a:endParaRPr lang="ko-KR" altLang="en-US" sz="1900" dirty="0"/>
                    </a:p>
                  </a:txBody>
                  <a:tcPr/>
                </a:tc>
                <a:extLst>
                  <a:ext uri="{0D108BD9-81ED-4DB2-BD59-A6C34878D82A}">
                    <a16:rowId xmlns="" xmlns:a16="http://schemas.microsoft.com/office/drawing/2014/main" val="10002"/>
                  </a:ext>
                </a:extLst>
              </a:tr>
            </a:tbl>
          </a:graphicData>
        </a:graphic>
      </p:graphicFrame>
      <p:cxnSp>
        <p:nvCxnSpPr>
          <p:cNvPr id="13" name="직선 화살표 연결선 12"/>
          <p:cNvCxnSpPr/>
          <p:nvPr/>
        </p:nvCxnSpPr>
        <p:spPr>
          <a:xfrm flipV="1">
            <a:off x="6661616" y="4176134"/>
            <a:ext cx="2372728" cy="84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6661616" y="3908915"/>
            <a:ext cx="2372728" cy="26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오른쪽 중괄호 14"/>
          <p:cNvSpPr/>
          <p:nvPr/>
        </p:nvSpPr>
        <p:spPr>
          <a:xfrm rot="16200000">
            <a:off x="2447382" y="3334590"/>
            <a:ext cx="289932" cy="7898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7" name="직선 화살표 연결선 6"/>
          <p:cNvCxnSpPr/>
          <p:nvPr/>
        </p:nvCxnSpPr>
        <p:spPr>
          <a:xfrm>
            <a:off x="4170556" y="3908915"/>
            <a:ext cx="1307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a:off x="4170556" y="5021435"/>
            <a:ext cx="1307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09800" y="3211751"/>
            <a:ext cx="1146717" cy="369332"/>
          </a:xfrm>
          <a:prstGeom prst="rect">
            <a:avLst/>
          </a:prstGeom>
          <a:noFill/>
        </p:spPr>
        <p:txBody>
          <a:bodyPr wrap="square" rtlCol="0">
            <a:spAutoFit/>
          </a:bodyPr>
          <a:lstStyle/>
          <a:p>
            <a:r>
              <a:rPr lang="en-US" altLang="ko-KR" dirty="0"/>
              <a:t>stride=2</a:t>
            </a:r>
            <a:endParaRPr lang="ko-KR" altLang="en-US" dirty="0"/>
          </a:p>
        </p:txBody>
      </p:sp>
      <p:sp>
        <p:nvSpPr>
          <p:cNvPr id="6" name="TextBox 5"/>
          <p:cNvSpPr txBox="1"/>
          <p:nvPr/>
        </p:nvSpPr>
        <p:spPr>
          <a:xfrm>
            <a:off x="5787483" y="5341435"/>
            <a:ext cx="3769112" cy="646331"/>
          </a:xfrm>
          <a:prstGeom prst="rect">
            <a:avLst/>
          </a:prstGeom>
          <a:noFill/>
        </p:spPr>
        <p:txBody>
          <a:bodyPr wrap="square" rtlCol="0">
            <a:spAutoFit/>
          </a:bodyPr>
          <a:lstStyle/>
          <a:p>
            <a:r>
              <a:rPr lang="en-US" altLang="ko-KR" dirty="0"/>
              <a:t>Output w2 = ((w-f+2p)/s) + 1</a:t>
            </a:r>
          </a:p>
          <a:p>
            <a:r>
              <a:rPr lang="en-US" altLang="ko-KR" dirty="0"/>
              <a:t> = (5-3+2)/2 + 1 =3</a:t>
            </a:r>
            <a:endParaRPr lang="ko-KR" altLang="en-US" dirty="0"/>
          </a:p>
        </p:txBody>
      </p:sp>
    </p:spTree>
    <p:extLst>
      <p:ext uri="{BB962C8B-B14F-4D97-AF65-F5344CB8AC3E}">
        <p14:creationId xmlns:p14="http://schemas.microsoft.com/office/powerpoint/2010/main" val="3946698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39</a:t>
            </a:fld>
            <a:endParaRPr lang="ko-KR" altLang="en-US"/>
          </a:p>
        </p:txBody>
      </p:sp>
      <p:sp>
        <p:nvSpPr>
          <p:cNvPr id="7" name="TextBox 6"/>
          <p:cNvSpPr txBox="1"/>
          <p:nvPr/>
        </p:nvSpPr>
        <p:spPr>
          <a:xfrm>
            <a:off x="3765395" y="5581705"/>
            <a:ext cx="5430644" cy="369332"/>
          </a:xfrm>
          <a:prstGeom prst="rect">
            <a:avLst/>
          </a:prstGeom>
          <a:noFill/>
        </p:spPr>
        <p:txBody>
          <a:bodyPr wrap="square" rtlCol="0">
            <a:spAutoFit/>
          </a:bodyPr>
          <a:lstStyle/>
          <a:p>
            <a:r>
              <a:rPr lang="en-US" altLang="ko-KR" dirty="0"/>
              <a:t>Output volume</a:t>
            </a:r>
            <a:r>
              <a:rPr lang="ko-KR" altLang="en-US" dirty="0"/>
              <a:t>의 </a:t>
            </a:r>
            <a:r>
              <a:rPr lang="en-US" altLang="ko-KR" dirty="0"/>
              <a:t>depth</a:t>
            </a:r>
            <a:r>
              <a:rPr lang="ko-KR" altLang="en-US" dirty="0"/>
              <a:t>는 </a:t>
            </a:r>
            <a:r>
              <a:rPr lang="en-US" altLang="ko-KR" dirty="0"/>
              <a:t>filter</a:t>
            </a:r>
            <a:r>
              <a:rPr lang="ko-KR" altLang="en-US" dirty="0"/>
              <a:t>의 개수와 같음</a:t>
            </a:r>
          </a:p>
        </p:txBody>
      </p:sp>
      <p:pic>
        <p:nvPicPr>
          <p:cNvPr id="9" name="그림 8"/>
          <p:cNvPicPr>
            <a:picLocks noChangeAspect="1"/>
          </p:cNvPicPr>
          <p:nvPr/>
        </p:nvPicPr>
        <p:blipFill>
          <a:blip r:embed="rId2"/>
          <a:stretch>
            <a:fillRect/>
          </a:stretch>
        </p:blipFill>
        <p:spPr>
          <a:xfrm>
            <a:off x="635000" y="1048785"/>
            <a:ext cx="11206163" cy="4532921"/>
          </a:xfrm>
          <a:prstGeom prst="rect">
            <a:avLst/>
          </a:prstGeom>
        </p:spPr>
      </p:pic>
    </p:spTree>
    <p:extLst>
      <p:ext uri="{BB962C8B-B14F-4D97-AF65-F5344CB8AC3E}">
        <p14:creationId xmlns:p14="http://schemas.microsoft.com/office/powerpoint/2010/main" val="323220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5E0E8CF3-AB44-48D6-A329-1384322C30C7}"/>
              </a:ext>
            </a:extLst>
          </p:cNvPr>
          <p:cNvSpPr>
            <a:spLocks noGrp="1"/>
          </p:cNvSpPr>
          <p:nvPr>
            <p:ph type="title"/>
          </p:nvPr>
        </p:nvSpPr>
        <p:spPr/>
        <p:txBody>
          <a:bodyPr/>
          <a:lstStyle/>
          <a:p>
            <a:r>
              <a:rPr lang="en-US" altLang="ko-KR" dirty="0"/>
              <a:t>But you need massive amount of data</a:t>
            </a:r>
            <a:endParaRPr lang="ko-KR" altLang="en-US" dirty="0"/>
          </a:p>
        </p:txBody>
      </p:sp>
      <p:sp>
        <p:nvSpPr>
          <p:cNvPr id="4" name="날짜 개체 틀 3">
            <a:extLst>
              <a:ext uri="{FF2B5EF4-FFF2-40B4-BE49-F238E27FC236}">
                <a16:creationId xmlns="" xmlns:a16="http://schemas.microsoft.com/office/drawing/2014/main" id="{28757921-4DF1-429A-88D1-BDB563FA6000}"/>
              </a:ext>
            </a:extLst>
          </p:cNvPr>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a:extLst>
              <a:ext uri="{FF2B5EF4-FFF2-40B4-BE49-F238E27FC236}">
                <a16:creationId xmlns="" xmlns:a16="http://schemas.microsoft.com/office/drawing/2014/main" id="{51534EA7-0F47-40A6-A56D-982742EABE58}"/>
              </a:ext>
            </a:extLst>
          </p:cNvPr>
          <p:cNvSpPr>
            <a:spLocks noGrp="1"/>
          </p:cNvSpPr>
          <p:nvPr>
            <p:ph type="sldNum" sz="quarter" idx="12"/>
          </p:nvPr>
        </p:nvSpPr>
        <p:spPr/>
        <p:txBody>
          <a:bodyPr/>
          <a:lstStyle/>
          <a:p>
            <a:fld id="{FCC205DD-E5C4-4EE3-B0EE-276B4039E1DB}" type="slidenum">
              <a:rPr lang="ko-KR" altLang="en-US" smtClean="0"/>
              <a:t>4</a:t>
            </a:fld>
            <a:endParaRPr lang="ko-KR" altLang="en-US" dirty="0"/>
          </a:p>
        </p:txBody>
      </p:sp>
      <p:pic>
        <p:nvPicPr>
          <p:cNvPr id="6" name="그림 5">
            <a:extLst>
              <a:ext uri="{FF2B5EF4-FFF2-40B4-BE49-F238E27FC236}">
                <a16:creationId xmlns="" xmlns:a16="http://schemas.microsoft.com/office/drawing/2014/main" id="{1D61953F-CF33-4B21-8DC8-18D99AE6568E}"/>
              </a:ext>
            </a:extLst>
          </p:cNvPr>
          <p:cNvPicPr>
            <a:picLocks noChangeAspect="1"/>
          </p:cNvPicPr>
          <p:nvPr/>
        </p:nvPicPr>
        <p:blipFill>
          <a:blip r:embed="rId2"/>
          <a:stretch>
            <a:fillRect/>
          </a:stretch>
        </p:blipFill>
        <p:spPr>
          <a:xfrm>
            <a:off x="568412" y="1639385"/>
            <a:ext cx="5361334" cy="4054063"/>
          </a:xfrm>
          <a:prstGeom prst="rect">
            <a:avLst/>
          </a:prstGeom>
        </p:spPr>
      </p:pic>
      <p:pic>
        <p:nvPicPr>
          <p:cNvPr id="7" name="그림 6">
            <a:extLst>
              <a:ext uri="{FF2B5EF4-FFF2-40B4-BE49-F238E27FC236}">
                <a16:creationId xmlns="" xmlns:a16="http://schemas.microsoft.com/office/drawing/2014/main" id="{EFAB1085-D57E-4B2A-A95D-A11C0F609A25}"/>
              </a:ext>
            </a:extLst>
          </p:cNvPr>
          <p:cNvPicPr>
            <a:picLocks noChangeAspect="1"/>
          </p:cNvPicPr>
          <p:nvPr/>
        </p:nvPicPr>
        <p:blipFill>
          <a:blip r:embed="rId3"/>
          <a:stretch>
            <a:fillRect/>
          </a:stretch>
        </p:blipFill>
        <p:spPr>
          <a:xfrm>
            <a:off x="6096000" y="1639386"/>
            <a:ext cx="3868031" cy="3320542"/>
          </a:xfrm>
          <a:prstGeom prst="rect">
            <a:avLst/>
          </a:prstGeom>
        </p:spPr>
      </p:pic>
      <p:sp>
        <p:nvSpPr>
          <p:cNvPr id="8" name="TextBox 7">
            <a:extLst>
              <a:ext uri="{FF2B5EF4-FFF2-40B4-BE49-F238E27FC236}">
                <a16:creationId xmlns="" xmlns:a16="http://schemas.microsoft.com/office/drawing/2014/main" id="{F0B441DB-CB64-4416-8D23-1982EBA9712E}"/>
              </a:ext>
            </a:extLst>
          </p:cNvPr>
          <p:cNvSpPr txBox="1"/>
          <p:nvPr/>
        </p:nvSpPr>
        <p:spPr>
          <a:xfrm>
            <a:off x="5997738" y="4663068"/>
            <a:ext cx="4493741" cy="369332"/>
          </a:xfrm>
          <a:prstGeom prst="rect">
            <a:avLst/>
          </a:prstGeom>
          <a:noFill/>
        </p:spPr>
        <p:txBody>
          <a:bodyPr wrap="square" rtlCol="0">
            <a:spAutoFit/>
          </a:bodyPr>
          <a:lstStyle/>
          <a:p>
            <a:r>
              <a:rPr lang="ko-KR" altLang="en-US" dirty="0"/>
              <a:t>환상을 깨야 됨</a:t>
            </a:r>
            <a:r>
              <a:rPr lang="en-US" altLang="ko-KR" dirty="0"/>
              <a:t>.. 100</a:t>
            </a:r>
            <a:r>
              <a:rPr lang="ko-KR" altLang="en-US" dirty="0"/>
              <a:t>만장</a:t>
            </a:r>
            <a:r>
              <a:rPr lang="en-US" altLang="ko-KR" dirty="0"/>
              <a:t>,</a:t>
            </a:r>
            <a:r>
              <a:rPr lang="ko-KR" altLang="en-US" dirty="0"/>
              <a:t> </a:t>
            </a:r>
            <a:r>
              <a:rPr lang="en-US" altLang="ko-KR" dirty="0"/>
              <a:t>1000</a:t>
            </a:r>
            <a:r>
              <a:rPr lang="ko-KR" altLang="en-US" dirty="0"/>
              <a:t>만장</a:t>
            </a:r>
            <a:r>
              <a:rPr lang="en-US" altLang="ko-KR" dirty="0"/>
              <a:t>…!!!</a:t>
            </a:r>
            <a:endParaRPr lang="ko-KR" altLang="en-US" dirty="0"/>
          </a:p>
        </p:txBody>
      </p:sp>
      <p:sp>
        <p:nvSpPr>
          <p:cNvPr id="3" name="TextBox 2"/>
          <p:cNvSpPr txBox="1"/>
          <p:nvPr/>
        </p:nvSpPr>
        <p:spPr>
          <a:xfrm>
            <a:off x="5997738" y="4980846"/>
            <a:ext cx="6272250" cy="646331"/>
          </a:xfrm>
          <a:prstGeom prst="rect">
            <a:avLst/>
          </a:prstGeom>
          <a:noFill/>
        </p:spPr>
        <p:txBody>
          <a:bodyPr wrap="square" rtlCol="0">
            <a:spAutoFit/>
          </a:bodyPr>
          <a:lstStyle/>
          <a:p>
            <a:r>
              <a:rPr lang="en-US" altLang="ko-KR" dirty="0"/>
              <a:t>data</a:t>
            </a:r>
            <a:r>
              <a:rPr lang="ko-KR" altLang="en-US" dirty="0"/>
              <a:t>만 있으면 답이 있다 </a:t>
            </a:r>
            <a:r>
              <a:rPr lang="en-US" altLang="ko-KR" dirty="0"/>
              <a:t>!!</a:t>
            </a:r>
          </a:p>
          <a:p>
            <a:r>
              <a:rPr lang="en-US" altLang="ko-KR" dirty="0"/>
              <a:t>From </a:t>
            </a:r>
            <a:r>
              <a:rPr lang="en-US" altLang="ko-KR" dirty="0" err="1"/>
              <a:t>alogorithmic</a:t>
            </a:r>
            <a:r>
              <a:rPr lang="en-US" altLang="ko-KR" dirty="0"/>
              <a:t> </a:t>
            </a:r>
            <a:r>
              <a:rPr lang="en-US" altLang="ko-KR" dirty="0" err="1"/>
              <a:t>indetermisticity</a:t>
            </a:r>
            <a:r>
              <a:rPr lang="en-US" altLang="ko-KR" dirty="0"/>
              <a:t> to data-</a:t>
            </a:r>
            <a:r>
              <a:rPr lang="en-US" altLang="ko-KR" dirty="0" err="1"/>
              <a:t>deterministicity</a:t>
            </a:r>
            <a:endParaRPr lang="ko-KR" altLang="en-US" dirty="0"/>
          </a:p>
        </p:txBody>
      </p:sp>
      <p:sp>
        <p:nvSpPr>
          <p:cNvPr id="9" name="TextBox 8"/>
          <p:cNvSpPr txBox="1"/>
          <p:nvPr/>
        </p:nvSpPr>
        <p:spPr>
          <a:xfrm>
            <a:off x="2904816" y="5744296"/>
            <a:ext cx="7586663" cy="923330"/>
          </a:xfrm>
          <a:prstGeom prst="rect">
            <a:avLst/>
          </a:prstGeom>
          <a:noFill/>
        </p:spPr>
        <p:txBody>
          <a:bodyPr wrap="square" rtlCol="0">
            <a:spAutoFit/>
          </a:bodyPr>
          <a:lstStyle/>
          <a:p>
            <a:r>
              <a:rPr lang="en-US" altLang="ko-KR" dirty="0"/>
              <a:t>Our experience says that we need several thousands images, and some augmentation techniques, through which we could reach to millions of images.</a:t>
            </a:r>
            <a:endParaRPr lang="ko-KR" altLang="en-US"/>
          </a:p>
        </p:txBody>
      </p:sp>
    </p:spTree>
    <p:extLst>
      <p:ext uri="{BB962C8B-B14F-4D97-AF65-F5344CB8AC3E}">
        <p14:creationId xmlns:p14="http://schemas.microsoft.com/office/powerpoint/2010/main" val="1467352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40</a:t>
            </a:fld>
            <a:endParaRPr lang="ko-KR" altLang="en-US"/>
          </a:p>
        </p:txBody>
      </p:sp>
      <p:pic>
        <p:nvPicPr>
          <p:cNvPr id="6" name="그림 5"/>
          <p:cNvPicPr>
            <a:picLocks noChangeAspect="1"/>
          </p:cNvPicPr>
          <p:nvPr/>
        </p:nvPicPr>
        <p:blipFill>
          <a:blip r:embed="rId2"/>
          <a:stretch>
            <a:fillRect/>
          </a:stretch>
        </p:blipFill>
        <p:spPr>
          <a:xfrm>
            <a:off x="671514" y="1115992"/>
            <a:ext cx="10682287" cy="4664097"/>
          </a:xfrm>
          <a:prstGeom prst="rect">
            <a:avLst/>
          </a:prstGeom>
        </p:spPr>
      </p:pic>
      <p:cxnSp>
        <p:nvCxnSpPr>
          <p:cNvPr id="8" name="직선 화살표 연결선 7"/>
          <p:cNvCxnSpPr/>
          <p:nvPr/>
        </p:nvCxnSpPr>
        <p:spPr>
          <a:xfrm flipV="1">
            <a:off x="2387600" y="3124200"/>
            <a:ext cx="3962400" cy="5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V="1">
            <a:off x="2641601" y="4153694"/>
            <a:ext cx="3536951" cy="659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타원 10"/>
          <p:cNvSpPr/>
          <p:nvPr/>
        </p:nvSpPr>
        <p:spPr>
          <a:xfrm>
            <a:off x="4940301" y="3632201"/>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x</a:t>
            </a:r>
            <a:endParaRPr lang="ko-KR" altLang="en-US" dirty="0"/>
          </a:p>
        </p:txBody>
      </p:sp>
      <p:sp>
        <p:nvSpPr>
          <p:cNvPr id="12" name="타원 11"/>
          <p:cNvSpPr/>
          <p:nvPr/>
        </p:nvSpPr>
        <p:spPr>
          <a:xfrm>
            <a:off x="6178551" y="4585494"/>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cxnSp>
        <p:nvCxnSpPr>
          <p:cNvPr id="14" name="직선 화살표 연결선 13"/>
          <p:cNvCxnSpPr/>
          <p:nvPr/>
        </p:nvCxnSpPr>
        <p:spPr>
          <a:xfrm flipV="1">
            <a:off x="6521449" y="4305301"/>
            <a:ext cx="2482851" cy="45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6311901" y="3124200"/>
            <a:ext cx="38100" cy="146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endCxn id="12" idx="0"/>
          </p:cNvCxnSpPr>
          <p:nvPr/>
        </p:nvCxnSpPr>
        <p:spPr>
          <a:xfrm>
            <a:off x="6178549" y="4140200"/>
            <a:ext cx="171451" cy="445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endCxn id="12" idx="4"/>
          </p:cNvCxnSpPr>
          <p:nvPr/>
        </p:nvCxnSpPr>
        <p:spPr>
          <a:xfrm flipV="1">
            <a:off x="6350000" y="4928394"/>
            <a:ext cx="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368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41</a:t>
            </a:fld>
            <a:endParaRPr lang="ko-KR" altLang="en-US"/>
          </a:p>
        </p:txBody>
      </p:sp>
      <p:pic>
        <p:nvPicPr>
          <p:cNvPr id="6" name="그림 5"/>
          <p:cNvPicPr>
            <a:picLocks noChangeAspect="1"/>
          </p:cNvPicPr>
          <p:nvPr/>
        </p:nvPicPr>
        <p:blipFill>
          <a:blip r:embed="rId2"/>
          <a:stretch>
            <a:fillRect/>
          </a:stretch>
        </p:blipFill>
        <p:spPr>
          <a:xfrm>
            <a:off x="838201" y="1371601"/>
            <a:ext cx="10517284" cy="4457700"/>
          </a:xfrm>
          <a:prstGeom prst="rect">
            <a:avLst/>
          </a:prstGeom>
        </p:spPr>
      </p:pic>
      <p:cxnSp>
        <p:nvCxnSpPr>
          <p:cNvPr id="7" name="직선 화살표 연결선 6"/>
          <p:cNvCxnSpPr/>
          <p:nvPr/>
        </p:nvCxnSpPr>
        <p:spPr>
          <a:xfrm flipV="1">
            <a:off x="2409826" y="3108723"/>
            <a:ext cx="4429125" cy="57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flipV="1">
            <a:off x="2663826" y="4294585"/>
            <a:ext cx="4175125" cy="496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타원 8"/>
          <p:cNvSpPr/>
          <p:nvPr/>
        </p:nvSpPr>
        <p:spPr>
          <a:xfrm>
            <a:off x="4962526" y="3609975"/>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x</a:t>
            </a:r>
            <a:endParaRPr lang="ko-KR" altLang="en-US" dirty="0"/>
          </a:p>
        </p:txBody>
      </p:sp>
      <p:sp>
        <p:nvSpPr>
          <p:cNvPr id="10" name="타원 9"/>
          <p:cNvSpPr/>
          <p:nvPr/>
        </p:nvSpPr>
        <p:spPr>
          <a:xfrm>
            <a:off x="6667501" y="4534695"/>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cxnSp>
        <p:nvCxnSpPr>
          <p:cNvPr id="11" name="직선 화살표 연결선 10"/>
          <p:cNvCxnSpPr>
            <a:stCxn id="10" idx="6"/>
          </p:cNvCxnSpPr>
          <p:nvPr/>
        </p:nvCxnSpPr>
        <p:spPr>
          <a:xfrm flipV="1">
            <a:off x="7010402" y="4667250"/>
            <a:ext cx="2009775" cy="38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endCxn id="10" idx="0"/>
          </p:cNvCxnSpPr>
          <p:nvPr/>
        </p:nvCxnSpPr>
        <p:spPr>
          <a:xfrm flipH="1">
            <a:off x="6838952" y="3108723"/>
            <a:ext cx="1" cy="1425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endCxn id="10" idx="0"/>
          </p:cNvCxnSpPr>
          <p:nvPr/>
        </p:nvCxnSpPr>
        <p:spPr>
          <a:xfrm>
            <a:off x="6838951" y="4283076"/>
            <a:ext cx="0" cy="25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endCxn id="10" idx="4"/>
          </p:cNvCxnSpPr>
          <p:nvPr/>
        </p:nvCxnSpPr>
        <p:spPr>
          <a:xfrm flipV="1">
            <a:off x="6772276" y="4877596"/>
            <a:ext cx="66675" cy="370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09800" y="5829301"/>
            <a:ext cx="8153400" cy="646331"/>
          </a:xfrm>
          <a:prstGeom prst="rect">
            <a:avLst/>
          </a:prstGeom>
          <a:noFill/>
        </p:spPr>
        <p:txBody>
          <a:bodyPr wrap="square" rtlCol="0">
            <a:spAutoFit/>
          </a:bodyPr>
          <a:lstStyle/>
          <a:p>
            <a:r>
              <a:rPr lang="ko-KR" altLang="en-US" dirty="0"/>
              <a:t>따라서 </a:t>
            </a:r>
            <a:r>
              <a:rPr lang="en-US" altLang="ko-KR" dirty="0"/>
              <a:t>filter</a:t>
            </a:r>
            <a:r>
              <a:rPr lang="ko-KR" altLang="en-US" dirty="0"/>
              <a:t>의 개수는 </a:t>
            </a:r>
            <a:r>
              <a:rPr lang="en-US" altLang="ko-KR" dirty="0"/>
              <a:t>output volume</a:t>
            </a:r>
            <a:r>
              <a:rPr lang="ko-KR" altLang="en-US" dirty="0"/>
              <a:t>의 </a:t>
            </a:r>
            <a:r>
              <a:rPr lang="en-US" altLang="ko-KR" dirty="0"/>
              <a:t>depth</a:t>
            </a:r>
            <a:r>
              <a:rPr lang="ko-KR" altLang="en-US" dirty="0"/>
              <a:t>를 줄이거나 늘리는데 사용됨</a:t>
            </a:r>
            <a:endParaRPr lang="en-US" altLang="ko-KR" dirty="0"/>
          </a:p>
          <a:p>
            <a:r>
              <a:rPr lang="en-US" altLang="ko-KR" dirty="0"/>
              <a:t>Stride</a:t>
            </a:r>
            <a:r>
              <a:rPr lang="ko-KR" altLang="en-US" dirty="0"/>
              <a:t>는 </a:t>
            </a:r>
            <a:r>
              <a:rPr lang="en-US" altLang="ko-KR" dirty="0"/>
              <a:t>output volume</a:t>
            </a:r>
            <a:r>
              <a:rPr lang="ko-KR" altLang="en-US" dirty="0"/>
              <a:t>의 </a:t>
            </a:r>
            <a:r>
              <a:rPr lang="en-US" altLang="ko-KR" dirty="0"/>
              <a:t>width/height</a:t>
            </a:r>
            <a:r>
              <a:rPr lang="ko-KR" altLang="en-US" dirty="0"/>
              <a:t>를 줄이는데 사용</a:t>
            </a:r>
          </a:p>
        </p:txBody>
      </p:sp>
    </p:spTree>
    <p:extLst>
      <p:ext uri="{BB962C8B-B14F-4D97-AF65-F5344CB8AC3E}">
        <p14:creationId xmlns:p14="http://schemas.microsoft.com/office/powerpoint/2010/main" val="1504845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Convolutional Neural Network</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42</a:t>
            </a:fld>
            <a:endParaRPr lang="ko-KR" altLang="en-US"/>
          </a:p>
        </p:txBody>
      </p:sp>
      <p:pic>
        <p:nvPicPr>
          <p:cNvPr id="1026" name="Picture 2" descr="http://neuralnetworksanddeeplearning.com/images/simple_con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831" y="2383918"/>
            <a:ext cx="7283311" cy="296629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2003831" y="3142034"/>
            <a:ext cx="252987" cy="272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a:stCxn id="6" idx="3"/>
          </p:cNvCxnSpPr>
          <p:nvPr/>
        </p:nvCxnSpPr>
        <p:spPr>
          <a:xfrm flipV="1">
            <a:off x="2256818" y="3142035"/>
            <a:ext cx="2186596" cy="13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4443414" y="3142035"/>
            <a:ext cx="147637" cy="136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p:cNvCxnSpPr/>
          <p:nvPr/>
        </p:nvCxnSpPr>
        <p:spPr>
          <a:xfrm>
            <a:off x="4591051" y="3207156"/>
            <a:ext cx="1985963" cy="31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41095" y="3156911"/>
            <a:ext cx="1126331" cy="369332"/>
          </a:xfrm>
          <a:prstGeom prst="rect">
            <a:avLst/>
          </a:prstGeom>
          <a:noFill/>
        </p:spPr>
        <p:txBody>
          <a:bodyPr wrap="square" rtlCol="0">
            <a:spAutoFit/>
          </a:bodyPr>
          <a:lstStyle/>
          <a:p>
            <a:r>
              <a:rPr lang="en-US" altLang="ko-KR" sz="900" dirty="0"/>
              <a:t>Select one out of four Max-pooling</a:t>
            </a:r>
            <a:endParaRPr lang="ko-KR" altLang="en-US" sz="900" dirty="0"/>
          </a:p>
        </p:txBody>
      </p:sp>
      <p:sp>
        <p:nvSpPr>
          <p:cNvPr id="15" name="TextBox 14"/>
          <p:cNvSpPr txBox="1"/>
          <p:nvPr/>
        </p:nvSpPr>
        <p:spPr>
          <a:xfrm>
            <a:off x="2130324" y="1802475"/>
            <a:ext cx="6375400" cy="646331"/>
          </a:xfrm>
          <a:prstGeom prst="rect">
            <a:avLst/>
          </a:prstGeom>
          <a:noFill/>
        </p:spPr>
        <p:txBody>
          <a:bodyPr wrap="square" rtlCol="0">
            <a:spAutoFit/>
          </a:bodyPr>
          <a:lstStyle/>
          <a:p>
            <a:r>
              <a:rPr lang="en-US" altLang="ko-KR" dirty="0"/>
              <a:t>We look for the weight for convolution kernel and bias. In our example 5x5 kernel. </a:t>
            </a:r>
            <a:endParaRPr lang="ko-KR" altLang="en-US" dirty="0"/>
          </a:p>
        </p:txBody>
      </p:sp>
    </p:spTree>
    <p:extLst>
      <p:ext uri="{BB962C8B-B14F-4D97-AF65-F5344CB8AC3E}">
        <p14:creationId xmlns:p14="http://schemas.microsoft.com/office/powerpoint/2010/main" val="3398826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Convolutional Neural Network</a:t>
            </a:r>
            <a:endParaRPr lang="ko-KR" altLang="en-US" dirty="0"/>
          </a:p>
        </p:txBody>
      </p:sp>
      <p:sp>
        <p:nvSpPr>
          <p:cNvPr id="3" name="내용 개체 틀 2"/>
          <p:cNvSpPr>
            <a:spLocks noGrp="1"/>
          </p:cNvSpPr>
          <p:nvPr>
            <p:ph idx="1"/>
          </p:nvPr>
        </p:nvSpPr>
        <p:spPr>
          <a:xfrm>
            <a:off x="838200" y="1446807"/>
            <a:ext cx="10515600" cy="4351339"/>
          </a:xfrm>
        </p:spPr>
        <p:txBody>
          <a:bodyPr/>
          <a:lstStyle/>
          <a:p>
            <a:r>
              <a:rPr lang="en-US" altLang="ko-KR" dirty="0"/>
              <a:t>Convolution Layer (w=28,h=28,f=5,p=0,s=1)</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43</a:t>
            </a:fld>
            <a:endParaRPr lang="ko-KR" altLang="en-US" dirty="0"/>
          </a:p>
        </p:txBody>
      </p:sp>
      <p:grpSp>
        <p:nvGrpSpPr>
          <p:cNvPr id="6" name="그룹 5"/>
          <p:cNvGrpSpPr/>
          <p:nvPr/>
        </p:nvGrpSpPr>
        <p:grpSpPr>
          <a:xfrm>
            <a:off x="1998021" y="2262433"/>
            <a:ext cx="4179043" cy="4367873"/>
            <a:chOff x="3992191" y="2272160"/>
            <a:chExt cx="4781550" cy="4997604"/>
          </a:xfrm>
        </p:grpSpPr>
        <p:pic>
          <p:nvPicPr>
            <p:cNvPr id="2050" name="Picture 2" descr="http://neuralnetworksanddeeplearning.com/images/tikz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191" y="2272160"/>
              <a:ext cx="4781550" cy="2457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neuralnetworksanddeeplearning.com/images/tikz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191" y="4812313"/>
              <a:ext cx="4781550" cy="245745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그림 6"/>
          <p:cNvPicPr>
            <a:picLocks noChangeAspect="1"/>
          </p:cNvPicPr>
          <p:nvPr/>
        </p:nvPicPr>
        <p:blipFill>
          <a:blip r:embed="rId4"/>
          <a:stretch>
            <a:fillRect/>
          </a:stretch>
        </p:blipFill>
        <p:spPr>
          <a:xfrm>
            <a:off x="6907449" y="1825626"/>
            <a:ext cx="3200400" cy="1181100"/>
          </a:xfrm>
          <a:prstGeom prst="rect">
            <a:avLst/>
          </a:prstGeom>
        </p:spPr>
      </p:pic>
      <p:sp>
        <p:nvSpPr>
          <p:cNvPr id="8" name="TextBox 7"/>
          <p:cNvSpPr txBox="1"/>
          <p:nvPr/>
        </p:nvSpPr>
        <p:spPr>
          <a:xfrm>
            <a:off x="7128147" y="2825209"/>
            <a:ext cx="2484403" cy="923330"/>
          </a:xfrm>
          <a:prstGeom prst="rect">
            <a:avLst/>
          </a:prstGeom>
          <a:noFill/>
        </p:spPr>
        <p:txBody>
          <a:bodyPr wrap="square" rtlCol="0">
            <a:spAutoFit/>
          </a:bodyPr>
          <a:lstStyle/>
          <a:p>
            <a:r>
              <a:rPr lang="en-US" altLang="ko-KR" dirty="0"/>
              <a:t>5x5 weights and one bias are shared for one feature map.</a:t>
            </a:r>
          </a:p>
        </p:txBody>
      </p:sp>
      <p:pic>
        <p:nvPicPr>
          <p:cNvPr id="2054" name="Picture 6" descr="http://neuralnetworksanddeeplearning.com/images/tikz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075" y="4234799"/>
            <a:ext cx="3627819" cy="1729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128147" y="5964262"/>
            <a:ext cx="3358271" cy="923330"/>
          </a:xfrm>
          <a:prstGeom prst="rect">
            <a:avLst/>
          </a:prstGeom>
          <a:noFill/>
        </p:spPr>
        <p:txBody>
          <a:bodyPr wrap="square" rtlCol="0">
            <a:spAutoFit/>
          </a:bodyPr>
          <a:lstStyle/>
          <a:p>
            <a:r>
              <a:rPr lang="en-US" altLang="ko-KR" dirty="0"/>
              <a:t>In this case of 3 feature maps,  only 3x5x5 weights and 3 bias are used.</a:t>
            </a:r>
            <a:endParaRPr lang="ko-KR" altLang="en-US" dirty="0"/>
          </a:p>
        </p:txBody>
      </p:sp>
    </p:spTree>
    <p:extLst>
      <p:ext uri="{BB962C8B-B14F-4D97-AF65-F5344CB8AC3E}">
        <p14:creationId xmlns:p14="http://schemas.microsoft.com/office/powerpoint/2010/main" val="2356804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Convolutional Neural Network</a:t>
            </a:r>
            <a:endParaRPr lang="ko-KR" altLang="en-US" dirty="0"/>
          </a:p>
        </p:txBody>
      </p:sp>
      <p:sp>
        <p:nvSpPr>
          <p:cNvPr id="3" name="내용 개체 틀 2"/>
          <p:cNvSpPr>
            <a:spLocks noGrp="1"/>
          </p:cNvSpPr>
          <p:nvPr>
            <p:ph idx="1"/>
          </p:nvPr>
        </p:nvSpPr>
        <p:spPr/>
        <p:txBody>
          <a:bodyPr/>
          <a:lstStyle/>
          <a:p>
            <a:r>
              <a:rPr lang="en-US" altLang="ko-KR" dirty="0"/>
              <a:t>Pooling Layer: </a:t>
            </a:r>
            <a:r>
              <a:rPr lang="ko-KR" altLang="ko-KR" dirty="0">
                <a:solidFill>
                  <a:srgbClr val="333333"/>
                </a:solidFill>
              </a:rPr>
              <a:t>In max-pooling, a pooling unit simply outputs the </a:t>
            </a:r>
            <a:r>
              <a:rPr lang="ko-KR" altLang="ko-KR" u="sng" dirty="0">
                <a:solidFill>
                  <a:srgbClr val="333333"/>
                </a:solidFill>
              </a:rPr>
              <a:t>maximum activation</a:t>
            </a:r>
            <a:r>
              <a:rPr lang="ko-KR" altLang="ko-KR" dirty="0">
                <a:solidFill>
                  <a:srgbClr val="333333"/>
                </a:solidFill>
              </a:rPr>
              <a:t> </a:t>
            </a:r>
            <a:r>
              <a:rPr lang="en-US" altLang="ko-KR" dirty="0">
                <a:solidFill>
                  <a:srgbClr val="333333"/>
                </a:solidFill>
              </a:rPr>
              <a:t>in </a:t>
            </a:r>
            <a:r>
              <a:rPr lang="ko-KR" altLang="ko-KR" dirty="0">
                <a:solidFill>
                  <a:srgbClr val="333333"/>
                </a:solidFill>
              </a:rPr>
              <a:t>the </a:t>
            </a:r>
            <a:r>
              <a:rPr lang="ko-KR" altLang="ko-KR" dirty="0">
                <a:solidFill>
                  <a:srgbClr val="2A2A2A"/>
                </a:solidFill>
                <a:ea typeface="MathJax_Main"/>
              </a:rPr>
              <a:t>2×</a:t>
            </a:r>
            <a:r>
              <a:rPr lang="ko-KR" altLang="ko-KR" dirty="0">
                <a:solidFill>
                  <a:srgbClr val="2A2A2A"/>
                </a:solidFill>
              </a:rPr>
              <a:t>2</a:t>
            </a:r>
            <a:r>
              <a:rPr lang="ko-KR" altLang="ko-KR" dirty="0">
                <a:solidFill>
                  <a:srgbClr val="333333"/>
                </a:solidFill>
              </a:rPr>
              <a:t> input region</a:t>
            </a:r>
            <a:r>
              <a:rPr lang="ko-KR" altLang="ko-KR" sz="1100" dirty="0"/>
              <a:t> </a:t>
            </a:r>
            <a:endParaRPr lang="en-US" altLang="ko-KR" dirty="0"/>
          </a:p>
          <a:p>
            <a:pPr lvl="1"/>
            <a:r>
              <a:rPr lang="ko-KR" altLang="en-US" dirty="0"/>
              <a:t>아래는</a:t>
            </a:r>
            <a:r>
              <a:rPr lang="en-US" altLang="ko-KR" dirty="0"/>
              <a:t>, w=24, h=24, f=2,p=0,s=2</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44</a:t>
            </a:fld>
            <a:endParaRPr lang="ko-KR" altLang="en-US" dirty="0"/>
          </a:p>
        </p:txBody>
      </p:sp>
      <p:pic>
        <p:nvPicPr>
          <p:cNvPr id="3074" name="Picture 2" descr="http://neuralnetworksanddeeplearning.com/images/tikz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23530"/>
            <a:ext cx="4512013" cy="24145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neuralnetworksanddeeplearning.com/images/tikz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276" y="3423443"/>
            <a:ext cx="4962525"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171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Convolutional Neural Network</a:t>
            </a:r>
            <a:endParaRPr lang="ko-KR" altLang="en-US" dirty="0"/>
          </a:p>
        </p:txBody>
      </p:sp>
      <p:sp>
        <p:nvSpPr>
          <p:cNvPr id="3" name="내용 개체 틀 2"/>
          <p:cNvSpPr>
            <a:spLocks noGrp="1"/>
          </p:cNvSpPr>
          <p:nvPr>
            <p:ph idx="1"/>
          </p:nvPr>
        </p:nvSpPr>
        <p:spPr/>
        <p:txBody>
          <a:bodyPr/>
          <a:lstStyle/>
          <a:p>
            <a:r>
              <a:rPr lang="en-US" altLang="ko-KR" dirty="0"/>
              <a:t>Fully connected layer</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45</a:t>
            </a:fld>
            <a:endParaRPr lang="ko-KR" altLang="en-US"/>
          </a:p>
        </p:txBody>
      </p:sp>
      <p:pic>
        <p:nvPicPr>
          <p:cNvPr id="4098" name="Picture 2" descr="http://neuralnetworksanddeeplearning.com/images/tikz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587" y="2934494"/>
            <a:ext cx="5543551" cy="213360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7580923" y="2454596"/>
            <a:ext cx="3531140" cy="3093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88484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Forward propagation with initial weight and bias</a:t>
                </a:r>
              </a:p>
              <a:p>
                <a:pPr lvl="1"/>
                <a:r>
                  <a:rPr lang="en-US" altLang="ko-KR" u="sng" dirty="0"/>
                  <a:t>Shared weight should be the same for each feature map!</a:t>
                </a:r>
              </a:p>
              <a:p>
                <a:r>
                  <a:rPr lang="en-US" altLang="ko-KR" dirty="0"/>
                  <a:t>Compute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𝑧</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 </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𝑎</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𝑎𝑛𝑑</m:t>
                    </m:r>
                    <m:r>
                      <a:rPr lang="en-US" altLang="ko-KR" b="0" i="1" smtClean="0">
                        <a:latin typeface="Cambria Math" panose="02040503050406030204" pitchFamily="18" charset="0"/>
                      </a:rPr>
                      <m:t> </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𝑧</m:t>
                        </m:r>
                      </m:e>
                      <m:sup>
                        <m:r>
                          <a:rPr lang="en-US" altLang="ko-KR" b="0" i="1" smtClean="0">
                            <a:latin typeface="Cambria Math" panose="02040503050406030204" pitchFamily="18" charset="0"/>
                          </a:rPr>
                          <m:t>4</m:t>
                        </m:r>
                      </m:sup>
                    </m:sSup>
                    <m:r>
                      <a:rPr lang="en-US" altLang="ko-KR" b="0" i="1" smtClean="0">
                        <a:latin typeface="Cambria Math" panose="02040503050406030204" pitchFamily="18" charset="0"/>
                      </a:rPr>
                      <m:t> </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𝑎</m:t>
                        </m:r>
                      </m:e>
                      <m:sup>
                        <m:r>
                          <a:rPr lang="en-US" altLang="ko-KR" b="0" i="1" smtClean="0">
                            <a:latin typeface="Cambria Math" panose="02040503050406030204" pitchFamily="18" charset="0"/>
                          </a:rPr>
                          <m:t>4</m:t>
                        </m:r>
                      </m:sup>
                    </m:sSup>
                  </m:oMath>
                </a14:m>
                <a:r>
                  <a:rPr lang="ko-KR" altLang="en-US" dirty="0"/>
                  <a:t> </a:t>
                </a:r>
                <a:r>
                  <a:rPr lang="en-US" altLang="ko-KR" dirty="0"/>
                  <a:t>and error </a:t>
                </a:r>
                <a14:m>
                  <m:oMath xmlns:m="http://schemas.openxmlformats.org/officeDocument/2006/math">
                    <m:sSup>
                      <m:sSupPr>
                        <m:ctrlPr>
                          <a:rPr lang="en-US" altLang="ko-KR" i="1">
                            <a:latin typeface="Cambria Math" panose="02040503050406030204" pitchFamily="18" charset="0"/>
                          </a:rPr>
                        </m:ctrlPr>
                      </m:sSupPr>
                      <m:e>
                        <m:r>
                          <a:rPr lang="ko-KR" altLang="en-US" i="1">
                            <a:latin typeface="Cambria Math" panose="02040503050406030204" pitchFamily="18" charset="0"/>
                          </a:rPr>
                          <m:t>𝛿</m:t>
                        </m:r>
                      </m:e>
                      <m:sup>
                        <m:r>
                          <a:rPr lang="en-US" altLang="ko-KR" i="1">
                            <a:latin typeface="Cambria Math" panose="02040503050406030204" pitchFamily="18" charset="0"/>
                          </a:rPr>
                          <m:t>4</m:t>
                        </m:r>
                      </m:sup>
                    </m:sSup>
                  </m:oMath>
                </a14:m>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381"/>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46</a:t>
            </a:fld>
            <a:endParaRPr lang="ko-KR" altLang="en-US"/>
          </a:p>
        </p:txBody>
      </p:sp>
      <p:pic>
        <p:nvPicPr>
          <p:cNvPr id="6" name="Picture 2" descr="http://neuralnetworksanddeeplearning.com/images/tikz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127" y="3238398"/>
            <a:ext cx="5543551" cy="21336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7561958" y="5715101"/>
                <a:ext cx="510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rPr>
                          </m:ctrlPr>
                        </m:sSupPr>
                        <m:e>
                          <m:r>
                            <a:rPr lang="ko-KR" altLang="en-US" i="1">
                              <a:latin typeface="Cambria Math" panose="02040503050406030204" pitchFamily="18" charset="0"/>
                            </a:rPr>
                            <m:t>𝛿</m:t>
                          </m:r>
                        </m:e>
                        <m:sup>
                          <m:r>
                            <a:rPr lang="en-US" altLang="ko-KR" i="1">
                              <a:latin typeface="Cambria Math" panose="02040503050406030204" pitchFamily="18" charset="0"/>
                            </a:rPr>
                            <m:t>4</m:t>
                          </m:r>
                        </m:sup>
                      </m:sSup>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561957" y="5715101"/>
                <a:ext cx="510716" cy="369332"/>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137386" y="6176963"/>
                <a:ext cx="2844815" cy="451790"/>
              </a:xfrm>
              <a:prstGeom prst="rect">
                <a:avLst/>
              </a:prstGeom>
              <a:noFill/>
            </p:spPr>
            <p:txBody>
              <a:bodyPr wrap="square" rtlCol="0">
                <a:spAutoFit/>
              </a:bodyPr>
              <a:lstStyle/>
              <a:p>
                <a14:m>
                  <m:oMath xmlns:m="http://schemas.openxmlformats.org/officeDocument/2006/math">
                    <m:sSubSup>
                      <m:sSubSupPr>
                        <m:ctrlPr>
                          <a:rPr lang="en-US" altLang="ko-KR" sz="2000" i="1">
                            <a:latin typeface="Cambria Math" panose="02040503050406030204" pitchFamily="18" charset="0"/>
                          </a:rPr>
                        </m:ctrlPr>
                      </m:sSubSupPr>
                      <m:e>
                        <m:r>
                          <a:rPr lang="ko-KR" altLang="en-US" sz="2000" i="1">
                            <a:latin typeface="Cambria Math" panose="02040503050406030204" pitchFamily="18" charset="0"/>
                          </a:rPr>
                          <m:t>𝛿</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r>
                      <a:rPr lang="en-US" altLang="ko-KR"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𝑎</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𝑦</m:t>
                        </m:r>
                      </m:e>
                      <m:sub>
                        <m:r>
                          <a:rPr lang="en-US" altLang="ko-KR" sz="2000" i="1">
                            <a:latin typeface="Cambria Math" panose="02040503050406030204" pitchFamily="18" charset="0"/>
                          </a:rPr>
                          <m:t>𝑗</m:t>
                        </m:r>
                      </m:sub>
                    </m:sSub>
                    <m:r>
                      <a:rPr lang="en-US" altLang="ko-KR" sz="2000" i="1">
                        <a:latin typeface="Cambria Math" panose="02040503050406030204" pitchFamily="18" charset="0"/>
                      </a:rPr>
                      <m:t>     </m:t>
                    </m:r>
                  </m:oMath>
                </a14:m>
                <a:r>
                  <a:rPr lang="en-US" altLang="ko-KR" sz="2000" dirty="0"/>
                  <a:t>(BP1)</a:t>
                </a:r>
                <a:endParaRPr lang="ko-KR" alt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7137385" y="6176963"/>
                <a:ext cx="2844815" cy="451790"/>
              </a:xfrm>
              <a:prstGeom prst="rect">
                <a:avLst/>
              </a:prstGeom>
              <a:blipFill rotWithShape="0">
                <a:blip r:embed="rId5"/>
                <a:stretch>
                  <a:fillRect t="-5405" b="-13514"/>
                </a:stretch>
              </a:blipFill>
            </p:spPr>
            <p:txBody>
              <a:bodyPr/>
              <a:lstStyle/>
              <a:p>
                <a:r>
                  <a:rPr lang="ko-KR" altLang="en-US">
                    <a:noFill/>
                  </a:rPr>
                  <a:t> </a:t>
                </a:r>
              </a:p>
            </p:txBody>
          </p:sp>
        </mc:Fallback>
      </mc:AlternateContent>
      <p:sp>
        <p:nvSpPr>
          <p:cNvPr id="10" name="TextBox 9"/>
          <p:cNvSpPr txBox="1"/>
          <p:nvPr/>
        </p:nvSpPr>
        <p:spPr>
          <a:xfrm>
            <a:off x="6190358" y="5576279"/>
            <a:ext cx="1759085" cy="646331"/>
          </a:xfrm>
          <a:prstGeom prst="rect">
            <a:avLst/>
          </a:prstGeom>
          <a:noFill/>
        </p:spPr>
        <p:txBody>
          <a:bodyPr wrap="square" rtlCol="0">
            <a:spAutoFit/>
          </a:bodyPr>
          <a:lstStyle/>
          <a:p>
            <a:r>
              <a:rPr lang="en-US" altLang="ko-KR" dirty="0"/>
              <a:t>In case of </a:t>
            </a:r>
            <a:r>
              <a:rPr lang="en-US" altLang="ko-KR" dirty="0" err="1"/>
              <a:t>Softmax</a:t>
            </a:r>
            <a:r>
              <a:rPr lang="en-US" altLang="ko-KR" dirty="0"/>
              <a:t> </a:t>
            </a:r>
            <a:endParaRPr lang="ko-KR" altLang="en-US" dirty="0"/>
          </a:p>
        </p:txBody>
      </p:sp>
    </p:spTree>
    <p:extLst>
      <p:ext uri="{BB962C8B-B14F-4D97-AF65-F5344CB8AC3E}">
        <p14:creationId xmlns:p14="http://schemas.microsoft.com/office/powerpoint/2010/main" val="2835831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neuralnetworksanddeeplearning.com/images/tikz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127" y="3238397"/>
            <a:ext cx="5543551"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Backpropagation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Compute </a:t>
                </a:r>
                <a14:m>
                  <m:oMath xmlns:m="http://schemas.openxmlformats.org/officeDocument/2006/math">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𝛿</m:t>
                        </m:r>
                      </m:e>
                      <m:sup>
                        <m:r>
                          <a:rPr lang="en-US" altLang="ko-KR" b="0" i="1" smtClean="0">
                            <a:latin typeface="Cambria Math" panose="02040503050406030204" pitchFamily="18" charset="0"/>
                          </a:rPr>
                          <m:t>2</m:t>
                        </m:r>
                      </m:sup>
                    </m:sSup>
                  </m:oMath>
                </a14:m>
                <a:r>
                  <a:rPr lang="ko-KR" altLang="en-US" dirty="0"/>
                  <a:t> </a:t>
                </a:r>
                <a:r>
                  <a:rPr lang="en-US" altLang="ko-KR" dirty="0"/>
                  <a:t>from </a:t>
                </a:r>
                <a14:m>
                  <m:oMath xmlns:m="http://schemas.openxmlformats.org/officeDocument/2006/math">
                    <m:sSup>
                      <m:sSupPr>
                        <m:ctrlPr>
                          <a:rPr lang="en-US" altLang="ko-KR" i="1">
                            <a:latin typeface="Cambria Math" panose="02040503050406030204" pitchFamily="18" charset="0"/>
                          </a:rPr>
                        </m:ctrlPr>
                      </m:sSupPr>
                      <m:e>
                        <m:r>
                          <a:rPr lang="ko-KR" altLang="en-US" i="1">
                            <a:latin typeface="Cambria Math" panose="02040503050406030204" pitchFamily="18" charset="0"/>
                          </a:rPr>
                          <m:t>𝛿</m:t>
                        </m:r>
                      </m:e>
                      <m:sup>
                        <m:r>
                          <a:rPr lang="en-US" altLang="ko-KR" b="0" i="1" smtClean="0">
                            <a:latin typeface="Cambria Math" panose="02040503050406030204" pitchFamily="18" charset="0"/>
                          </a:rPr>
                          <m:t>4</m:t>
                        </m:r>
                      </m:sup>
                    </m:sSup>
                  </m:oMath>
                </a14:m>
                <a:r>
                  <a:rPr lang="ko-KR" altLang="en-US" dirty="0"/>
                  <a:t> </a:t>
                </a:r>
                <a:r>
                  <a:rPr lang="en-US" altLang="ko-KR" dirty="0"/>
                  <a:t>and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𝑤</m:t>
                        </m:r>
                      </m:e>
                      <m:sup>
                        <m:r>
                          <a:rPr lang="en-US" altLang="ko-KR" b="0" i="1" smtClean="0">
                            <a:latin typeface="Cambria Math" panose="02040503050406030204" pitchFamily="18" charset="0"/>
                          </a:rPr>
                          <m:t>4</m:t>
                        </m:r>
                      </m:sup>
                    </m:sSup>
                  </m:oMath>
                </a14:m>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1043" t="-2381"/>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47</a:t>
            </a:fld>
            <a:endParaRPr lang="ko-KR" altLang="en-US"/>
          </a:p>
        </p:txBody>
      </p:sp>
      <p:pic>
        <p:nvPicPr>
          <p:cNvPr id="6" name="Picture 2" descr="http://neuralnetworksanddeeplearning.com/images/tikz4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6127" y="2973726"/>
            <a:ext cx="5543551" cy="21336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7561958" y="5715101"/>
                <a:ext cx="510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rPr>
                          </m:ctrlPr>
                        </m:sSupPr>
                        <m:e>
                          <m:r>
                            <a:rPr lang="ko-KR" altLang="en-US" i="1">
                              <a:latin typeface="Cambria Math" panose="02040503050406030204" pitchFamily="18" charset="0"/>
                            </a:rPr>
                            <m:t>𝛿</m:t>
                          </m:r>
                        </m:e>
                        <m:sup>
                          <m:r>
                            <a:rPr lang="en-US" altLang="ko-KR" i="1">
                              <a:latin typeface="Cambria Math" panose="02040503050406030204" pitchFamily="18" charset="0"/>
                            </a:rPr>
                            <m:t>4</m:t>
                          </m:r>
                        </m:sup>
                      </m:sSup>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561957" y="5715101"/>
                <a:ext cx="510716"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137386" y="6176963"/>
                <a:ext cx="2844815" cy="451790"/>
              </a:xfrm>
              <a:prstGeom prst="rect">
                <a:avLst/>
              </a:prstGeom>
              <a:noFill/>
            </p:spPr>
            <p:txBody>
              <a:bodyPr wrap="square" rtlCol="0">
                <a:spAutoFit/>
              </a:bodyPr>
              <a:lstStyle/>
              <a:p>
                <a14:m>
                  <m:oMath xmlns:m="http://schemas.openxmlformats.org/officeDocument/2006/math">
                    <m:sSubSup>
                      <m:sSubSupPr>
                        <m:ctrlPr>
                          <a:rPr lang="en-US" altLang="ko-KR" sz="2000" i="1">
                            <a:latin typeface="Cambria Math" panose="02040503050406030204" pitchFamily="18" charset="0"/>
                          </a:rPr>
                        </m:ctrlPr>
                      </m:sSubSupPr>
                      <m:e>
                        <m:r>
                          <a:rPr lang="ko-KR" altLang="en-US" sz="2000" i="1">
                            <a:latin typeface="Cambria Math" panose="02040503050406030204" pitchFamily="18" charset="0"/>
                          </a:rPr>
                          <m:t>𝛿</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r>
                      <a:rPr lang="en-US" altLang="ko-KR"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𝑎</m:t>
                        </m:r>
                      </m:e>
                      <m:sub>
                        <m:r>
                          <a:rPr lang="en-US" altLang="ko-KR" sz="2000" i="1">
                            <a:latin typeface="Cambria Math" panose="02040503050406030204" pitchFamily="18" charset="0"/>
                          </a:rPr>
                          <m:t>𝑗</m:t>
                        </m:r>
                      </m:sub>
                      <m:sup>
                        <m:r>
                          <a:rPr lang="en-US" altLang="ko-KR" sz="2000" i="1">
                            <a:latin typeface="Cambria Math" panose="02040503050406030204" pitchFamily="18" charset="0"/>
                          </a:rPr>
                          <m:t>𝐿</m:t>
                        </m:r>
                      </m:sup>
                    </m:sSubSup>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𝑦</m:t>
                        </m:r>
                      </m:e>
                      <m:sub>
                        <m:r>
                          <a:rPr lang="en-US" altLang="ko-KR" sz="2000" i="1">
                            <a:latin typeface="Cambria Math" panose="02040503050406030204" pitchFamily="18" charset="0"/>
                          </a:rPr>
                          <m:t>𝑗</m:t>
                        </m:r>
                      </m:sub>
                    </m:sSub>
                    <m:r>
                      <a:rPr lang="en-US" altLang="ko-KR" sz="2000" i="1">
                        <a:latin typeface="Cambria Math" panose="02040503050406030204" pitchFamily="18" charset="0"/>
                      </a:rPr>
                      <m:t>     </m:t>
                    </m:r>
                  </m:oMath>
                </a14:m>
                <a:r>
                  <a:rPr lang="en-US" altLang="ko-KR" sz="2000" dirty="0"/>
                  <a:t>(BP1)</a:t>
                </a:r>
                <a:endParaRPr lang="ko-KR" alt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7137385" y="6176963"/>
                <a:ext cx="2844815" cy="451790"/>
              </a:xfrm>
              <a:prstGeom prst="rect">
                <a:avLst/>
              </a:prstGeom>
              <a:blipFill rotWithShape="0">
                <a:blip r:embed="rId6"/>
                <a:stretch>
                  <a:fillRect t="-5405" b="-13514"/>
                </a:stretch>
              </a:blipFill>
            </p:spPr>
            <p:txBody>
              <a:bodyPr/>
              <a:lstStyle/>
              <a:p>
                <a:r>
                  <a:rPr lang="ko-KR" altLang="en-US">
                    <a:noFill/>
                  </a:rPr>
                  <a:t> </a:t>
                </a:r>
              </a:p>
            </p:txBody>
          </p:sp>
        </mc:Fallback>
      </mc:AlternateContent>
      <p:sp>
        <p:nvSpPr>
          <p:cNvPr id="9" name="TextBox 8"/>
          <p:cNvSpPr txBox="1"/>
          <p:nvPr/>
        </p:nvSpPr>
        <p:spPr>
          <a:xfrm>
            <a:off x="6190358" y="5576279"/>
            <a:ext cx="1759085" cy="646331"/>
          </a:xfrm>
          <a:prstGeom prst="rect">
            <a:avLst/>
          </a:prstGeom>
          <a:noFill/>
        </p:spPr>
        <p:txBody>
          <a:bodyPr wrap="square" rtlCol="0">
            <a:spAutoFit/>
          </a:bodyPr>
          <a:lstStyle/>
          <a:p>
            <a:r>
              <a:rPr lang="en-US" altLang="ko-KR" dirty="0"/>
              <a:t>In case of </a:t>
            </a:r>
            <a:r>
              <a:rPr lang="en-US" altLang="ko-KR" dirty="0" err="1"/>
              <a:t>Softmax</a:t>
            </a:r>
            <a:r>
              <a:rPr lang="en-US" altLang="ko-KR" dirty="0"/>
              <a:t> </a:t>
            </a:r>
            <a:endParaRPr lang="ko-KR" altLang="en-US" dirty="0"/>
          </a:p>
        </p:txBody>
      </p:sp>
      <p:grpSp>
        <p:nvGrpSpPr>
          <p:cNvPr id="15" name="그룹 14"/>
          <p:cNvGrpSpPr/>
          <p:nvPr/>
        </p:nvGrpSpPr>
        <p:grpSpPr>
          <a:xfrm>
            <a:off x="4800398" y="3563550"/>
            <a:ext cx="469309" cy="437745"/>
            <a:chOff x="5019472" y="2305455"/>
            <a:chExt cx="469309" cy="437745"/>
          </a:xfrm>
        </p:grpSpPr>
        <p:sp>
          <p:nvSpPr>
            <p:cNvPr id="10" name="직사각형 9"/>
            <p:cNvSpPr/>
            <p:nvPr/>
          </p:nvSpPr>
          <p:spPr>
            <a:xfrm>
              <a:off x="5019472" y="2305455"/>
              <a:ext cx="469309" cy="437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5077838" y="2344366"/>
              <a:ext cx="155643" cy="165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5291846" y="2344366"/>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5077838" y="2547650"/>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5292200" y="2543783"/>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7" name="직선 연결선 16"/>
          <p:cNvCxnSpPr>
            <a:stCxn id="11" idx="6"/>
            <a:endCxn id="18" idx="6"/>
          </p:cNvCxnSpPr>
          <p:nvPr/>
        </p:nvCxnSpPr>
        <p:spPr>
          <a:xfrm>
            <a:off x="5014407" y="3685146"/>
            <a:ext cx="1748344" cy="181887"/>
          </a:xfrm>
          <a:prstGeom prst="line">
            <a:avLst/>
          </a:prstGeom>
        </p:spPr>
        <p:style>
          <a:lnRef idx="1">
            <a:schemeClr val="accent1"/>
          </a:lnRef>
          <a:fillRef idx="0">
            <a:schemeClr val="accent1"/>
          </a:fillRef>
          <a:effectRef idx="0">
            <a:schemeClr val="accent1"/>
          </a:effectRef>
          <a:fontRef idx="minor">
            <a:schemeClr val="tx1"/>
          </a:fontRef>
        </p:style>
      </p:cxnSp>
      <p:sp>
        <p:nvSpPr>
          <p:cNvPr id="18" name="타원 17"/>
          <p:cNvSpPr/>
          <p:nvPr/>
        </p:nvSpPr>
        <p:spPr>
          <a:xfrm>
            <a:off x="6700535" y="3835924"/>
            <a:ext cx="62216" cy="62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p:cNvCxnSpPr>
            <a:stCxn id="18" idx="7"/>
          </p:cNvCxnSpPr>
          <p:nvPr/>
        </p:nvCxnSpPr>
        <p:spPr>
          <a:xfrm flipV="1">
            <a:off x="6753640" y="3368998"/>
            <a:ext cx="950667" cy="476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8" idx="6"/>
          </p:cNvCxnSpPr>
          <p:nvPr/>
        </p:nvCxnSpPr>
        <p:spPr>
          <a:xfrm flipV="1">
            <a:off x="6762750" y="3563549"/>
            <a:ext cx="909639" cy="303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25"/>
          <p:cNvCxnSpPr>
            <a:stCxn id="18" idx="6"/>
          </p:cNvCxnSpPr>
          <p:nvPr/>
        </p:nvCxnSpPr>
        <p:spPr>
          <a:xfrm flipV="1">
            <a:off x="6762751" y="3767829"/>
            <a:ext cx="923925" cy="99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6762750" y="3880381"/>
            <a:ext cx="909639" cy="95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6762750" y="3880381"/>
            <a:ext cx="909639" cy="302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6762750" y="3898142"/>
            <a:ext cx="909639" cy="511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6753639" y="3898141"/>
            <a:ext cx="933036" cy="69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p:cNvCxnSpPr>
            <a:stCxn id="18" idx="5"/>
          </p:cNvCxnSpPr>
          <p:nvPr/>
        </p:nvCxnSpPr>
        <p:spPr>
          <a:xfrm>
            <a:off x="6753639" y="3889029"/>
            <a:ext cx="933036" cy="936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a:off x="6753640" y="3898140"/>
            <a:ext cx="918749" cy="1137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6753639" y="3906789"/>
            <a:ext cx="933036" cy="1351019"/>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4543" y="3606302"/>
            <a:ext cx="730235" cy="369332"/>
          </a:xfrm>
          <a:prstGeom prst="rect">
            <a:avLst/>
          </a:prstGeom>
          <a:noFill/>
        </p:spPr>
        <p:txBody>
          <a:bodyPr wrap="square" rtlCol="0">
            <a:spAutoFit/>
          </a:bodyPr>
          <a:lstStyle/>
          <a:p>
            <a:r>
              <a:rPr lang="en-US" altLang="ko-KR" dirty="0"/>
              <a:t>max</a:t>
            </a:r>
            <a:endParaRPr lang="ko-KR" altLang="en-US" dirty="0"/>
          </a:p>
        </p:txBody>
      </p:sp>
    </p:spTree>
    <p:extLst>
      <p:ext uri="{BB962C8B-B14F-4D97-AF65-F5344CB8AC3E}">
        <p14:creationId xmlns:p14="http://schemas.microsoft.com/office/powerpoint/2010/main" val="1237906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Compute </a:t>
                </a:r>
                <a14:m>
                  <m:oMath xmlns:m="http://schemas.openxmlformats.org/officeDocument/2006/math">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𝛿</m:t>
                        </m:r>
                      </m:e>
                      <m:sup>
                        <m:r>
                          <a:rPr lang="en-US" altLang="ko-KR" b="0" i="1" smtClean="0">
                            <a:latin typeface="Cambria Math" panose="02040503050406030204" pitchFamily="18" charset="0"/>
                          </a:rPr>
                          <m:t>2</m:t>
                        </m:r>
                      </m:sup>
                    </m:sSup>
                  </m:oMath>
                </a14:m>
                <a:r>
                  <a:rPr lang="ko-KR" altLang="en-US" dirty="0"/>
                  <a:t> </a:t>
                </a:r>
                <a:r>
                  <a:rPr lang="en-US" altLang="ko-KR" dirty="0"/>
                  <a:t>from </a:t>
                </a:r>
                <a14:m>
                  <m:oMath xmlns:m="http://schemas.openxmlformats.org/officeDocument/2006/math">
                    <m:sSup>
                      <m:sSupPr>
                        <m:ctrlPr>
                          <a:rPr lang="en-US" altLang="ko-KR" i="1">
                            <a:latin typeface="Cambria Math" panose="02040503050406030204" pitchFamily="18" charset="0"/>
                          </a:rPr>
                        </m:ctrlPr>
                      </m:sSupPr>
                      <m:e>
                        <m:r>
                          <a:rPr lang="ko-KR" altLang="en-US" i="1">
                            <a:latin typeface="Cambria Math" panose="02040503050406030204" pitchFamily="18" charset="0"/>
                          </a:rPr>
                          <m:t>𝛿</m:t>
                        </m:r>
                      </m:e>
                      <m:sup>
                        <m:r>
                          <a:rPr lang="en-US" altLang="ko-KR" b="0" i="1" smtClean="0">
                            <a:latin typeface="Cambria Math" panose="02040503050406030204" pitchFamily="18" charset="0"/>
                          </a:rPr>
                          <m:t>4</m:t>
                        </m:r>
                      </m:sup>
                    </m:sSup>
                  </m:oMath>
                </a14:m>
                <a:r>
                  <a:rPr lang="ko-KR" altLang="en-US" dirty="0"/>
                  <a:t> </a:t>
                </a:r>
                <a:r>
                  <a:rPr lang="en-US" altLang="ko-KR" dirty="0"/>
                  <a:t>and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𝑤</m:t>
                        </m:r>
                      </m:e>
                      <m:sup>
                        <m:r>
                          <a:rPr lang="en-US" altLang="ko-KR" b="0" i="1" smtClean="0">
                            <a:latin typeface="Cambria Math" panose="02040503050406030204" pitchFamily="18" charset="0"/>
                          </a:rPr>
                          <m:t>4</m:t>
                        </m:r>
                      </m:sup>
                    </m:sSup>
                  </m:oMath>
                </a14:m>
                <a:endParaRPr lang="en-US" altLang="ko-KR" dirty="0"/>
              </a:p>
              <a:p>
                <a:r>
                  <a:rPr lang="en-US" altLang="ko-KR" dirty="0"/>
                  <a:t>Bypass the </a:t>
                </a:r>
                <a:r>
                  <a:rPr lang="en-US" altLang="ko-KR" dirty="0" err="1"/>
                  <a:t>max_pool</a:t>
                </a:r>
                <a:r>
                  <a:rPr lang="en-US" altLang="ko-KR" dirty="0"/>
                  <a:t> layer</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381"/>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48</a:t>
            </a:fld>
            <a:endParaRPr lang="ko-KR" altLang="en-US"/>
          </a:p>
        </p:txBody>
      </p:sp>
      <p:pic>
        <p:nvPicPr>
          <p:cNvPr id="6" name="Picture 2" descr="http://neuralnetworksanddeeplearning.com/images/tikz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127" y="3238398"/>
            <a:ext cx="5543551" cy="213360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p:cNvGrpSpPr/>
          <p:nvPr/>
        </p:nvGrpSpPr>
        <p:grpSpPr>
          <a:xfrm>
            <a:off x="4800398" y="3563550"/>
            <a:ext cx="469309" cy="437745"/>
            <a:chOff x="5019472" y="2305455"/>
            <a:chExt cx="469309" cy="437745"/>
          </a:xfrm>
        </p:grpSpPr>
        <p:sp>
          <p:nvSpPr>
            <p:cNvPr id="10" name="직사각형 9"/>
            <p:cNvSpPr/>
            <p:nvPr/>
          </p:nvSpPr>
          <p:spPr>
            <a:xfrm>
              <a:off x="5019472" y="2305455"/>
              <a:ext cx="469309" cy="437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5077838" y="2344366"/>
              <a:ext cx="155643" cy="165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5291846" y="2344366"/>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5077838" y="2547650"/>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5292200" y="2543783"/>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1" name="직선 연결선 20"/>
          <p:cNvCxnSpPr>
            <a:stCxn id="11" idx="6"/>
          </p:cNvCxnSpPr>
          <p:nvPr/>
        </p:nvCxnSpPr>
        <p:spPr>
          <a:xfrm flipV="1">
            <a:off x="5014407" y="3368998"/>
            <a:ext cx="2689900" cy="316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1" idx="6"/>
          </p:cNvCxnSpPr>
          <p:nvPr/>
        </p:nvCxnSpPr>
        <p:spPr>
          <a:xfrm flipV="1">
            <a:off x="5014406" y="3563551"/>
            <a:ext cx="2657983" cy="121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5014407" y="3685146"/>
            <a:ext cx="2672269" cy="82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5014406" y="3685146"/>
            <a:ext cx="2657983" cy="290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11" idx="6"/>
          </p:cNvCxnSpPr>
          <p:nvPr/>
        </p:nvCxnSpPr>
        <p:spPr>
          <a:xfrm>
            <a:off x="5014406" y="3685146"/>
            <a:ext cx="2657983" cy="49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5014406" y="3685145"/>
            <a:ext cx="2657983" cy="724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a:stCxn id="11" idx="6"/>
          </p:cNvCxnSpPr>
          <p:nvPr/>
        </p:nvCxnSpPr>
        <p:spPr>
          <a:xfrm>
            <a:off x="5014407" y="3685146"/>
            <a:ext cx="2672269" cy="912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5014407" y="3685146"/>
            <a:ext cx="2672269" cy="1140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p:cNvCxnSpPr>
            <a:stCxn id="11" idx="6"/>
          </p:cNvCxnSpPr>
          <p:nvPr/>
        </p:nvCxnSpPr>
        <p:spPr>
          <a:xfrm>
            <a:off x="5014406" y="3685146"/>
            <a:ext cx="2657983" cy="1350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5014407" y="3685146"/>
            <a:ext cx="2672269" cy="1572663"/>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4543" y="3606302"/>
            <a:ext cx="730235" cy="369332"/>
          </a:xfrm>
          <a:prstGeom prst="rect">
            <a:avLst/>
          </a:prstGeom>
          <a:noFill/>
        </p:spPr>
        <p:txBody>
          <a:bodyPr wrap="square" rtlCol="0">
            <a:spAutoFit/>
          </a:bodyPr>
          <a:lstStyle/>
          <a:p>
            <a:r>
              <a:rPr lang="en-US" altLang="ko-KR" dirty="0"/>
              <a:t>max</a:t>
            </a:r>
            <a:endParaRPr lang="ko-KR" altLang="en-US" dirty="0"/>
          </a:p>
        </p:txBody>
      </p:sp>
      <mc:AlternateContent xmlns:mc="http://schemas.openxmlformats.org/markup-compatibility/2006" xmlns:a14="http://schemas.microsoft.com/office/drawing/2010/main">
        <mc:Choice Requires="a14">
          <p:sp>
            <p:nvSpPr>
              <p:cNvPr id="35" name="TextBox 34"/>
              <p:cNvSpPr txBox="1"/>
              <p:nvPr/>
            </p:nvSpPr>
            <p:spPr>
              <a:xfrm>
                <a:off x="4048943" y="5757914"/>
                <a:ext cx="3251200" cy="415627"/>
              </a:xfrm>
              <a:prstGeom prst="rect">
                <a:avLst/>
              </a:prstGeom>
              <a:noFill/>
            </p:spPr>
            <p:txBody>
              <a:bodyPr wrap="square" rtlCol="0">
                <a:spAutoFit/>
              </a:bodyPr>
              <a:lstStyle/>
              <a:p>
                <a14:m>
                  <m:oMath xmlns:m="http://schemas.openxmlformats.org/officeDocument/2006/math">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2</m:t>
                        </m:r>
                      </m:sup>
                    </m:sSubSup>
                    <m:r>
                      <a:rPr lang="en-US" altLang="ko-KR" i="1">
                        <a:latin typeface="Cambria Math" panose="02040503050406030204" pitchFamily="18" charset="0"/>
                      </a:rPr>
                      <m:t>=</m:t>
                    </m:r>
                    <m:nary>
                      <m:naryPr>
                        <m:chr m:val="∑"/>
                        <m:supHide m:val="on"/>
                        <m:ctrlPr>
                          <a:rPr lang="en-US" altLang="ko-KR" i="1">
                            <a:latin typeface="Cambria Math" panose="02040503050406030204" pitchFamily="18" charset="0"/>
                          </a:rPr>
                        </m:ctrlPr>
                      </m:naryPr>
                      <m:sub>
                        <m:r>
                          <a:rPr lang="en-US" altLang="ko-KR" i="1">
                            <a:latin typeface="Cambria Math" panose="02040503050406030204" pitchFamily="18" charset="0"/>
                          </a:rPr>
                          <m:t>𝑘</m:t>
                        </m:r>
                      </m:sub>
                      <m:sup/>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𝑘𝑗</m:t>
                            </m:r>
                          </m:sub>
                          <m:sup>
                            <m:r>
                              <a:rPr lang="en-US" altLang="ko-KR" i="1">
                                <a:latin typeface="Cambria Math" panose="02040503050406030204" pitchFamily="18" charset="0"/>
                              </a:rPr>
                              <m:t>4</m:t>
                            </m:r>
                          </m:sup>
                        </m:sSubSup>
                        <m:sSubSup>
                          <m:sSubSupPr>
                            <m:ctrlPr>
                              <a:rPr lang="en-US" altLang="ko-KR" i="1">
                                <a:latin typeface="Cambria Math" panose="02040503050406030204" pitchFamily="18" charset="0"/>
                              </a:rPr>
                            </m:ctrlPr>
                          </m:sSubSupPr>
                          <m:e>
                            <m:r>
                              <a:rPr lang="ko-KR" altLang="en-US" i="1">
                                <a:latin typeface="Cambria Math" panose="02040503050406030204" pitchFamily="18" charset="0"/>
                              </a:rPr>
                              <m:t>𝛿</m:t>
                            </m:r>
                          </m:e>
                          <m:sub>
                            <m:r>
                              <a:rPr lang="en-US" altLang="ko-KR" i="1">
                                <a:latin typeface="Cambria Math" panose="02040503050406030204" pitchFamily="18" charset="0"/>
                              </a:rPr>
                              <m:t>𝑘</m:t>
                            </m:r>
                          </m:sub>
                          <m:sup>
                            <m:r>
                              <a:rPr lang="en-US" altLang="ko-KR" i="1">
                                <a:latin typeface="Cambria Math" panose="02040503050406030204" pitchFamily="18" charset="0"/>
                              </a:rPr>
                              <m:t>4</m:t>
                            </m:r>
                          </m:sup>
                        </m:sSubSup>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m:t>
                            </m:r>
                          </m:sup>
                        </m:s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𝑧</m:t>
                            </m:r>
                          </m:e>
                          <m:sub>
                            <m:r>
                              <a:rPr lang="en-US" altLang="ko-KR" i="1">
                                <a:latin typeface="Cambria Math" panose="02040503050406030204" pitchFamily="18" charset="0"/>
                              </a:rPr>
                              <m:t>𝑗</m:t>
                            </m:r>
                          </m:sub>
                          <m:sup>
                            <m:r>
                              <a:rPr lang="en-US" altLang="ko-KR" i="1">
                                <a:latin typeface="Cambria Math" panose="02040503050406030204" pitchFamily="18" charset="0"/>
                              </a:rPr>
                              <m:t>2</m:t>
                            </m:r>
                          </m:sup>
                        </m:sSubSup>
                        <m:r>
                          <a:rPr lang="en-US" altLang="ko-KR" i="1">
                            <a:latin typeface="Cambria Math" panose="02040503050406030204" pitchFamily="18" charset="0"/>
                          </a:rPr>
                          <m:t>)</m:t>
                        </m:r>
                      </m:e>
                    </m:nary>
                  </m:oMath>
                </a14:m>
                <a:r>
                  <a:rPr lang="ko-KR" altLang="en-US" dirty="0"/>
                  <a:t>  </a:t>
                </a:r>
                <a:r>
                  <a:rPr lang="en-US" altLang="ko-KR" dirty="0"/>
                  <a:t>(BP2)</a:t>
                </a:r>
                <a:endParaRPr lang="ko-KR" alt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048943" y="5757913"/>
                <a:ext cx="3251200" cy="415627"/>
              </a:xfrm>
              <a:prstGeom prst="rect">
                <a:avLst/>
              </a:prstGeom>
              <a:blipFill rotWithShape="0">
                <a:blip r:embed="rId4"/>
                <a:stretch>
                  <a:fillRect t="-102941" b="-15882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4978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a:t>
            </a:r>
            <a:endParaRPr lang="ko-KR" altLang="en-US" dirty="0"/>
          </a:p>
        </p:txBody>
      </p:sp>
      <p:sp>
        <p:nvSpPr>
          <p:cNvPr id="3" name="내용 개체 틀 2"/>
          <p:cNvSpPr>
            <a:spLocks noGrp="1"/>
          </p:cNvSpPr>
          <p:nvPr>
            <p:ph idx="1"/>
          </p:nvPr>
        </p:nvSpPr>
        <p:spPr/>
        <p:txBody>
          <a:bodyPr/>
          <a:lstStyle/>
          <a:p>
            <a:r>
              <a:rPr lang="en-US" altLang="ko-KR" dirty="0"/>
              <a:t>Compute Gradients</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49</a:t>
            </a:fld>
            <a:endParaRPr lang="ko-KR" altLang="en-US"/>
          </a:p>
        </p:txBody>
      </p:sp>
      <p:pic>
        <p:nvPicPr>
          <p:cNvPr id="6" name="Picture 2" descr="http://neuralnetworksanddeeplearning.com/images/tikz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127" y="3238398"/>
            <a:ext cx="5543551" cy="213360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p:cNvGrpSpPr/>
          <p:nvPr/>
        </p:nvGrpSpPr>
        <p:grpSpPr>
          <a:xfrm>
            <a:off x="4800398" y="3563550"/>
            <a:ext cx="469309" cy="437745"/>
            <a:chOff x="5019472" y="2305455"/>
            <a:chExt cx="469309" cy="437745"/>
          </a:xfrm>
        </p:grpSpPr>
        <p:sp>
          <p:nvSpPr>
            <p:cNvPr id="10" name="직사각형 9"/>
            <p:cNvSpPr/>
            <p:nvPr/>
          </p:nvSpPr>
          <p:spPr>
            <a:xfrm>
              <a:off x="5019472" y="2305455"/>
              <a:ext cx="469309" cy="437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5077838" y="2344366"/>
              <a:ext cx="155643" cy="165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5291846" y="2344366"/>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5077838" y="2547650"/>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5292200" y="2543783"/>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1" name="직선 연결선 20"/>
          <p:cNvCxnSpPr>
            <a:stCxn id="11" idx="6"/>
          </p:cNvCxnSpPr>
          <p:nvPr/>
        </p:nvCxnSpPr>
        <p:spPr>
          <a:xfrm flipV="1">
            <a:off x="5014407" y="3368998"/>
            <a:ext cx="2689900" cy="316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1" idx="6"/>
          </p:cNvCxnSpPr>
          <p:nvPr/>
        </p:nvCxnSpPr>
        <p:spPr>
          <a:xfrm flipV="1">
            <a:off x="5014406" y="3563551"/>
            <a:ext cx="2657983" cy="121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5014407" y="3685146"/>
            <a:ext cx="2672269" cy="82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5014406" y="3685146"/>
            <a:ext cx="2657983" cy="290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11" idx="6"/>
          </p:cNvCxnSpPr>
          <p:nvPr/>
        </p:nvCxnSpPr>
        <p:spPr>
          <a:xfrm>
            <a:off x="5014406" y="3685146"/>
            <a:ext cx="2657983" cy="49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5014406" y="3685145"/>
            <a:ext cx="2657983" cy="724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a:stCxn id="11" idx="6"/>
          </p:cNvCxnSpPr>
          <p:nvPr/>
        </p:nvCxnSpPr>
        <p:spPr>
          <a:xfrm>
            <a:off x="5014407" y="3685146"/>
            <a:ext cx="2672269" cy="912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5014407" y="3685146"/>
            <a:ext cx="2672269" cy="1140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p:cNvCxnSpPr>
            <a:stCxn id="11" idx="6"/>
          </p:cNvCxnSpPr>
          <p:nvPr/>
        </p:nvCxnSpPr>
        <p:spPr>
          <a:xfrm>
            <a:off x="5014406" y="3685146"/>
            <a:ext cx="2657983" cy="1350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5014407" y="3685146"/>
            <a:ext cx="2672269" cy="1572663"/>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4543" y="3606302"/>
            <a:ext cx="730235" cy="369332"/>
          </a:xfrm>
          <a:prstGeom prst="rect">
            <a:avLst/>
          </a:prstGeom>
          <a:noFill/>
        </p:spPr>
        <p:txBody>
          <a:bodyPr wrap="square" rtlCol="0">
            <a:spAutoFit/>
          </a:bodyPr>
          <a:lstStyle/>
          <a:p>
            <a:r>
              <a:rPr lang="en-US" altLang="ko-KR" dirty="0"/>
              <a:t>max</a:t>
            </a:r>
            <a:endParaRPr lang="ko-KR" altLang="en-US" dirty="0"/>
          </a:p>
        </p:txBody>
      </p:sp>
      <p:pic>
        <p:nvPicPr>
          <p:cNvPr id="25" name="그림 24"/>
          <p:cNvPicPr>
            <a:picLocks noChangeAspect="1"/>
          </p:cNvPicPr>
          <p:nvPr/>
        </p:nvPicPr>
        <p:blipFill>
          <a:blip r:embed="rId3"/>
          <a:stretch>
            <a:fillRect/>
          </a:stretch>
        </p:blipFill>
        <p:spPr>
          <a:xfrm>
            <a:off x="4494157" y="5476166"/>
            <a:ext cx="4467225" cy="895351"/>
          </a:xfrm>
          <a:prstGeom prst="rect">
            <a:avLst/>
          </a:prstGeom>
        </p:spPr>
      </p:pic>
    </p:spTree>
    <p:extLst>
      <p:ext uri="{BB962C8B-B14F-4D97-AF65-F5344CB8AC3E}">
        <p14:creationId xmlns:p14="http://schemas.microsoft.com/office/powerpoint/2010/main" val="749849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40310DC6-E636-44A9-B9CD-85BEC5C23952}"/>
              </a:ext>
            </a:extLst>
          </p:cNvPr>
          <p:cNvSpPr>
            <a:spLocks noGrp="1"/>
          </p:cNvSpPr>
          <p:nvPr>
            <p:ph type="title"/>
          </p:nvPr>
        </p:nvSpPr>
        <p:spPr/>
        <p:txBody>
          <a:bodyPr/>
          <a:lstStyle/>
          <a:p>
            <a:r>
              <a:rPr lang="en-US" altLang="ko-KR" dirty="0"/>
              <a:t>Let us see the training data set</a:t>
            </a:r>
            <a:endParaRPr lang="ko-KR" altLang="en-US" dirty="0"/>
          </a:p>
        </p:txBody>
      </p:sp>
      <p:sp>
        <p:nvSpPr>
          <p:cNvPr id="3" name="내용 개체 틀 2">
            <a:extLst>
              <a:ext uri="{FF2B5EF4-FFF2-40B4-BE49-F238E27FC236}">
                <a16:creationId xmlns="" xmlns:a16="http://schemas.microsoft.com/office/drawing/2014/main" id="{8B83BF4E-89AD-48A4-8E1F-1F6088518DD2}"/>
              </a:ext>
            </a:extLst>
          </p:cNvPr>
          <p:cNvSpPr>
            <a:spLocks noGrp="1"/>
          </p:cNvSpPr>
          <p:nvPr>
            <p:ph idx="1"/>
          </p:nvPr>
        </p:nvSpPr>
        <p:spPr/>
        <p:txBody>
          <a:bodyPr/>
          <a:lstStyle/>
          <a:p>
            <a:r>
              <a:rPr lang="en-US" altLang="ko-KR" dirty="0"/>
              <a:t>DEMO</a:t>
            </a:r>
          </a:p>
          <a:p>
            <a:pPr lvl="1"/>
            <a:r>
              <a:rPr lang="en-US" altLang="ko-KR" dirty="0"/>
              <a:t>Point: how vast the dataset is</a:t>
            </a:r>
          </a:p>
          <a:p>
            <a:r>
              <a:rPr lang="en-US" altLang="ko-KR" dirty="0"/>
              <a:t>Microsoft COCO DB 2014</a:t>
            </a:r>
          </a:p>
          <a:p>
            <a:r>
              <a:rPr lang="en-US" altLang="ko-KR" dirty="0"/>
              <a:t>MNIST numeric handwriting train data set </a:t>
            </a:r>
            <a:endParaRPr lang="ko-KR" altLang="en-US" dirty="0"/>
          </a:p>
        </p:txBody>
      </p:sp>
      <p:sp>
        <p:nvSpPr>
          <p:cNvPr id="4" name="날짜 개체 틀 3">
            <a:extLst>
              <a:ext uri="{FF2B5EF4-FFF2-40B4-BE49-F238E27FC236}">
                <a16:creationId xmlns="" xmlns:a16="http://schemas.microsoft.com/office/drawing/2014/main" id="{D71C89AA-7C6D-4714-8A64-128B504D05F4}"/>
              </a:ext>
            </a:extLst>
          </p:cNvPr>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a:extLst>
              <a:ext uri="{FF2B5EF4-FFF2-40B4-BE49-F238E27FC236}">
                <a16:creationId xmlns="" xmlns:a16="http://schemas.microsoft.com/office/drawing/2014/main" id="{4CC5EB3C-8586-4109-AA9A-8DB386A8B4EC}"/>
              </a:ext>
            </a:extLst>
          </p:cNvPr>
          <p:cNvSpPr>
            <a:spLocks noGrp="1"/>
          </p:cNvSpPr>
          <p:nvPr>
            <p:ph type="sldNum" sz="quarter" idx="12"/>
          </p:nvPr>
        </p:nvSpPr>
        <p:spPr/>
        <p:txBody>
          <a:bodyPr/>
          <a:lstStyle/>
          <a:p>
            <a:fld id="{FCC205DD-E5C4-4EE3-B0EE-276B4039E1DB}" type="slidenum">
              <a:rPr lang="ko-KR" altLang="en-US" smtClean="0"/>
              <a:t>5</a:t>
            </a:fld>
            <a:endParaRPr lang="ko-KR" altLang="en-US"/>
          </a:p>
        </p:txBody>
      </p:sp>
    </p:spTree>
    <p:extLst>
      <p:ext uri="{BB962C8B-B14F-4D97-AF65-F5344CB8AC3E}">
        <p14:creationId xmlns:p14="http://schemas.microsoft.com/office/powerpoint/2010/main" val="1171017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a:t>
            </a:r>
            <a:endParaRPr lang="ko-KR" altLang="en-US" dirty="0"/>
          </a:p>
        </p:txBody>
      </p:sp>
      <p:sp>
        <p:nvSpPr>
          <p:cNvPr id="3" name="내용 개체 틀 2"/>
          <p:cNvSpPr>
            <a:spLocks noGrp="1"/>
          </p:cNvSpPr>
          <p:nvPr>
            <p:ph idx="1"/>
          </p:nvPr>
        </p:nvSpPr>
        <p:spPr>
          <a:xfrm>
            <a:off x="838200" y="1745730"/>
            <a:ext cx="10515600" cy="4351338"/>
          </a:xfrm>
        </p:spPr>
        <p:txBody>
          <a:bodyPr/>
          <a:lstStyle/>
          <a:p>
            <a:r>
              <a:rPr lang="en-US" altLang="ko-KR" dirty="0"/>
              <a:t>Compute Gradients</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50</a:t>
            </a:fld>
            <a:endParaRPr lang="ko-KR" altLang="en-US"/>
          </a:p>
        </p:txBody>
      </p:sp>
      <p:pic>
        <p:nvPicPr>
          <p:cNvPr id="6" name="Picture 2" descr="http://neuralnetworksanddeeplearning.com/images/tikz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127" y="3238398"/>
            <a:ext cx="5543551" cy="213360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p:cNvGrpSpPr/>
          <p:nvPr/>
        </p:nvGrpSpPr>
        <p:grpSpPr>
          <a:xfrm>
            <a:off x="4800398" y="3563550"/>
            <a:ext cx="469309" cy="437745"/>
            <a:chOff x="5019472" y="2305455"/>
            <a:chExt cx="469309" cy="437745"/>
          </a:xfrm>
        </p:grpSpPr>
        <p:sp>
          <p:nvSpPr>
            <p:cNvPr id="10" name="직사각형 9"/>
            <p:cNvSpPr/>
            <p:nvPr/>
          </p:nvSpPr>
          <p:spPr>
            <a:xfrm>
              <a:off x="5019472" y="2305455"/>
              <a:ext cx="469309" cy="437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5077838" y="2344366"/>
              <a:ext cx="155643" cy="165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5291846" y="2344366"/>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5077838" y="2547650"/>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5292200" y="2543783"/>
              <a:ext cx="155643" cy="165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1" name="직선 연결선 20"/>
          <p:cNvCxnSpPr>
            <a:stCxn id="11" idx="6"/>
          </p:cNvCxnSpPr>
          <p:nvPr/>
        </p:nvCxnSpPr>
        <p:spPr>
          <a:xfrm flipV="1">
            <a:off x="5014407" y="3368998"/>
            <a:ext cx="2689900" cy="316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1" idx="6"/>
          </p:cNvCxnSpPr>
          <p:nvPr/>
        </p:nvCxnSpPr>
        <p:spPr>
          <a:xfrm flipV="1">
            <a:off x="5014406" y="3563551"/>
            <a:ext cx="2657983" cy="121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5014407" y="3685146"/>
            <a:ext cx="2672269" cy="82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5014406" y="3685146"/>
            <a:ext cx="2657983" cy="290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직선 연결선 29"/>
          <p:cNvCxnSpPr>
            <a:stCxn id="11" idx="6"/>
          </p:cNvCxnSpPr>
          <p:nvPr/>
        </p:nvCxnSpPr>
        <p:spPr>
          <a:xfrm>
            <a:off x="5014406" y="3685146"/>
            <a:ext cx="2657983" cy="49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5014406" y="3685145"/>
            <a:ext cx="2657983" cy="724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a:stCxn id="11" idx="6"/>
          </p:cNvCxnSpPr>
          <p:nvPr/>
        </p:nvCxnSpPr>
        <p:spPr>
          <a:xfrm>
            <a:off x="5014407" y="3685146"/>
            <a:ext cx="2672269" cy="912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5014407" y="3685146"/>
            <a:ext cx="2672269" cy="1140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p:cNvCxnSpPr>
            <a:stCxn id="11" idx="6"/>
          </p:cNvCxnSpPr>
          <p:nvPr/>
        </p:nvCxnSpPr>
        <p:spPr>
          <a:xfrm>
            <a:off x="5014406" y="3685146"/>
            <a:ext cx="2657983" cy="1350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5014407" y="3685146"/>
            <a:ext cx="2672269" cy="1572663"/>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4543" y="3606302"/>
            <a:ext cx="730235" cy="369332"/>
          </a:xfrm>
          <a:prstGeom prst="rect">
            <a:avLst/>
          </a:prstGeom>
          <a:noFill/>
        </p:spPr>
        <p:txBody>
          <a:bodyPr wrap="square" rtlCol="0">
            <a:spAutoFit/>
          </a:bodyPr>
          <a:lstStyle/>
          <a:p>
            <a:r>
              <a:rPr lang="en-US" altLang="ko-KR" dirty="0"/>
              <a:t>max</a:t>
            </a:r>
            <a:endParaRPr lang="ko-KR" altLang="en-US" dirty="0"/>
          </a:p>
        </p:txBody>
      </p:sp>
      <mc:AlternateContent xmlns:mc="http://schemas.openxmlformats.org/markup-compatibility/2006" xmlns:a14="http://schemas.microsoft.com/office/drawing/2010/main">
        <mc:Choice Requires="a14">
          <p:sp>
            <p:nvSpPr>
              <p:cNvPr id="27" name="직사각형 26"/>
              <p:cNvSpPr/>
              <p:nvPr/>
            </p:nvSpPr>
            <p:spPr>
              <a:xfrm>
                <a:off x="3719283" y="5427039"/>
                <a:ext cx="1509131" cy="723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ko-KR" altLang="en-US" i="1">
                              <a:latin typeface="Cambria Math" panose="02040503050406030204" pitchFamily="18" charset="0"/>
                            </a:rPr>
                            <m:t>𝜕</m:t>
                          </m:r>
                          <m:r>
                            <a:rPr lang="en-US" altLang="ko-KR" i="1">
                              <a:latin typeface="Cambria Math" panose="02040503050406030204" pitchFamily="18" charset="0"/>
                            </a:rPr>
                            <m:t>𝐶</m:t>
                          </m:r>
                        </m:num>
                        <m:den>
                          <m:r>
                            <a:rPr lang="ko-KR" altLang="en-US"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𝑗𝑘</m:t>
                              </m:r>
                            </m:sub>
                            <m:sup>
                              <m:r>
                                <a:rPr lang="en-US" altLang="ko-KR" i="1">
                                  <a:latin typeface="Cambria Math" panose="02040503050406030204" pitchFamily="18" charset="0"/>
                                </a:rPr>
                                <m:t>2</m:t>
                              </m:r>
                            </m:sup>
                          </m:sSubSup>
                        </m:den>
                      </m:f>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m:rPr>
                                  <m:sty m:val="p"/>
                                </m:rPr>
                                <a:rPr lang="en-US" altLang="ko-KR">
                                  <a:latin typeface="Cambria Math" panose="02040503050406030204" pitchFamily="18" charset="0"/>
                                </a:rPr>
                                <m:t>a</m:t>
                              </m:r>
                            </m:e>
                            <m:sub>
                              <m:r>
                                <m:rPr>
                                  <m:sty m:val="p"/>
                                </m:rPr>
                                <a:rPr lang="en-US" altLang="ko-KR">
                                  <a:latin typeface="Cambria Math" panose="02040503050406030204" pitchFamily="18" charset="0"/>
                                </a:rPr>
                                <m:t>k</m:t>
                              </m:r>
                            </m:sub>
                            <m:sup>
                              <m:r>
                                <a:rPr lang="en-US" altLang="ko-KR">
                                  <a:latin typeface="Cambria Math" panose="02040503050406030204" pitchFamily="18" charset="0"/>
                                </a:rPr>
                                <m:t>1</m:t>
                              </m:r>
                            </m:sup>
                          </m:sSubSup>
                          <m:r>
                            <a:rPr lang="ko-KR" altLang="en-US" i="1">
                              <a:latin typeface="Cambria Math" panose="02040503050406030204" pitchFamily="18" charset="0"/>
                            </a:rPr>
                            <m:t>𝛿</m:t>
                          </m:r>
                        </m:e>
                        <m:sub>
                          <m:r>
                            <a:rPr lang="en-US" altLang="ko-KR" i="1">
                              <a:latin typeface="Cambria Math" panose="02040503050406030204" pitchFamily="18" charset="0"/>
                            </a:rPr>
                            <m:t>𝑗</m:t>
                          </m:r>
                        </m:sub>
                        <m:sup>
                          <m:r>
                            <a:rPr lang="en-US" altLang="ko-KR" i="1">
                              <a:latin typeface="Cambria Math" panose="02040503050406030204" pitchFamily="18" charset="0"/>
                            </a:rPr>
                            <m:t>2</m:t>
                          </m:r>
                        </m:sup>
                      </m:sSubSup>
                    </m:oMath>
                  </m:oMathPara>
                </a14:m>
                <a:endParaRPr lang="ko-KR" altLang="en-US" dirty="0"/>
              </a:p>
            </p:txBody>
          </p:sp>
        </mc:Choice>
        <mc:Fallback xmlns="">
          <p:sp>
            <p:nvSpPr>
              <p:cNvPr id="27" name="직사각형 26"/>
              <p:cNvSpPr>
                <a:spLocks noRot="1" noChangeAspect="1" noMove="1" noResize="1" noEditPoints="1" noAdjustHandles="1" noChangeArrowheads="1" noChangeShapeType="1" noTextEdit="1"/>
              </p:cNvSpPr>
              <p:nvPr/>
            </p:nvSpPr>
            <p:spPr>
              <a:xfrm>
                <a:off x="3719283" y="5427039"/>
                <a:ext cx="1509131" cy="731290"/>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8" name="직선 연결선 7"/>
          <p:cNvCxnSpPr/>
          <p:nvPr/>
        </p:nvCxnSpPr>
        <p:spPr>
          <a:xfrm flipH="1">
            <a:off x="4448448" y="4223345"/>
            <a:ext cx="25400" cy="1404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6604001" y="4657161"/>
            <a:ext cx="12700" cy="10197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12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a:t>
            </a:r>
            <a:endParaRPr lang="ko-KR" altLang="en-US" dirty="0"/>
          </a:p>
        </p:txBody>
      </p:sp>
      <p:sp>
        <p:nvSpPr>
          <p:cNvPr id="3" name="내용 개체 틀 2"/>
          <p:cNvSpPr>
            <a:spLocks noGrp="1"/>
          </p:cNvSpPr>
          <p:nvPr>
            <p:ph idx="1"/>
          </p:nvPr>
        </p:nvSpPr>
        <p:spPr>
          <a:xfrm>
            <a:off x="838200" y="1825625"/>
            <a:ext cx="10909300" cy="4351338"/>
          </a:xfrm>
        </p:spPr>
        <p:txBody>
          <a:bodyPr>
            <a:normAutofit/>
          </a:bodyPr>
          <a:lstStyle/>
          <a:p>
            <a:r>
              <a:rPr lang="en-US" altLang="ko-KR" sz="2400" dirty="0"/>
              <a:t>So far, we did not mention error backprop</a:t>
            </a:r>
            <a:r>
              <a:rPr lang="ko-KR" altLang="en-US" sz="2400" dirty="0"/>
              <a:t> </a:t>
            </a:r>
            <a:r>
              <a:rPr lang="en-US" altLang="ko-KR" sz="2400" dirty="0"/>
              <a:t>of the convolution layer. </a:t>
            </a:r>
            <a:endParaRPr lang="ko-KR" altLang="en-US" sz="2400" dirty="0"/>
          </a:p>
          <a:p>
            <a:pPr marL="457189" lvl="1" indent="0">
              <a:buNone/>
            </a:pPr>
            <a:endParaRPr lang="ko-KR" altLang="en-US" sz="2000"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51</a:t>
            </a:fld>
            <a:endParaRPr lang="ko-KR" altLang="en-US" dirty="0"/>
          </a:p>
        </p:txBody>
      </p:sp>
      <mc:AlternateContent xmlns:mc="http://schemas.openxmlformats.org/markup-compatibility/2006" xmlns:a14="http://schemas.microsoft.com/office/drawing/2010/main">
        <mc:Choice Requires="a14">
          <p:graphicFrame>
            <p:nvGraphicFramePr>
              <p:cNvPr id="7" name="표 6"/>
              <p:cNvGraphicFramePr>
                <a:graphicFrameLocks noGrp="1"/>
              </p:cNvGraphicFramePr>
              <p:nvPr>
                <p:extLst>
                  <p:ext uri="{D42A27DB-BD31-4B8C-83A1-F6EECF244321}">
                    <p14:modId xmlns:p14="http://schemas.microsoft.com/office/powerpoint/2010/main" val="3716125145"/>
                  </p:ext>
                </p:extLst>
              </p:nvPr>
            </p:nvGraphicFramePr>
            <p:xfrm>
              <a:off x="2078083" y="2461381"/>
              <a:ext cx="5606144" cy="384747"/>
            </p:xfrm>
            <a:graphic>
              <a:graphicData uri="http://schemas.openxmlformats.org/drawingml/2006/table">
                <a:tbl>
                  <a:tblPr firstRow="1" bandRow="1">
                    <a:tableStyleId>{5C22544A-7EE6-4342-B048-85BDC9FD1C3A}</a:tableStyleId>
                  </a:tblPr>
                  <a:tblGrid>
                    <a:gridCol w="1401536">
                      <a:extLst>
                        <a:ext uri="{9D8B030D-6E8A-4147-A177-3AD203B41FA5}">
                          <a16:colId xmlns="" xmlns:a16="http://schemas.microsoft.com/office/drawing/2014/main" val="1014769363"/>
                        </a:ext>
                      </a:extLst>
                    </a:gridCol>
                    <a:gridCol w="1401536">
                      <a:extLst>
                        <a:ext uri="{9D8B030D-6E8A-4147-A177-3AD203B41FA5}">
                          <a16:colId xmlns="" xmlns:a16="http://schemas.microsoft.com/office/drawing/2014/main" val="3860817669"/>
                        </a:ext>
                      </a:extLst>
                    </a:gridCol>
                    <a:gridCol w="1401536">
                      <a:extLst>
                        <a:ext uri="{9D8B030D-6E8A-4147-A177-3AD203B41FA5}">
                          <a16:colId xmlns="" xmlns:a16="http://schemas.microsoft.com/office/drawing/2014/main" val="1446132093"/>
                        </a:ext>
                      </a:extLst>
                    </a:gridCol>
                    <a:gridCol w="1401536">
                      <a:extLst>
                        <a:ext uri="{9D8B030D-6E8A-4147-A177-3AD203B41FA5}">
                          <a16:colId xmlns="" xmlns:a16="http://schemas.microsoft.com/office/drawing/2014/main" val="3272763797"/>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𝟑</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𝟑</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extLst>
                      <a:ext uri="{0D108BD9-81ED-4DB2-BD59-A6C34878D82A}">
                        <a16:rowId xmlns="" xmlns:a16="http://schemas.microsoft.com/office/drawing/2014/main" val="760195286"/>
                      </a:ext>
                    </a:extLst>
                  </a:tr>
                </a:tbl>
              </a:graphicData>
            </a:graphic>
          </p:graphicFrame>
        </mc:Choice>
        <mc:Fallback xmlns="">
          <p:graphicFrame>
            <p:nvGraphicFramePr>
              <p:cNvPr id="7" name="표 6"/>
              <p:cNvGraphicFramePr>
                <a:graphicFrameLocks noGrp="1"/>
              </p:cNvGraphicFramePr>
              <p:nvPr>
                <p:extLst>
                  <p:ext uri="{D42A27DB-BD31-4B8C-83A1-F6EECF244321}">
                    <p14:modId xmlns:p14="http://schemas.microsoft.com/office/powerpoint/2010/main" val="3716125145"/>
                  </p:ext>
                </p:extLst>
              </p:nvPr>
            </p:nvGraphicFramePr>
            <p:xfrm>
              <a:off x="2078083" y="2461381"/>
              <a:ext cx="5606144" cy="384747"/>
            </p:xfrm>
            <a:graphic>
              <a:graphicData uri="http://schemas.openxmlformats.org/drawingml/2006/table">
                <a:tbl>
                  <a:tblPr firstRow="1" bandRow="1">
                    <a:tableStyleId>{5C22544A-7EE6-4342-B048-85BDC9FD1C3A}</a:tableStyleId>
                  </a:tblPr>
                  <a:tblGrid>
                    <a:gridCol w="1401536">
                      <a:extLst>
                        <a:ext uri="{9D8B030D-6E8A-4147-A177-3AD203B41FA5}">
                          <a16:colId xmlns:a16="http://schemas.microsoft.com/office/drawing/2014/main" val="1014769363"/>
                        </a:ext>
                      </a:extLst>
                    </a:gridCol>
                    <a:gridCol w="1401536">
                      <a:extLst>
                        <a:ext uri="{9D8B030D-6E8A-4147-A177-3AD203B41FA5}">
                          <a16:colId xmlns:a16="http://schemas.microsoft.com/office/drawing/2014/main" val="3860817669"/>
                        </a:ext>
                      </a:extLst>
                    </a:gridCol>
                    <a:gridCol w="1401536">
                      <a:extLst>
                        <a:ext uri="{9D8B030D-6E8A-4147-A177-3AD203B41FA5}">
                          <a16:colId xmlns:a16="http://schemas.microsoft.com/office/drawing/2014/main" val="1446132093"/>
                        </a:ext>
                      </a:extLst>
                    </a:gridCol>
                    <a:gridCol w="1401536">
                      <a:extLst>
                        <a:ext uri="{9D8B030D-6E8A-4147-A177-3AD203B41FA5}">
                          <a16:colId xmlns:a16="http://schemas.microsoft.com/office/drawing/2014/main" val="3272763797"/>
                        </a:ext>
                      </a:extLst>
                    </a:gridCol>
                  </a:tblGrid>
                  <a:tr h="384747">
                    <a:tc>
                      <a:txBody>
                        <a:bodyPr/>
                        <a:lstStyle/>
                        <a:p>
                          <a:endParaRPr lang="ko-KR"/>
                        </a:p>
                      </a:txBody>
                      <a:tcPr>
                        <a:blipFill>
                          <a:blip r:embed="rId2"/>
                          <a:stretch>
                            <a:fillRect l="-435" t="-1563" r="-302174" b="-14063"/>
                          </a:stretch>
                        </a:blipFill>
                      </a:tcPr>
                    </a:tc>
                    <a:tc>
                      <a:txBody>
                        <a:bodyPr/>
                        <a:lstStyle/>
                        <a:p>
                          <a:endParaRPr lang="ko-KR"/>
                        </a:p>
                      </a:txBody>
                      <a:tcPr>
                        <a:blipFill>
                          <a:blip r:embed="rId2"/>
                          <a:stretch>
                            <a:fillRect l="-100000" t="-1563" r="-200866" b="-14063"/>
                          </a:stretch>
                        </a:blipFill>
                      </a:tcPr>
                    </a:tc>
                    <a:tc>
                      <a:txBody>
                        <a:bodyPr/>
                        <a:lstStyle/>
                        <a:p>
                          <a:endParaRPr lang="ko-KR"/>
                        </a:p>
                      </a:txBody>
                      <a:tcPr>
                        <a:blipFill>
                          <a:blip r:embed="rId2"/>
                          <a:stretch>
                            <a:fillRect l="-200870" t="-1563" r="-101739" b="-14063"/>
                          </a:stretch>
                        </a:blipFill>
                      </a:tcPr>
                    </a:tc>
                    <a:tc>
                      <a:txBody>
                        <a:bodyPr/>
                        <a:lstStyle/>
                        <a:p>
                          <a:endParaRPr lang="ko-KR"/>
                        </a:p>
                      </a:txBody>
                      <a:tcPr>
                        <a:blipFill>
                          <a:blip r:embed="rId2"/>
                          <a:stretch>
                            <a:fillRect l="-300870" t="-1563" r="-1739" b="-14063"/>
                          </a:stretch>
                        </a:blipFill>
                      </a:tcPr>
                    </a:tc>
                    <a:extLst>
                      <a:ext uri="{0D108BD9-81ED-4DB2-BD59-A6C34878D82A}">
                        <a16:rowId xmlns:a16="http://schemas.microsoft.com/office/drawing/2014/main" val="7601952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표 9"/>
              <p:cNvGraphicFramePr>
                <a:graphicFrameLocks noGrp="1"/>
              </p:cNvGraphicFramePr>
              <p:nvPr>
                <p:extLst>
                  <p:ext uri="{D42A27DB-BD31-4B8C-83A1-F6EECF244321}">
                    <p14:modId xmlns:p14="http://schemas.microsoft.com/office/powerpoint/2010/main" val="3499672621"/>
                  </p:ext>
                </p:extLst>
              </p:nvPr>
            </p:nvGraphicFramePr>
            <p:xfrm>
              <a:off x="3041469" y="3331029"/>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10" name="표 9"/>
              <p:cNvGraphicFramePr>
                <a:graphicFrameLocks noGrp="1"/>
              </p:cNvGraphicFramePr>
              <p:nvPr>
                <p:extLst>
                  <p:ext uri="{D42A27DB-BD31-4B8C-83A1-F6EECF244321}">
                    <p14:modId xmlns:p14="http://schemas.microsoft.com/office/powerpoint/2010/main" val="3499672621"/>
                  </p:ext>
                </p:extLst>
              </p:nvPr>
            </p:nvGraphicFramePr>
            <p:xfrm>
              <a:off x="3041469" y="3331029"/>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val="2391077024"/>
                        </a:ext>
                      </a:extLst>
                    </a:gridCol>
                    <a:gridCol w="503465">
                      <a:extLst>
                        <a:ext uri="{9D8B030D-6E8A-4147-A177-3AD203B41FA5}">
                          <a16:colId xmlns:a16="http://schemas.microsoft.com/office/drawing/2014/main" val="2626787017"/>
                        </a:ext>
                      </a:extLst>
                    </a:gridCol>
                  </a:tblGrid>
                  <a:tr h="379455">
                    <a:tc>
                      <a:txBody>
                        <a:bodyPr/>
                        <a:lstStyle/>
                        <a:p>
                          <a:endParaRPr lang="ko-KR"/>
                        </a:p>
                      </a:txBody>
                      <a:tcPr>
                        <a:blipFill>
                          <a:blip r:embed="rId3"/>
                          <a:stretch>
                            <a:fillRect l="-1190" t="-1587" r="-103571" b="-6349"/>
                          </a:stretch>
                        </a:blipFill>
                      </a:tcPr>
                    </a:tc>
                    <a:tc>
                      <a:txBody>
                        <a:bodyPr/>
                        <a:lstStyle/>
                        <a:p>
                          <a:endParaRPr lang="ko-KR"/>
                        </a:p>
                      </a:txBody>
                      <a:tcPr>
                        <a:blipFill>
                          <a:blip r:embed="rId3"/>
                          <a:stretch>
                            <a:fillRect l="-102410" t="-1587" r="-4819" b="-6349"/>
                          </a:stretch>
                        </a:blipFill>
                      </a:tcPr>
                    </a:tc>
                    <a:extLst>
                      <a:ext uri="{0D108BD9-81ED-4DB2-BD59-A6C34878D82A}">
                        <a16:rowId xmlns:a16="http://schemas.microsoft.com/office/drawing/2014/main" val="1349699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표 24"/>
              <p:cNvGraphicFramePr>
                <a:graphicFrameLocks noGrp="1"/>
              </p:cNvGraphicFramePr>
              <p:nvPr>
                <p:extLst>
                  <p:ext uri="{D42A27DB-BD31-4B8C-83A1-F6EECF244321}">
                    <p14:modId xmlns:p14="http://schemas.microsoft.com/office/powerpoint/2010/main" val="3255650765"/>
                  </p:ext>
                </p:extLst>
              </p:nvPr>
            </p:nvGraphicFramePr>
            <p:xfrm>
              <a:off x="4377690"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25" name="표 24"/>
              <p:cNvGraphicFramePr>
                <a:graphicFrameLocks noGrp="1"/>
              </p:cNvGraphicFramePr>
              <p:nvPr>
                <p:extLst>
                  <p:ext uri="{D42A27DB-BD31-4B8C-83A1-F6EECF244321}">
                    <p14:modId xmlns:p14="http://schemas.microsoft.com/office/powerpoint/2010/main" val="3255650765"/>
                  </p:ext>
                </p:extLst>
              </p:nvPr>
            </p:nvGraphicFramePr>
            <p:xfrm>
              <a:off x="4377690"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val="2391077024"/>
                        </a:ext>
                      </a:extLst>
                    </a:gridCol>
                    <a:gridCol w="503465">
                      <a:extLst>
                        <a:ext uri="{9D8B030D-6E8A-4147-A177-3AD203B41FA5}">
                          <a16:colId xmlns:a16="http://schemas.microsoft.com/office/drawing/2014/main" val="2626787017"/>
                        </a:ext>
                      </a:extLst>
                    </a:gridCol>
                  </a:tblGrid>
                  <a:tr h="379455">
                    <a:tc>
                      <a:txBody>
                        <a:bodyPr/>
                        <a:lstStyle/>
                        <a:p>
                          <a:endParaRPr lang="ko-KR"/>
                        </a:p>
                      </a:txBody>
                      <a:tcPr>
                        <a:blipFill>
                          <a:blip r:embed="rId4"/>
                          <a:stretch>
                            <a:fillRect l="-1205" t="-1587" r="-104819" b="-6349"/>
                          </a:stretch>
                        </a:blipFill>
                      </a:tcPr>
                    </a:tc>
                    <a:tc>
                      <a:txBody>
                        <a:bodyPr/>
                        <a:lstStyle/>
                        <a:p>
                          <a:endParaRPr lang="ko-KR"/>
                        </a:p>
                      </a:txBody>
                      <a:tcPr>
                        <a:blipFill>
                          <a:blip r:embed="rId4"/>
                          <a:stretch>
                            <a:fillRect l="-101205" t="-1587" r="-4819" b="-6349"/>
                          </a:stretch>
                        </a:blipFill>
                      </a:tcPr>
                    </a:tc>
                    <a:extLst>
                      <a:ext uri="{0D108BD9-81ED-4DB2-BD59-A6C34878D82A}">
                        <a16:rowId xmlns:a16="http://schemas.microsoft.com/office/drawing/2014/main" val="1349699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6" name="표 25"/>
              <p:cNvGraphicFramePr>
                <a:graphicFrameLocks noGrp="1"/>
              </p:cNvGraphicFramePr>
              <p:nvPr>
                <p:extLst>
                  <p:ext uri="{D42A27DB-BD31-4B8C-83A1-F6EECF244321}">
                    <p14:modId xmlns:p14="http://schemas.microsoft.com/office/powerpoint/2010/main" val="4012359125"/>
                  </p:ext>
                </p:extLst>
              </p:nvPr>
            </p:nvGraphicFramePr>
            <p:xfrm>
              <a:off x="5800998"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26" name="표 25"/>
              <p:cNvGraphicFramePr>
                <a:graphicFrameLocks noGrp="1"/>
              </p:cNvGraphicFramePr>
              <p:nvPr>
                <p:extLst>
                  <p:ext uri="{D42A27DB-BD31-4B8C-83A1-F6EECF244321}">
                    <p14:modId xmlns:p14="http://schemas.microsoft.com/office/powerpoint/2010/main" val="4012359125"/>
                  </p:ext>
                </p:extLst>
              </p:nvPr>
            </p:nvGraphicFramePr>
            <p:xfrm>
              <a:off x="5800998"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val="2391077024"/>
                        </a:ext>
                      </a:extLst>
                    </a:gridCol>
                    <a:gridCol w="503465">
                      <a:extLst>
                        <a:ext uri="{9D8B030D-6E8A-4147-A177-3AD203B41FA5}">
                          <a16:colId xmlns:a16="http://schemas.microsoft.com/office/drawing/2014/main" val="2626787017"/>
                        </a:ext>
                      </a:extLst>
                    </a:gridCol>
                  </a:tblGrid>
                  <a:tr h="379455">
                    <a:tc>
                      <a:txBody>
                        <a:bodyPr/>
                        <a:lstStyle/>
                        <a:p>
                          <a:endParaRPr lang="ko-KR"/>
                        </a:p>
                      </a:txBody>
                      <a:tcPr>
                        <a:blipFill>
                          <a:blip r:embed="rId5"/>
                          <a:stretch>
                            <a:fillRect l="-1205" t="-1587" r="-104819" b="-6349"/>
                          </a:stretch>
                        </a:blipFill>
                      </a:tcPr>
                    </a:tc>
                    <a:tc>
                      <a:txBody>
                        <a:bodyPr/>
                        <a:lstStyle/>
                        <a:p>
                          <a:endParaRPr lang="ko-KR"/>
                        </a:p>
                      </a:txBody>
                      <a:tcPr>
                        <a:blipFill>
                          <a:blip r:embed="rId5"/>
                          <a:stretch>
                            <a:fillRect l="-101205" t="-1587" r="-4819" b="-6349"/>
                          </a:stretch>
                        </a:blipFill>
                      </a:tcPr>
                    </a:tc>
                    <a:extLst>
                      <a:ext uri="{0D108BD9-81ED-4DB2-BD59-A6C34878D82A}">
                        <a16:rowId xmlns:a16="http://schemas.microsoft.com/office/drawing/2014/main" val="1349699769"/>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p:cNvSpPr txBox="1"/>
              <p:nvPr/>
            </p:nvSpPr>
            <p:spPr>
              <a:xfrm>
                <a:off x="2898167" y="3927176"/>
                <a:ext cx="2118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𝑏</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898167" y="3927176"/>
                <a:ext cx="211853" cy="276999"/>
              </a:xfrm>
              <a:prstGeom prst="rect">
                <a:avLst/>
              </a:prstGeom>
              <a:blipFill>
                <a:blip r:embed="rId6"/>
                <a:stretch>
                  <a:fillRect l="-20000" r="-17143" b="-108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표 13"/>
              <p:cNvGraphicFramePr>
                <a:graphicFrameLocks noGrp="1"/>
              </p:cNvGraphicFramePr>
              <p:nvPr>
                <p:extLst>
                  <p:ext uri="{D42A27DB-BD31-4B8C-83A1-F6EECF244321}">
                    <p14:modId xmlns:p14="http://schemas.microsoft.com/office/powerpoint/2010/main" val="1543936620"/>
                  </p:ext>
                </p:extLst>
              </p:nvPr>
            </p:nvGraphicFramePr>
            <p:xfrm>
              <a:off x="2777309" y="4420868"/>
              <a:ext cx="4233090" cy="384747"/>
            </p:xfrm>
            <a:graphic>
              <a:graphicData uri="http://schemas.openxmlformats.org/drawingml/2006/table">
                <a:tbl>
                  <a:tblPr firstRow="1" bandRow="1">
                    <a:tableStyleId>{5C22544A-7EE6-4342-B048-85BDC9FD1C3A}</a:tableStyleId>
                  </a:tblPr>
                  <a:tblGrid>
                    <a:gridCol w="1411030">
                      <a:extLst>
                        <a:ext uri="{9D8B030D-6E8A-4147-A177-3AD203B41FA5}">
                          <a16:colId xmlns="" xmlns:a16="http://schemas.microsoft.com/office/drawing/2014/main" val="2309305645"/>
                        </a:ext>
                      </a:extLst>
                    </a:gridCol>
                    <a:gridCol w="1411030">
                      <a:extLst>
                        <a:ext uri="{9D8B030D-6E8A-4147-A177-3AD203B41FA5}">
                          <a16:colId xmlns="" xmlns:a16="http://schemas.microsoft.com/office/drawing/2014/main" val="172029030"/>
                        </a:ext>
                      </a:extLst>
                    </a:gridCol>
                    <a:gridCol w="1411030">
                      <a:extLst>
                        <a:ext uri="{9D8B030D-6E8A-4147-A177-3AD203B41FA5}">
                          <a16:colId xmlns="" xmlns:a16="http://schemas.microsoft.com/office/drawing/2014/main" val="1091804157"/>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extLst>
                      <a:ext uri="{0D108BD9-81ED-4DB2-BD59-A6C34878D82A}">
                        <a16:rowId xmlns="" xmlns:a16="http://schemas.microsoft.com/office/drawing/2014/main" val="1711877211"/>
                      </a:ext>
                    </a:extLst>
                  </a:tr>
                </a:tbl>
              </a:graphicData>
            </a:graphic>
          </p:graphicFrame>
        </mc:Choice>
        <mc:Fallback xmlns="">
          <p:graphicFrame>
            <p:nvGraphicFramePr>
              <p:cNvPr id="14" name="표 13"/>
              <p:cNvGraphicFramePr>
                <a:graphicFrameLocks noGrp="1"/>
              </p:cNvGraphicFramePr>
              <p:nvPr>
                <p:extLst>
                  <p:ext uri="{D42A27DB-BD31-4B8C-83A1-F6EECF244321}">
                    <p14:modId xmlns:p14="http://schemas.microsoft.com/office/powerpoint/2010/main" val="1543936620"/>
                  </p:ext>
                </p:extLst>
              </p:nvPr>
            </p:nvGraphicFramePr>
            <p:xfrm>
              <a:off x="2777309" y="4420868"/>
              <a:ext cx="4233090" cy="384747"/>
            </p:xfrm>
            <a:graphic>
              <a:graphicData uri="http://schemas.openxmlformats.org/drawingml/2006/table">
                <a:tbl>
                  <a:tblPr firstRow="1" bandRow="1">
                    <a:tableStyleId>{5C22544A-7EE6-4342-B048-85BDC9FD1C3A}</a:tableStyleId>
                  </a:tblPr>
                  <a:tblGrid>
                    <a:gridCol w="1411030">
                      <a:extLst>
                        <a:ext uri="{9D8B030D-6E8A-4147-A177-3AD203B41FA5}">
                          <a16:colId xmlns:a16="http://schemas.microsoft.com/office/drawing/2014/main" val="2309305645"/>
                        </a:ext>
                      </a:extLst>
                    </a:gridCol>
                    <a:gridCol w="1411030">
                      <a:extLst>
                        <a:ext uri="{9D8B030D-6E8A-4147-A177-3AD203B41FA5}">
                          <a16:colId xmlns:a16="http://schemas.microsoft.com/office/drawing/2014/main" val="172029030"/>
                        </a:ext>
                      </a:extLst>
                    </a:gridCol>
                    <a:gridCol w="1411030">
                      <a:extLst>
                        <a:ext uri="{9D8B030D-6E8A-4147-A177-3AD203B41FA5}">
                          <a16:colId xmlns:a16="http://schemas.microsoft.com/office/drawing/2014/main" val="1091804157"/>
                        </a:ext>
                      </a:extLst>
                    </a:gridCol>
                  </a:tblGrid>
                  <a:tr h="384747">
                    <a:tc>
                      <a:txBody>
                        <a:bodyPr/>
                        <a:lstStyle/>
                        <a:p>
                          <a:endParaRPr lang="ko-KR"/>
                        </a:p>
                      </a:txBody>
                      <a:tcPr>
                        <a:blipFill>
                          <a:blip r:embed="rId7"/>
                          <a:stretch>
                            <a:fillRect l="-431" t="-1563" r="-201724" b="-14063"/>
                          </a:stretch>
                        </a:blipFill>
                      </a:tcPr>
                    </a:tc>
                    <a:tc>
                      <a:txBody>
                        <a:bodyPr/>
                        <a:lstStyle/>
                        <a:p>
                          <a:endParaRPr lang="ko-KR"/>
                        </a:p>
                      </a:txBody>
                      <a:tcPr>
                        <a:blipFill>
                          <a:blip r:embed="rId7"/>
                          <a:stretch>
                            <a:fillRect l="-100866" t="-1563" r="-102597" b="-14063"/>
                          </a:stretch>
                        </a:blipFill>
                      </a:tcPr>
                    </a:tc>
                    <a:tc>
                      <a:txBody>
                        <a:bodyPr/>
                        <a:lstStyle/>
                        <a:p>
                          <a:endParaRPr lang="ko-KR"/>
                        </a:p>
                      </a:txBody>
                      <a:tcPr>
                        <a:blipFill>
                          <a:blip r:embed="rId7"/>
                          <a:stretch>
                            <a:fillRect l="-200000" t="-1563" r="-2155" b="-14063"/>
                          </a:stretch>
                        </a:blipFill>
                      </a:tcPr>
                    </a:tc>
                    <a:extLst>
                      <a:ext uri="{0D108BD9-81ED-4DB2-BD59-A6C34878D82A}">
                        <a16:rowId xmlns:a16="http://schemas.microsoft.com/office/drawing/2014/main" val="1711877211"/>
                      </a:ext>
                    </a:extLst>
                  </a:tr>
                </a:tbl>
              </a:graphicData>
            </a:graphic>
          </p:graphicFrame>
        </mc:Fallback>
      </mc:AlternateContent>
      <p:cxnSp>
        <p:nvCxnSpPr>
          <p:cNvPr id="18" name="직선 연결선 17"/>
          <p:cNvCxnSpPr/>
          <p:nvPr/>
        </p:nvCxnSpPr>
        <p:spPr>
          <a:xfrm>
            <a:off x="2777309" y="2797323"/>
            <a:ext cx="453571" cy="53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직선 연결선 22"/>
          <p:cNvCxnSpPr>
            <a:cxnSpLocks/>
          </p:cNvCxnSpPr>
          <p:nvPr/>
        </p:nvCxnSpPr>
        <p:spPr>
          <a:xfrm flipH="1">
            <a:off x="3787141" y="2797323"/>
            <a:ext cx="434339" cy="53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4213860" y="2846128"/>
            <a:ext cx="388620"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5087439" y="2846128"/>
            <a:ext cx="452301"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5536203" y="2846128"/>
            <a:ext cx="477701"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H="1">
            <a:off x="6531430" y="2846128"/>
            <a:ext cx="367846"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3544934" y="3772694"/>
            <a:ext cx="0" cy="89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직선 연결선 45"/>
          <p:cNvCxnSpPr>
            <a:cxnSpLocks/>
            <a:stCxn id="25" idx="2"/>
            <a:endCxn id="14" idx="0"/>
          </p:cNvCxnSpPr>
          <p:nvPr/>
        </p:nvCxnSpPr>
        <p:spPr>
          <a:xfrm>
            <a:off x="4881155" y="3710483"/>
            <a:ext cx="12699" cy="710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6304463" y="3710483"/>
            <a:ext cx="0" cy="9601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3402507" y="5249139"/>
                <a:ext cx="2890343" cy="484300"/>
              </a:xfrm>
              <a:prstGeom prst="rect">
                <a:avLst/>
              </a:prstGeom>
              <a:noFill/>
            </p:spPr>
            <p:txBody>
              <a:bodyPr wrap="none" lIns="0" tIns="0" rIns="0" bIns="0" rtlCol="0">
                <a:spAutoFit/>
              </a:bodyPr>
              <a:lstStyle/>
              <a:p>
                <a14:m>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m:rPr>
                            <m:sty m:val="p"/>
                          </m:rPr>
                          <a:rPr lang="en-US" altLang="ko-KR" b="0" i="0" smtClean="0">
                            <a:latin typeface="Cambria Math" panose="02040503050406030204" pitchFamily="18" charset="0"/>
                          </a:rPr>
                          <m:t>C</m:t>
                        </m:r>
                      </m:num>
                      <m:den>
                        <m:r>
                          <a:rPr lang="ko-KR" altLang="en-US"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0" smtClean="0">
                        <a:latin typeface="Cambria Math" panose="02040503050406030204" pitchFamily="18" charset="0"/>
                      </a:rPr>
                      <m:t>=</m:t>
                    </m:r>
                    <m:f>
                      <m:fPr>
                        <m:ctrlPr>
                          <a:rPr lang="en-US" altLang="ko-KR" b="0" i="1" smtClean="0">
                            <a:latin typeface="Cambria Math" panose="02040503050406030204" pitchFamily="18" charset="0"/>
                            <a:ea typeface="Cambria Math" panose="02040503050406030204" pitchFamily="18" charset="0"/>
                          </a:rPr>
                        </m:ctrlPr>
                      </m:fPr>
                      <m:num>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𝐶</m:t>
                        </m:r>
                      </m:num>
                      <m:den>
                        <m:r>
                          <a:rPr lang="ko-KR" altLang="en-US" b="0" i="1" smtClean="0">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0</m:t>
                            </m:r>
                          </m:sub>
                          <m:sup>
                            <m:r>
                              <a:rPr lang="en-US" altLang="ko-KR" b="0" i="1" smtClean="0">
                                <a:latin typeface="Cambria Math" panose="02040503050406030204" pitchFamily="18" charset="0"/>
                                <a:ea typeface="Cambria Math" panose="02040503050406030204" pitchFamily="18" charset="0"/>
                              </a:rPr>
                              <m:t>2</m:t>
                            </m:r>
                          </m:sup>
                        </m:sSubSup>
                      </m:den>
                    </m:f>
                    <m:f>
                      <m:fPr>
                        <m:ctrlPr>
                          <a:rPr lang="en-US" altLang="ko-KR" b="0" i="1" smtClean="0">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i="1">
                                <a:latin typeface="Cambria Math" panose="02040503050406030204" pitchFamily="18" charset="0"/>
                                <a:ea typeface="Cambria Math" panose="02040503050406030204" pitchFamily="18" charset="0"/>
                              </a:rPr>
                              <m:t>0</m:t>
                            </m:r>
                          </m:sub>
                          <m:sup>
                            <m:r>
                              <a:rPr lang="en-US" altLang="ko-KR" i="1">
                                <a:latin typeface="Cambria Math" panose="02040503050406030204" pitchFamily="18" charset="0"/>
                                <a:ea typeface="Cambria Math" panose="02040503050406030204" pitchFamily="18" charset="0"/>
                              </a:rPr>
                              <m:t>2</m:t>
                            </m:r>
                          </m:sup>
                        </m:sSubSup>
                      </m:num>
                      <m:den>
                        <m:r>
                          <a:rPr lang="ko-KR" altLang="en-US"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𝑏</m:t>
                        </m:r>
                      </m:den>
                    </m:f>
                  </m:oMath>
                </a14:m>
                <a:r>
                  <a:rPr lang="en-US" altLang="ko-KR" dirty="0"/>
                  <a:t>+</a:t>
                </a:r>
                <a:r>
                  <a:rPr lang="en-US" altLang="ko-KR" dirty="0">
                    <a:ea typeface="Cambria Math" panose="02040503050406030204" pitchFamily="18" charset="0"/>
                  </a:rPr>
                  <a:t> </a:t>
                </a:r>
                <a14:m>
                  <m:oMath xmlns:m="http://schemas.openxmlformats.org/officeDocument/2006/math">
                    <m:f>
                      <m:fPr>
                        <m:ctrlPr>
                          <a:rPr lang="en-US" altLang="ko-KR" i="1">
                            <a:latin typeface="Cambria Math" panose="02040503050406030204" pitchFamily="18" charset="0"/>
                            <a:ea typeface="Cambria Math" panose="02040503050406030204" pitchFamily="18" charset="0"/>
                          </a:rPr>
                        </m:ctrlPr>
                      </m:fPr>
                      <m:num>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num>
                      <m:den>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i="1">
                                <a:latin typeface="Cambria Math" panose="02040503050406030204" pitchFamily="18" charset="0"/>
                                <a:ea typeface="Cambria Math" panose="02040503050406030204" pitchFamily="18" charset="0"/>
                              </a:rPr>
                              <m:t>2</m:t>
                            </m:r>
                          </m:sup>
                        </m:sSubSup>
                      </m:den>
                    </m:f>
                    <m:f>
                      <m:fPr>
                        <m:ctrlPr>
                          <a:rPr lang="en-US" altLang="ko-KR" i="1">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𝑏</m:t>
                        </m:r>
                      </m:den>
                    </m:f>
                  </m:oMath>
                </a14:m>
                <a:r>
                  <a:rPr lang="en-US" altLang="ko-KR" dirty="0"/>
                  <a:t>+</a:t>
                </a:r>
                <a:r>
                  <a:rPr lang="en-US" altLang="ko-KR" dirty="0">
                    <a:ea typeface="Cambria Math" panose="02040503050406030204" pitchFamily="18" charset="0"/>
                  </a:rPr>
                  <a:t> </a:t>
                </a:r>
                <a14:m>
                  <m:oMath xmlns:m="http://schemas.openxmlformats.org/officeDocument/2006/math">
                    <m:f>
                      <m:fPr>
                        <m:ctrlPr>
                          <a:rPr lang="en-US" altLang="ko-KR" i="1">
                            <a:latin typeface="Cambria Math" panose="02040503050406030204" pitchFamily="18" charset="0"/>
                            <a:ea typeface="Cambria Math" panose="02040503050406030204" pitchFamily="18" charset="0"/>
                          </a:rPr>
                        </m:ctrlPr>
                      </m:fPr>
                      <m:num>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num>
                      <m:den>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2</m:t>
                            </m:r>
                          </m:sub>
                          <m:sup>
                            <m:r>
                              <a:rPr lang="en-US" altLang="ko-KR" i="1">
                                <a:latin typeface="Cambria Math" panose="02040503050406030204" pitchFamily="18" charset="0"/>
                                <a:ea typeface="Cambria Math" panose="02040503050406030204" pitchFamily="18" charset="0"/>
                              </a:rPr>
                              <m:t>2</m:t>
                            </m:r>
                          </m:sup>
                        </m:sSubSup>
                      </m:den>
                    </m:f>
                    <m:f>
                      <m:fPr>
                        <m:ctrlPr>
                          <a:rPr lang="en-US" altLang="ko-KR" i="1">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2</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𝑏</m:t>
                        </m:r>
                      </m:den>
                    </m:f>
                  </m:oMath>
                </a14:m>
                <a:endParaRPr lang="en-US" altLang="ko-KR" dirty="0"/>
              </a:p>
            </p:txBody>
          </p:sp>
        </mc:Choice>
        <mc:Fallback xmlns="">
          <p:sp>
            <p:nvSpPr>
              <p:cNvPr id="56" name="TextBox 55"/>
              <p:cNvSpPr txBox="1">
                <a:spLocks noRot="1" noChangeAspect="1" noMove="1" noResize="1" noEditPoints="1" noAdjustHandles="1" noChangeArrowheads="1" noChangeShapeType="1" noTextEdit="1"/>
              </p:cNvSpPr>
              <p:nvPr/>
            </p:nvSpPr>
            <p:spPr>
              <a:xfrm>
                <a:off x="3402507" y="5249139"/>
                <a:ext cx="2890343" cy="484300"/>
              </a:xfrm>
              <a:prstGeom prst="rect">
                <a:avLst/>
              </a:prstGeom>
              <a:blipFill>
                <a:blip r:embed="rId8"/>
                <a:stretch>
                  <a:fillRect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531430" y="5366601"/>
                <a:ext cx="2428229" cy="282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0</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0" i="1">
                              <a:latin typeface="Cambria Math" panose="02040503050406030204" pitchFamily="18" charset="0"/>
                            </a:rPr>
                            <m:t>𝑎</m:t>
                          </m:r>
                        </m:e>
                        <m:sub>
                          <m:r>
                            <a:rPr lang="en-US" altLang="ko-KR" b="0" i="1">
                              <a:latin typeface="Cambria Math" panose="02040503050406030204" pitchFamily="18" charset="0"/>
                            </a:rPr>
                            <m:t>0</m:t>
                          </m:r>
                        </m:sub>
                        <m:sup>
                          <m:r>
                            <a:rPr lang="en-US" altLang="ko-KR" b="0" i="1">
                              <a:latin typeface="Cambria Math" panose="02040503050406030204" pitchFamily="18" charset="0"/>
                            </a:rPr>
                            <m:t>1</m:t>
                          </m:r>
                        </m:sup>
                      </m:sSubSup>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0 </m:t>
                          </m:r>
                        </m:sub>
                      </m:sSub>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0" i="1">
                              <a:latin typeface="Cambria Math" panose="02040503050406030204" pitchFamily="18" charset="0"/>
                            </a:rPr>
                            <m:t>𝑎</m:t>
                          </m:r>
                        </m:e>
                        <m:sub>
                          <m:r>
                            <a:rPr lang="en-US" altLang="ko-KR" b="0" i="1" smtClean="0">
                              <a:latin typeface="Cambria Math" panose="02040503050406030204" pitchFamily="18" charset="0"/>
                            </a:rPr>
                            <m:t>1</m:t>
                          </m:r>
                        </m:sub>
                        <m:sup>
                          <m:r>
                            <a:rPr lang="en-US" altLang="ko-KR" b="0" i="1">
                              <a:latin typeface="Cambria Math" panose="02040503050406030204" pitchFamily="18" charset="0"/>
                            </a:rPr>
                            <m:t>1</m:t>
                          </m:r>
                        </m:sup>
                      </m:sSubSup>
                      <m:sSub>
                        <m:sSubPr>
                          <m:ctrlPr>
                            <a:rPr lang="en-US" altLang="ko-KR" i="1">
                              <a:latin typeface="Cambria Math" panose="02040503050406030204" pitchFamily="18" charset="0"/>
                            </a:rPr>
                          </m:ctrlPr>
                        </m:sSubPr>
                        <m:e>
                          <m:r>
                            <a:rPr lang="en-US" altLang="ko-KR" b="0" i="1">
                              <a:latin typeface="Cambria Math" panose="02040503050406030204" pitchFamily="18" charset="0"/>
                            </a:rPr>
                            <m:t>𝑤</m:t>
                          </m:r>
                        </m:e>
                        <m:sub>
                          <m:r>
                            <a:rPr lang="en-US" altLang="ko-KR" b="0" i="1" smtClean="0">
                              <a:latin typeface="Cambria Math" panose="02040503050406030204" pitchFamily="18" charset="0"/>
                            </a:rPr>
                            <m:t>1</m:t>
                          </m:r>
                          <m:r>
                            <a:rPr lang="en-US" altLang="ko-KR" b="0" i="1">
                              <a:latin typeface="Cambria Math" panose="02040503050406030204" pitchFamily="18" charset="0"/>
                            </a:rPr>
                            <m:t> </m:t>
                          </m:r>
                        </m:sub>
                      </m:sSub>
                      <m:r>
                        <a:rPr lang="en-US" altLang="ko-KR" b="0" i="1" smtClean="0">
                          <a:latin typeface="Cambria Math" panose="02040503050406030204" pitchFamily="18" charset="0"/>
                        </a:rPr>
                        <m:t>+ </m:t>
                      </m:r>
                      <m:r>
                        <a:rPr lang="en-US" altLang="ko-KR" b="0" i="1" smtClean="0">
                          <a:latin typeface="Cambria Math" panose="02040503050406030204" pitchFamily="18" charset="0"/>
                        </a:rPr>
                        <m:t>𝑏</m:t>
                      </m:r>
                    </m:oMath>
                  </m:oMathPara>
                </a14:m>
                <a:endParaRPr lang="ko-KR" altLang="en-US" i="1" dirty="0"/>
              </a:p>
            </p:txBody>
          </p:sp>
        </mc:Choice>
        <mc:Fallback xmlns="">
          <p:sp>
            <p:nvSpPr>
              <p:cNvPr id="57" name="TextBox 56"/>
              <p:cNvSpPr txBox="1">
                <a:spLocks noRot="1" noChangeAspect="1" noMove="1" noResize="1" noEditPoints="1" noAdjustHandles="1" noChangeArrowheads="1" noChangeShapeType="1" noTextEdit="1"/>
              </p:cNvSpPr>
              <p:nvPr/>
            </p:nvSpPr>
            <p:spPr>
              <a:xfrm>
                <a:off x="6531430" y="5366601"/>
                <a:ext cx="2428229" cy="282450"/>
              </a:xfrm>
              <a:prstGeom prst="rect">
                <a:avLst/>
              </a:prstGeom>
              <a:blipFill>
                <a:blip r:embed="rId9"/>
                <a:stretch>
                  <a:fillRect l="-251" r="-752" b="-191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9142808" y="5249139"/>
                <a:ext cx="984249" cy="5601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i="1">
                                  <a:latin typeface="Cambria Math" panose="02040503050406030204" pitchFamily="18" charset="0"/>
                                  <a:ea typeface="Cambria Math" panose="02040503050406030204" pitchFamily="18" charset="0"/>
                                </a:rPr>
                                <m:t>0</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𝑏</m:t>
                          </m:r>
                        </m:den>
                      </m:f>
                      <m:r>
                        <a:rPr lang="en-US" altLang="ko-KR" b="0" i="1" smtClean="0">
                          <a:latin typeface="Cambria Math" panose="02040503050406030204" pitchFamily="18" charset="0"/>
                          <a:ea typeface="Cambria Math" panose="02040503050406030204" pitchFamily="18" charset="0"/>
                        </a:rPr>
                        <m:t>=1</m:t>
                      </m:r>
                    </m:oMath>
                  </m:oMathPara>
                </a14:m>
                <a:endParaRPr lang="ko-KR" altLang="en-US" i="1" dirty="0"/>
              </a:p>
            </p:txBody>
          </p:sp>
        </mc:Choice>
        <mc:Fallback xmlns="">
          <p:sp>
            <p:nvSpPr>
              <p:cNvPr id="58" name="TextBox 57"/>
              <p:cNvSpPr txBox="1">
                <a:spLocks noRot="1" noChangeAspect="1" noMove="1" noResize="1" noEditPoints="1" noAdjustHandles="1" noChangeArrowheads="1" noChangeShapeType="1" noTextEdit="1"/>
              </p:cNvSpPr>
              <p:nvPr/>
            </p:nvSpPr>
            <p:spPr>
              <a:xfrm>
                <a:off x="9142808" y="5249139"/>
                <a:ext cx="984249" cy="56015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3321052" y="5875645"/>
                <a:ext cx="1454694" cy="409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400" b="0" i="1" smtClean="0">
                              <a:latin typeface="Cambria Math" panose="02040503050406030204" pitchFamily="18" charset="0"/>
                            </a:rPr>
                          </m:ctrlPr>
                        </m:fPr>
                        <m:num>
                          <m:r>
                            <a:rPr lang="ko-KR" altLang="en-US" sz="1400" i="1" smtClean="0">
                              <a:latin typeface="Cambria Math" panose="02040503050406030204" pitchFamily="18" charset="0"/>
                            </a:rPr>
                            <m:t>𝜕</m:t>
                          </m:r>
                          <m:r>
                            <m:rPr>
                              <m:sty m:val="p"/>
                            </m:rPr>
                            <a:rPr lang="en-US" altLang="ko-KR" sz="1400" b="0" i="0" smtClean="0">
                              <a:latin typeface="Cambria Math" panose="02040503050406030204" pitchFamily="18" charset="0"/>
                            </a:rPr>
                            <m:t>C</m:t>
                          </m:r>
                        </m:num>
                        <m:den>
                          <m:r>
                            <a:rPr lang="ko-KR" altLang="en-US" sz="1400" i="1" smtClean="0">
                              <a:latin typeface="Cambria Math" panose="02040503050406030204" pitchFamily="18" charset="0"/>
                            </a:rPr>
                            <m:t>𝜕</m:t>
                          </m:r>
                          <m:r>
                            <a:rPr lang="en-US" altLang="ko-KR" sz="1400" b="0" i="1" smtClean="0">
                              <a:latin typeface="Cambria Math" panose="02040503050406030204" pitchFamily="18" charset="0"/>
                            </a:rPr>
                            <m:t>𝑏</m:t>
                          </m:r>
                        </m:den>
                      </m:f>
                      <m:r>
                        <a:rPr lang="en-US" altLang="ko-KR" sz="1400" b="0" i="0" smtClean="0">
                          <a:latin typeface="Cambria Math" panose="02040503050406030204" pitchFamily="18" charset="0"/>
                        </a:rPr>
                        <m:t>=</m:t>
                      </m:r>
                      <m:sSubSup>
                        <m:sSubSupPr>
                          <m:ctrlPr>
                            <a:rPr lang="en-US" altLang="ko-KR" sz="1400" b="0" i="1" smtClean="0">
                              <a:latin typeface="Cambria Math" panose="02040503050406030204" pitchFamily="18" charset="0"/>
                              <a:ea typeface="Cambria Math" panose="02040503050406030204" pitchFamily="18" charset="0"/>
                            </a:rPr>
                          </m:ctrlPr>
                        </m:sSubSupPr>
                        <m:e>
                          <m:r>
                            <a:rPr lang="ko-KR" altLang="en-US" sz="1400" b="0" i="1" smtClean="0">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0</m:t>
                          </m:r>
                        </m:sub>
                        <m:sup>
                          <m:r>
                            <a:rPr lang="en-US" altLang="ko-KR" sz="1400" b="0" i="1" smtClean="0">
                              <a:latin typeface="Cambria Math" panose="02040503050406030204" pitchFamily="18" charset="0"/>
                              <a:ea typeface="Cambria Math" panose="02040503050406030204" pitchFamily="18" charset="0"/>
                            </a:rPr>
                            <m:t>2</m:t>
                          </m:r>
                        </m:sup>
                      </m:sSubSup>
                      <m:r>
                        <a:rPr lang="en-US" altLang="ko-KR" sz="1400" b="0" i="1" smtClean="0">
                          <a:latin typeface="Cambria Math" panose="02040503050406030204" pitchFamily="18" charset="0"/>
                          <a:ea typeface="Cambria Math" panose="02040503050406030204" pitchFamily="18" charset="0"/>
                        </a:rPr>
                        <m:t>+</m:t>
                      </m:r>
                      <m:sSubSup>
                        <m:sSubSupPr>
                          <m:ctrlPr>
                            <a:rPr lang="en-US" altLang="ko-KR" sz="1400" i="1">
                              <a:latin typeface="Cambria Math" panose="02040503050406030204" pitchFamily="18" charset="0"/>
                              <a:ea typeface="Cambria Math" panose="02040503050406030204" pitchFamily="18" charset="0"/>
                            </a:rPr>
                          </m:ctrlPr>
                        </m:sSubSupPr>
                        <m:e>
                          <m:r>
                            <a:rPr lang="ko-KR" altLang="en-US" sz="1400" i="1">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1</m:t>
                          </m:r>
                        </m:sub>
                        <m:sup>
                          <m:r>
                            <a:rPr lang="en-US" altLang="ko-KR" sz="1400" i="1">
                              <a:latin typeface="Cambria Math" panose="02040503050406030204" pitchFamily="18" charset="0"/>
                              <a:ea typeface="Cambria Math" panose="02040503050406030204" pitchFamily="18" charset="0"/>
                            </a:rPr>
                            <m:t>2</m:t>
                          </m:r>
                        </m:sup>
                      </m:sSubSup>
                      <m:sSubSup>
                        <m:sSubSupPr>
                          <m:ctrlPr>
                            <a:rPr lang="en-US" altLang="ko-KR" sz="1400" i="1">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m:t>
                          </m:r>
                          <m:r>
                            <a:rPr lang="ko-KR" altLang="en-US" sz="1400" i="1">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2</m:t>
                          </m:r>
                        </m:sub>
                        <m:sup>
                          <m:r>
                            <a:rPr lang="en-US" altLang="ko-KR" sz="1400" i="1">
                              <a:latin typeface="Cambria Math" panose="02040503050406030204" pitchFamily="18" charset="0"/>
                              <a:ea typeface="Cambria Math" panose="02040503050406030204" pitchFamily="18" charset="0"/>
                            </a:rPr>
                            <m:t>2</m:t>
                          </m:r>
                        </m:sup>
                      </m:sSubSup>
                    </m:oMath>
                  </m:oMathPara>
                </a14:m>
                <a:endParaRPr lang="en-US" altLang="ko-KR" dirty="0"/>
              </a:p>
            </p:txBody>
          </p:sp>
        </mc:Choice>
        <mc:Fallback xmlns="">
          <p:sp>
            <p:nvSpPr>
              <p:cNvPr id="59" name="TextBox 58"/>
              <p:cNvSpPr txBox="1">
                <a:spLocks noRot="1" noChangeAspect="1" noMove="1" noResize="1" noEditPoints="1" noAdjustHandles="1" noChangeArrowheads="1" noChangeShapeType="1" noTextEdit="1"/>
              </p:cNvSpPr>
              <p:nvPr/>
            </p:nvSpPr>
            <p:spPr>
              <a:xfrm>
                <a:off x="3321052" y="5875645"/>
                <a:ext cx="1454694" cy="409664"/>
              </a:xfrm>
              <a:prstGeom prst="rect">
                <a:avLst/>
              </a:prstGeom>
              <a:blipFill>
                <a:blip r:embed="rId11"/>
                <a:stretch>
                  <a:fillRect l="-2101" t="-1493" r="-420" b="-13433"/>
                </a:stretch>
              </a:blipFill>
            </p:spPr>
            <p:txBody>
              <a:bodyPr/>
              <a:lstStyle/>
              <a:p>
                <a:r>
                  <a:rPr lang="ko-KR" altLang="en-US">
                    <a:noFill/>
                  </a:rPr>
                  <a:t> </a:t>
                </a:r>
              </a:p>
            </p:txBody>
          </p:sp>
        </mc:Fallback>
      </mc:AlternateContent>
      <p:sp>
        <p:nvSpPr>
          <p:cNvPr id="60" name="TextBox 59"/>
          <p:cNvSpPr txBox="1"/>
          <p:nvPr/>
        </p:nvSpPr>
        <p:spPr>
          <a:xfrm>
            <a:off x="9470571" y="4016829"/>
            <a:ext cx="1436915" cy="369332"/>
          </a:xfrm>
          <a:prstGeom prst="rect">
            <a:avLst/>
          </a:prstGeom>
          <a:noFill/>
        </p:spPr>
        <p:txBody>
          <a:bodyPr wrap="square" rtlCol="0">
            <a:spAutoFit/>
          </a:bodyPr>
          <a:lstStyle/>
          <a:p>
            <a:r>
              <a:rPr lang="en-US" altLang="ko-KR" dirty="0"/>
              <a:t>BP3</a:t>
            </a:r>
            <a:endParaRPr lang="ko-KR" altLang="en-US" dirty="0"/>
          </a:p>
        </p:txBody>
      </p:sp>
    </p:spTree>
    <p:extLst>
      <p:ext uri="{BB962C8B-B14F-4D97-AF65-F5344CB8AC3E}">
        <p14:creationId xmlns:p14="http://schemas.microsoft.com/office/powerpoint/2010/main" val="917696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a:t>
            </a:r>
            <a:endParaRPr lang="ko-KR" altLang="en-US" dirty="0"/>
          </a:p>
        </p:txBody>
      </p:sp>
      <p:sp>
        <p:nvSpPr>
          <p:cNvPr id="3" name="내용 개체 틀 2"/>
          <p:cNvSpPr>
            <a:spLocks noGrp="1"/>
          </p:cNvSpPr>
          <p:nvPr>
            <p:ph idx="1"/>
          </p:nvPr>
        </p:nvSpPr>
        <p:spPr>
          <a:xfrm>
            <a:off x="838200" y="1825625"/>
            <a:ext cx="10909300" cy="4351338"/>
          </a:xfrm>
        </p:spPr>
        <p:txBody>
          <a:bodyPr>
            <a:normAutofit/>
          </a:bodyPr>
          <a:lstStyle/>
          <a:p>
            <a:r>
              <a:rPr lang="en-US" altLang="ko-KR" sz="2400" dirty="0"/>
              <a:t>We did not mention error backprop</a:t>
            </a:r>
            <a:r>
              <a:rPr lang="ko-KR" altLang="en-US" sz="2400" dirty="0"/>
              <a:t> </a:t>
            </a:r>
            <a:r>
              <a:rPr lang="en-US" altLang="ko-KR" sz="2400" dirty="0"/>
              <a:t>of the convolution layer. </a:t>
            </a:r>
            <a:endParaRPr lang="ko-KR" altLang="en-US" sz="2400" dirty="0"/>
          </a:p>
          <a:p>
            <a:pPr marL="457189" lvl="1" indent="0">
              <a:buNone/>
            </a:pPr>
            <a:endParaRPr lang="ko-KR" altLang="en-US" sz="2000"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52</a:t>
            </a:fld>
            <a:endParaRPr lang="ko-KR" altLang="en-US" dirty="0"/>
          </a:p>
        </p:txBody>
      </p:sp>
      <mc:AlternateContent xmlns:mc="http://schemas.openxmlformats.org/markup-compatibility/2006" xmlns:a14="http://schemas.microsoft.com/office/drawing/2010/main">
        <mc:Choice Requires="a14">
          <p:graphicFrame>
            <p:nvGraphicFramePr>
              <p:cNvPr id="7" name="표 6"/>
              <p:cNvGraphicFramePr>
                <a:graphicFrameLocks noGrp="1"/>
              </p:cNvGraphicFramePr>
              <p:nvPr/>
            </p:nvGraphicFramePr>
            <p:xfrm>
              <a:off x="2078083" y="2461381"/>
              <a:ext cx="5606144" cy="384747"/>
            </p:xfrm>
            <a:graphic>
              <a:graphicData uri="http://schemas.openxmlformats.org/drawingml/2006/table">
                <a:tbl>
                  <a:tblPr firstRow="1" bandRow="1">
                    <a:tableStyleId>{5C22544A-7EE6-4342-B048-85BDC9FD1C3A}</a:tableStyleId>
                  </a:tblPr>
                  <a:tblGrid>
                    <a:gridCol w="1401536">
                      <a:extLst>
                        <a:ext uri="{9D8B030D-6E8A-4147-A177-3AD203B41FA5}">
                          <a16:colId xmlns="" xmlns:a16="http://schemas.microsoft.com/office/drawing/2014/main" val="1014769363"/>
                        </a:ext>
                      </a:extLst>
                    </a:gridCol>
                    <a:gridCol w="1401536">
                      <a:extLst>
                        <a:ext uri="{9D8B030D-6E8A-4147-A177-3AD203B41FA5}">
                          <a16:colId xmlns="" xmlns:a16="http://schemas.microsoft.com/office/drawing/2014/main" val="3860817669"/>
                        </a:ext>
                      </a:extLst>
                    </a:gridCol>
                    <a:gridCol w="1401536">
                      <a:extLst>
                        <a:ext uri="{9D8B030D-6E8A-4147-A177-3AD203B41FA5}">
                          <a16:colId xmlns="" xmlns:a16="http://schemas.microsoft.com/office/drawing/2014/main" val="1446132093"/>
                        </a:ext>
                      </a:extLst>
                    </a:gridCol>
                    <a:gridCol w="1401536">
                      <a:extLst>
                        <a:ext uri="{9D8B030D-6E8A-4147-A177-3AD203B41FA5}">
                          <a16:colId xmlns="" xmlns:a16="http://schemas.microsoft.com/office/drawing/2014/main" val="3272763797"/>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𝟑</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𝟑</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extLst>
                      <a:ext uri="{0D108BD9-81ED-4DB2-BD59-A6C34878D82A}">
                        <a16:rowId xmlns="" xmlns:a16="http://schemas.microsoft.com/office/drawing/2014/main" val="760195286"/>
                      </a:ext>
                    </a:extLst>
                  </a:tr>
                </a:tbl>
              </a:graphicData>
            </a:graphic>
          </p:graphicFrame>
        </mc:Choice>
        <mc:Fallback xmlns="">
          <p:graphicFrame>
            <p:nvGraphicFramePr>
              <p:cNvPr id="7" name="표 6"/>
              <p:cNvGraphicFramePr>
                <a:graphicFrameLocks noGrp="1"/>
              </p:cNvGraphicFramePr>
              <p:nvPr/>
            </p:nvGraphicFramePr>
            <p:xfrm>
              <a:off x="2078083" y="2461381"/>
              <a:ext cx="5606144" cy="384747"/>
            </p:xfrm>
            <a:graphic>
              <a:graphicData uri="http://schemas.openxmlformats.org/drawingml/2006/table">
                <a:tbl>
                  <a:tblPr firstRow="1" bandRow="1">
                    <a:tableStyleId>{5C22544A-7EE6-4342-B048-85BDC9FD1C3A}</a:tableStyleId>
                  </a:tblPr>
                  <a:tblGrid>
                    <a:gridCol w="1401536">
                      <a:extLst>
                        <a:ext uri="{9D8B030D-6E8A-4147-A177-3AD203B41FA5}">
                          <a16:colId xmlns:a16="http://schemas.microsoft.com/office/drawing/2014/main" val="1014769363"/>
                        </a:ext>
                      </a:extLst>
                    </a:gridCol>
                    <a:gridCol w="1401536">
                      <a:extLst>
                        <a:ext uri="{9D8B030D-6E8A-4147-A177-3AD203B41FA5}">
                          <a16:colId xmlns:a16="http://schemas.microsoft.com/office/drawing/2014/main" val="3860817669"/>
                        </a:ext>
                      </a:extLst>
                    </a:gridCol>
                    <a:gridCol w="1401536">
                      <a:extLst>
                        <a:ext uri="{9D8B030D-6E8A-4147-A177-3AD203B41FA5}">
                          <a16:colId xmlns:a16="http://schemas.microsoft.com/office/drawing/2014/main" val="1446132093"/>
                        </a:ext>
                      </a:extLst>
                    </a:gridCol>
                    <a:gridCol w="1401536">
                      <a:extLst>
                        <a:ext uri="{9D8B030D-6E8A-4147-A177-3AD203B41FA5}">
                          <a16:colId xmlns:a16="http://schemas.microsoft.com/office/drawing/2014/main" val="3272763797"/>
                        </a:ext>
                      </a:extLst>
                    </a:gridCol>
                  </a:tblGrid>
                  <a:tr h="384747">
                    <a:tc>
                      <a:txBody>
                        <a:bodyPr/>
                        <a:lstStyle/>
                        <a:p>
                          <a:endParaRPr lang="ko-KR"/>
                        </a:p>
                      </a:txBody>
                      <a:tcPr>
                        <a:blipFill>
                          <a:blip r:embed="rId2"/>
                          <a:stretch>
                            <a:fillRect l="-435" t="-1563" r="-302174" b="-14063"/>
                          </a:stretch>
                        </a:blipFill>
                      </a:tcPr>
                    </a:tc>
                    <a:tc>
                      <a:txBody>
                        <a:bodyPr/>
                        <a:lstStyle/>
                        <a:p>
                          <a:endParaRPr lang="ko-KR"/>
                        </a:p>
                      </a:txBody>
                      <a:tcPr>
                        <a:blipFill>
                          <a:blip r:embed="rId2"/>
                          <a:stretch>
                            <a:fillRect l="-100000" t="-1563" r="-200866" b="-14063"/>
                          </a:stretch>
                        </a:blipFill>
                      </a:tcPr>
                    </a:tc>
                    <a:tc>
                      <a:txBody>
                        <a:bodyPr/>
                        <a:lstStyle/>
                        <a:p>
                          <a:endParaRPr lang="ko-KR"/>
                        </a:p>
                      </a:txBody>
                      <a:tcPr>
                        <a:blipFill>
                          <a:blip r:embed="rId2"/>
                          <a:stretch>
                            <a:fillRect l="-200870" t="-1563" r="-101739" b="-14063"/>
                          </a:stretch>
                        </a:blipFill>
                      </a:tcPr>
                    </a:tc>
                    <a:tc>
                      <a:txBody>
                        <a:bodyPr/>
                        <a:lstStyle/>
                        <a:p>
                          <a:endParaRPr lang="ko-KR"/>
                        </a:p>
                      </a:txBody>
                      <a:tcPr>
                        <a:blipFill>
                          <a:blip r:embed="rId2"/>
                          <a:stretch>
                            <a:fillRect l="-300870" t="-1563" r="-1739" b="-14063"/>
                          </a:stretch>
                        </a:blipFill>
                      </a:tcPr>
                    </a:tc>
                    <a:extLst>
                      <a:ext uri="{0D108BD9-81ED-4DB2-BD59-A6C34878D82A}">
                        <a16:rowId xmlns:a16="http://schemas.microsoft.com/office/drawing/2014/main" val="7601952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표 9"/>
              <p:cNvGraphicFramePr>
                <a:graphicFrameLocks noGrp="1"/>
              </p:cNvGraphicFramePr>
              <p:nvPr>
                <p:extLst>
                  <p:ext uri="{D42A27DB-BD31-4B8C-83A1-F6EECF244321}">
                    <p14:modId xmlns:p14="http://schemas.microsoft.com/office/powerpoint/2010/main" val="151190682"/>
                  </p:ext>
                </p:extLst>
              </p:nvPr>
            </p:nvGraphicFramePr>
            <p:xfrm>
              <a:off x="3041469" y="3331029"/>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FF0000"/>
                                        </a:solidFill>
                                        <a:latin typeface="Cambria Math" panose="02040503050406030204" pitchFamily="18" charset="0"/>
                                      </a:rPr>
                                    </m:ctrlPr>
                                  </m:sSubPr>
                                  <m:e>
                                    <m:r>
                                      <a:rPr lang="en-US" altLang="ko-KR" smtClean="0">
                                        <a:solidFill>
                                          <a:srgbClr val="FF0000"/>
                                        </a:solidFill>
                                        <a:latin typeface="Cambria Math" panose="02040503050406030204" pitchFamily="18" charset="0"/>
                                      </a:rPr>
                                      <m:t>𝒘</m:t>
                                    </m:r>
                                  </m:e>
                                  <m:sub>
                                    <m:r>
                                      <a:rPr lang="en-US" altLang="ko-KR" smtClean="0">
                                        <a:solidFill>
                                          <a:srgbClr val="FF0000"/>
                                        </a:solidFill>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10" name="표 9"/>
              <p:cNvGraphicFramePr>
                <a:graphicFrameLocks noGrp="1"/>
              </p:cNvGraphicFramePr>
              <p:nvPr>
                <p:extLst>
                  <p:ext uri="{D42A27DB-BD31-4B8C-83A1-F6EECF244321}">
                    <p14:modId xmlns:p14="http://schemas.microsoft.com/office/powerpoint/2010/main" val="151190682"/>
                  </p:ext>
                </p:extLst>
              </p:nvPr>
            </p:nvGraphicFramePr>
            <p:xfrm>
              <a:off x="3041469" y="3331029"/>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xmlns:a14="http://schemas.microsoft.com/office/drawing/2010/main" xmlns="" val="2391077024"/>
                        </a:ext>
                      </a:extLst>
                    </a:gridCol>
                    <a:gridCol w="503465">
                      <a:extLst>
                        <a:ext uri="{9D8B030D-6E8A-4147-A177-3AD203B41FA5}">
                          <a16:colId xmlns:a16="http://schemas.microsoft.com/office/drawing/2014/main" xmlns:a14="http://schemas.microsoft.com/office/drawing/2010/main" xmlns="" val="2626787017"/>
                        </a:ext>
                      </a:extLst>
                    </a:gridCol>
                  </a:tblGrid>
                  <a:tr h="379455">
                    <a:tc>
                      <a:txBody>
                        <a:bodyPr/>
                        <a:lstStyle/>
                        <a:p>
                          <a:endParaRPr lang="ko-KR"/>
                        </a:p>
                      </a:txBody>
                      <a:tcPr>
                        <a:blipFill rotWithShape="0">
                          <a:blip r:embed="rId3"/>
                          <a:stretch>
                            <a:fillRect l="-1190" t="-1587" r="-103571" b="-6349"/>
                          </a:stretch>
                        </a:blipFill>
                      </a:tcPr>
                    </a:tc>
                    <a:tc>
                      <a:txBody>
                        <a:bodyPr/>
                        <a:lstStyle/>
                        <a:p>
                          <a:endParaRPr lang="ko-KR"/>
                        </a:p>
                      </a:txBody>
                      <a:tcPr>
                        <a:blipFill rotWithShape="0">
                          <a:blip r:embed="rId3"/>
                          <a:stretch>
                            <a:fillRect l="-102410" t="-1587" r="-4819" b="-6349"/>
                          </a:stretch>
                        </a:blipFill>
                      </a:tcPr>
                    </a:tc>
                    <a:extLst>
                      <a:ext uri="{0D108BD9-81ED-4DB2-BD59-A6C34878D82A}">
                        <a16:rowId xmlns:a16="http://schemas.microsoft.com/office/drawing/2014/main" xmlns:a14="http://schemas.microsoft.com/office/drawing/2010/main" xmlns="" val="1349699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표 24"/>
              <p:cNvGraphicFramePr>
                <a:graphicFrameLocks noGrp="1"/>
              </p:cNvGraphicFramePr>
              <p:nvPr>
                <p:extLst>
                  <p:ext uri="{D42A27DB-BD31-4B8C-83A1-F6EECF244321}">
                    <p14:modId xmlns:p14="http://schemas.microsoft.com/office/powerpoint/2010/main" val="2370630533"/>
                  </p:ext>
                </p:extLst>
              </p:nvPr>
            </p:nvGraphicFramePr>
            <p:xfrm>
              <a:off x="4377690"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FF0000"/>
                                        </a:solidFill>
                                        <a:latin typeface="Cambria Math" panose="02040503050406030204" pitchFamily="18" charset="0"/>
                                      </a:rPr>
                                    </m:ctrlPr>
                                  </m:sSubPr>
                                  <m:e>
                                    <m:r>
                                      <a:rPr lang="en-US" altLang="ko-KR" smtClean="0">
                                        <a:solidFill>
                                          <a:srgbClr val="FF0000"/>
                                        </a:solidFill>
                                        <a:latin typeface="Cambria Math" panose="02040503050406030204" pitchFamily="18" charset="0"/>
                                      </a:rPr>
                                      <m:t>𝒘</m:t>
                                    </m:r>
                                  </m:e>
                                  <m:sub>
                                    <m:r>
                                      <a:rPr lang="en-US" altLang="ko-KR" smtClean="0">
                                        <a:solidFill>
                                          <a:srgbClr val="FF0000"/>
                                        </a:solidFill>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25" name="표 24"/>
              <p:cNvGraphicFramePr>
                <a:graphicFrameLocks noGrp="1"/>
              </p:cNvGraphicFramePr>
              <p:nvPr>
                <p:extLst>
                  <p:ext uri="{D42A27DB-BD31-4B8C-83A1-F6EECF244321}">
                    <p14:modId xmlns:p14="http://schemas.microsoft.com/office/powerpoint/2010/main" val="2370630533"/>
                  </p:ext>
                </p:extLst>
              </p:nvPr>
            </p:nvGraphicFramePr>
            <p:xfrm>
              <a:off x="4377690"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xmlns:a14="http://schemas.microsoft.com/office/drawing/2010/main" xmlns="" val="2391077024"/>
                        </a:ext>
                      </a:extLst>
                    </a:gridCol>
                    <a:gridCol w="503465">
                      <a:extLst>
                        <a:ext uri="{9D8B030D-6E8A-4147-A177-3AD203B41FA5}">
                          <a16:colId xmlns:a16="http://schemas.microsoft.com/office/drawing/2014/main" xmlns:a14="http://schemas.microsoft.com/office/drawing/2010/main" xmlns="" val="2626787017"/>
                        </a:ext>
                      </a:extLst>
                    </a:gridCol>
                  </a:tblGrid>
                  <a:tr h="379455">
                    <a:tc>
                      <a:txBody>
                        <a:bodyPr/>
                        <a:lstStyle/>
                        <a:p>
                          <a:endParaRPr lang="ko-KR"/>
                        </a:p>
                      </a:txBody>
                      <a:tcPr>
                        <a:blipFill rotWithShape="0">
                          <a:blip r:embed="rId4"/>
                          <a:stretch>
                            <a:fillRect l="-1205" t="-1587" r="-104819" b="-6349"/>
                          </a:stretch>
                        </a:blipFill>
                      </a:tcPr>
                    </a:tc>
                    <a:tc>
                      <a:txBody>
                        <a:bodyPr/>
                        <a:lstStyle/>
                        <a:p>
                          <a:endParaRPr lang="ko-KR"/>
                        </a:p>
                      </a:txBody>
                      <a:tcPr>
                        <a:blipFill rotWithShape="0">
                          <a:blip r:embed="rId4"/>
                          <a:stretch>
                            <a:fillRect l="-101205" t="-1587" r="-4819" b="-6349"/>
                          </a:stretch>
                        </a:blipFill>
                      </a:tcPr>
                    </a:tc>
                    <a:extLst>
                      <a:ext uri="{0D108BD9-81ED-4DB2-BD59-A6C34878D82A}">
                        <a16:rowId xmlns:a16="http://schemas.microsoft.com/office/drawing/2014/main" xmlns:a14="http://schemas.microsoft.com/office/drawing/2010/main" xmlns="" val="1349699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6" name="표 25"/>
              <p:cNvGraphicFramePr>
                <a:graphicFrameLocks noGrp="1"/>
              </p:cNvGraphicFramePr>
              <p:nvPr>
                <p:extLst>
                  <p:ext uri="{D42A27DB-BD31-4B8C-83A1-F6EECF244321}">
                    <p14:modId xmlns:p14="http://schemas.microsoft.com/office/powerpoint/2010/main" val="321579207"/>
                  </p:ext>
                </p:extLst>
              </p:nvPr>
            </p:nvGraphicFramePr>
            <p:xfrm>
              <a:off x="5800998"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FF0000"/>
                                        </a:solidFill>
                                        <a:latin typeface="Cambria Math" panose="02040503050406030204" pitchFamily="18" charset="0"/>
                                      </a:rPr>
                                    </m:ctrlPr>
                                  </m:sSubPr>
                                  <m:e>
                                    <m:r>
                                      <a:rPr lang="en-US" altLang="ko-KR" smtClean="0">
                                        <a:solidFill>
                                          <a:srgbClr val="FF0000"/>
                                        </a:solidFill>
                                        <a:latin typeface="Cambria Math" panose="02040503050406030204" pitchFamily="18" charset="0"/>
                                      </a:rPr>
                                      <m:t>𝒘</m:t>
                                    </m:r>
                                  </m:e>
                                  <m:sub>
                                    <m:r>
                                      <a:rPr lang="en-US" altLang="ko-KR" smtClean="0">
                                        <a:solidFill>
                                          <a:srgbClr val="FF0000"/>
                                        </a:solidFill>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26" name="표 25"/>
              <p:cNvGraphicFramePr>
                <a:graphicFrameLocks noGrp="1"/>
              </p:cNvGraphicFramePr>
              <p:nvPr>
                <p:extLst>
                  <p:ext uri="{D42A27DB-BD31-4B8C-83A1-F6EECF244321}">
                    <p14:modId xmlns:p14="http://schemas.microsoft.com/office/powerpoint/2010/main" val="321579207"/>
                  </p:ext>
                </p:extLst>
              </p:nvPr>
            </p:nvGraphicFramePr>
            <p:xfrm>
              <a:off x="5800998"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xmlns:a14="http://schemas.microsoft.com/office/drawing/2010/main" xmlns="" val="2391077024"/>
                        </a:ext>
                      </a:extLst>
                    </a:gridCol>
                    <a:gridCol w="503465">
                      <a:extLst>
                        <a:ext uri="{9D8B030D-6E8A-4147-A177-3AD203B41FA5}">
                          <a16:colId xmlns:a16="http://schemas.microsoft.com/office/drawing/2014/main" xmlns:a14="http://schemas.microsoft.com/office/drawing/2010/main" xmlns="" val="2626787017"/>
                        </a:ext>
                      </a:extLst>
                    </a:gridCol>
                  </a:tblGrid>
                  <a:tr h="379455">
                    <a:tc>
                      <a:txBody>
                        <a:bodyPr/>
                        <a:lstStyle/>
                        <a:p>
                          <a:endParaRPr lang="ko-KR"/>
                        </a:p>
                      </a:txBody>
                      <a:tcPr>
                        <a:blipFill rotWithShape="0">
                          <a:blip r:embed="rId5"/>
                          <a:stretch>
                            <a:fillRect l="-1205" t="-1587" r="-104819" b="-6349"/>
                          </a:stretch>
                        </a:blipFill>
                      </a:tcPr>
                    </a:tc>
                    <a:tc>
                      <a:txBody>
                        <a:bodyPr/>
                        <a:lstStyle/>
                        <a:p>
                          <a:endParaRPr lang="ko-KR"/>
                        </a:p>
                      </a:txBody>
                      <a:tcPr>
                        <a:blipFill rotWithShape="0">
                          <a:blip r:embed="rId5"/>
                          <a:stretch>
                            <a:fillRect l="-101205" t="-1587" r="-4819" b="-6349"/>
                          </a:stretch>
                        </a:blipFill>
                      </a:tcPr>
                    </a:tc>
                    <a:extLst>
                      <a:ext uri="{0D108BD9-81ED-4DB2-BD59-A6C34878D82A}">
                        <a16:rowId xmlns:a16="http://schemas.microsoft.com/office/drawing/2014/main" xmlns:a14="http://schemas.microsoft.com/office/drawing/2010/main" xmlns="" val="1349699769"/>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p:cNvSpPr txBox="1"/>
              <p:nvPr/>
            </p:nvSpPr>
            <p:spPr>
              <a:xfrm>
                <a:off x="2898167" y="3927176"/>
                <a:ext cx="2118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𝑏</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898167" y="3927176"/>
                <a:ext cx="211853" cy="276999"/>
              </a:xfrm>
              <a:prstGeom prst="rect">
                <a:avLst/>
              </a:prstGeom>
              <a:blipFill>
                <a:blip r:embed="rId6"/>
                <a:stretch>
                  <a:fillRect l="-20000" r="-17143" b="-108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표 13"/>
              <p:cNvGraphicFramePr>
                <a:graphicFrameLocks noGrp="1"/>
              </p:cNvGraphicFramePr>
              <p:nvPr/>
            </p:nvGraphicFramePr>
            <p:xfrm>
              <a:off x="2777309" y="4420868"/>
              <a:ext cx="4233090" cy="384747"/>
            </p:xfrm>
            <a:graphic>
              <a:graphicData uri="http://schemas.openxmlformats.org/drawingml/2006/table">
                <a:tbl>
                  <a:tblPr firstRow="1" bandRow="1">
                    <a:tableStyleId>{5C22544A-7EE6-4342-B048-85BDC9FD1C3A}</a:tableStyleId>
                  </a:tblPr>
                  <a:tblGrid>
                    <a:gridCol w="1411030">
                      <a:extLst>
                        <a:ext uri="{9D8B030D-6E8A-4147-A177-3AD203B41FA5}">
                          <a16:colId xmlns="" xmlns:a16="http://schemas.microsoft.com/office/drawing/2014/main" val="2309305645"/>
                        </a:ext>
                      </a:extLst>
                    </a:gridCol>
                    <a:gridCol w="1411030">
                      <a:extLst>
                        <a:ext uri="{9D8B030D-6E8A-4147-A177-3AD203B41FA5}">
                          <a16:colId xmlns="" xmlns:a16="http://schemas.microsoft.com/office/drawing/2014/main" val="172029030"/>
                        </a:ext>
                      </a:extLst>
                    </a:gridCol>
                    <a:gridCol w="1411030">
                      <a:extLst>
                        <a:ext uri="{9D8B030D-6E8A-4147-A177-3AD203B41FA5}">
                          <a16:colId xmlns="" xmlns:a16="http://schemas.microsoft.com/office/drawing/2014/main" val="1091804157"/>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extLst>
                      <a:ext uri="{0D108BD9-81ED-4DB2-BD59-A6C34878D82A}">
                        <a16:rowId xmlns="" xmlns:a16="http://schemas.microsoft.com/office/drawing/2014/main" val="1711877211"/>
                      </a:ext>
                    </a:extLst>
                  </a:tr>
                </a:tbl>
              </a:graphicData>
            </a:graphic>
          </p:graphicFrame>
        </mc:Choice>
        <mc:Fallback xmlns="">
          <p:graphicFrame>
            <p:nvGraphicFramePr>
              <p:cNvPr id="14" name="표 13"/>
              <p:cNvGraphicFramePr>
                <a:graphicFrameLocks noGrp="1"/>
              </p:cNvGraphicFramePr>
              <p:nvPr/>
            </p:nvGraphicFramePr>
            <p:xfrm>
              <a:off x="2777309" y="4420868"/>
              <a:ext cx="4233090" cy="384747"/>
            </p:xfrm>
            <a:graphic>
              <a:graphicData uri="http://schemas.openxmlformats.org/drawingml/2006/table">
                <a:tbl>
                  <a:tblPr firstRow="1" bandRow="1">
                    <a:tableStyleId>{5C22544A-7EE6-4342-B048-85BDC9FD1C3A}</a:tableStyleId>
                  </a:tblPr>
                  <a:tblGrid>
                    <a:gridCol w="1411030">
                      <a:extLst>
                        <a:ext uri="{9D8B030D-6E8A-4147-A177-3AD203B41FA5}">
                          <a16:colId xmlns:a16="http://schemas.microsoft.com/office/drawing/2014/main" val="2309305645"/>
                        </a:ext>
                      </a:extLst>
                    </a:gridCol>
                    <a:gridCol w="1411030">
                      <a:extLst>
                        <a:ext uri="{9D8B030D-6E8A-4147-A177-3AD203B41FA5}">
                          <a16:colId xmlns:a16="http://schemas.microsoft.com/office/drawing/2014/main" val="172029030"/>
                        </a:ext>
                      </a:extLst>
                    </a:gridCol>
                    <a:gridCol w="1411030">
                      <a:extLst>
                        <a:ext uri="{9D8B030D-6E8A-4147-A177-3AD203B41FA5}">
                          <a16:colId xmlns:a16="http://schemas.microsoft.com/office/drawing/2014/main" val="1091804157"/>
                        </a:ext>
                      </a:extLst>
                    </a:gridCol>
                  </a:tblGrid>
                  <a:tr h="384747">
                    <a:tc>
                      <a:txBody>
                        <a:bodyPr/>
                        <a:lstStyle/>
                        <a:p>
                          <a:endParaRPr lang="ko-KR"/>
                        </a:p>
                      </a:txBody>
                      <a:tcPr>
                        <a:blipFill>
                          <a:blip r:embed="rId7"/>
                          <a:stretch>
                            <a:fillRect l="-431" t="-1563" r="-201724" b="-14063"/>
                          </a:stretch>
                        </a:blipFill>
                      </a:tcPr>
                    </a:tc>
                    <a:tc>
                      <a:txBody>
                        <a:bodyPr/>
                        <a:lstStyle/>
                        <a:p>
                          <a:endParaRPr lang="ko-KR"/>
                        </a:p>
                      </a:txBody>
                      <a:tcPr>
                        <a:blipFill>
                          <a:blip r:embed="rId7"/>
                          <a:stretch>
                            <a:fillRect l="-100866" t="-1563" r="-102597" b="-14063"/>
                          </a:stretch>
                        </a:blipFill>
                      </a:tcPr>
                    </a:tc>
                    <a:tc>
                      <a:txBody>
                        <a:bodyPr/>
                        <a:lstStyle/>
                        <a:p>
                          <a:endParaRPr lang="ko-KR"/>
                        </a:p>
                      </a:txBody>
                      <a:tcPr>
                        <a:blipFill>
                          <a:blip r:embed="rId7"/>
                          <a:stretch>
                            <a:fillRect l="-200000" t="-1563" r="-2155" b="-14063"/>
                          </a:stretch>
                        </a:blipFill>
                      </a:tcPr>
                    </a:tc>
                    <a:extLst>
                      <a:ext uri="{0D108BD9-81ED-4DB2-BD59-A6C34878D82A}">
                        <a16:rowId xmlns:a16="http://schemas.microsoft.com/office/drawing/2014/main" val="1711877211"/>
                      </a:ext>
                    </a:extLst>
                  </a:tr>
                </a:tbl>
              </a:graphicData>
            </a:graphic>
          </p:graphicFrame>
        </mc:Fallback>
      </mc:AlternateContent>
      <p:cxnSp>
        <p:nvCxnSpPr>
          <p:cNvPr id="18" name="직선 연결선 17"/>
          <p:cNvCxnSpPr/>
          <p:nvPr/>
        </p:nvCxnSpPr>
        <p:spPr>
          <a:xfrm>
            <a:off x="2777309" y="2797323"/>
            <a:ext cx="453571" cy="53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직선 연결선 22"/>
          <p:cNvCxnSpPr>
            <a:cxnSpLocks/>
          </p:cNvCxnSpPr>
          <p:nvPr/>
        </p:nvCxnSpPr>
        <p:spPr>
          <a:xfrm flipH="1">
            <a:off x="3787141" y="2797323"/>
            <a:ext cx="434339" cy="53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4213860" y="2846128"/>
            <a:ext cx="388620"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5087439" y="2846128"/>
            <a:ext cx="452301"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5536203" y="2846128"/>
            <a:ext cx="477701"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H="1">
            <a:off x="6531430" y="2846128"/>
            <a:ext cx="367846"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3544934" y="3772694"/>
            <a:ext cx="0" cy="89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직선 연결선 45"/>
          <p:cNvCxnSpPr>
            <a:cxnSpLocks/>
            <a:stCxn id="25" idx="2"/>
            <a:endCxn id="14" idx="0"/>
          </p:cNvCxnSpPr>
          <p:nvPr/>
        </p:nvCxnSpPr>
        <p:spPr>
          <a:xfrm>
            <a:off x="4881155" y="3710483"/>
            <a:ext cx="12699" cy="710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6304463" y="3710483"/>
            <a:ext cx="0" cy="9601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2932518" y="5249139"/>
                <a:ext cx="3204723" cy="484300"/>
              </a:xfrm>
              <a:prstGeom prst="rect">
                <a:avLst/>
              </a:prstGeom>
              <a:noFill/>
            </p:spPr>
            <p:txBody>
              <a:bodyPr wrap="none" lIns="0" tIns="0" rIns="0" bIns="0" rtlCol="0">
                <a:spAutoFit/>
              </a:bodyPr>
              <a:lstStyle/>
              <a:p>
                <a14:m>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m:rPr>
                            <m:sty m:val="p"/>
                          </m:rPr>
                          <a:rPr lang="en-US" altLang="ko-KR" b="0" i="0" smtClean="0">
                            <a:latin typeface="Cambria Math" panose="02040503050406030204" pitchFamily="18" charset="0"/>
                          </a:rPr>
                          <m:t>C</m:t>
                        </m:r>
                      </m:num>
                      <m:den>
                        <m:r>
                          <a:rPr lang="ko-KR" altLang="en-US" i="1"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w</m:t>
                            </m:r>
                          </m:e>
                          <m:sub>
                            <m:r>
                              <a:rPr lang="en-US" altLang="ko-KR" b="0" i="0" smtClean="0">
                                <a:latin typeface="Cambria Math" panose="02040503050406030204" pitchFamily="18" charset="0"/>
                              </a:rPr>
                              <m:t>0</m:t>
                            </m:r>
                          </m:sub>
                        </m:sSub>
                      </m:den>
                    </m:f>
                    <m:r>
                      <a:rPr lang="en-US" altLang="ko-KR" b="0" i="0" smtClean="0">
                        <a:latin typeface="Cambria Math" panose="02040503050406030204" pitchFamily="18" charset="0"/>
                      </a:rPr>
                      <m:t>=</m:t>
                    </m:r>
                    <m:f>
                      <m:fPr>
                        <m:ctrlPr>
                          <a:rPr lang="en-US" altLang="ko-KR" b="0" i="1" smtClean="0">
                            <a:latin typeface="Cambria Math" panose="02040503050406030204" pitchFamily="18" charset="0"/>
                            <a:ea typeface="Cambria Math" panose="02040503050406030204" pitchFamily="18" charset="0"/>
                          </a:rPr>
                        </m:ctrlPr>
                      </m:fPr>
                      <m:num>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𝐶</m:t>
                        </m:r>
                      </m:num>
                      <m:den>
                        <m:r>
                          <a:rPr lang="ko-KR" altLang="en-US" b="0" i="1" smtClean="0">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0</m:t>
                            </m:r>
                          </m:sub>
                          <m:sup>
                            <m:r>
                              <a:rPr lang="en-US" altLang="ko-KR" b="0" i="1" smtClean="0">
                                <a:latin typeface="Cambria Math" panose="02040503050406030204" pitchFamily="18" charset="0"/>
                                <a:ea typeface="Cambria Math" panose="02040503050406030204" pitchFamily="18" charset="0"/>
                              </a:rPr>
                              <m:t>2</m:t>
                            </m:r>
                          </m:sup>
                        </m:sSubSup>
                      </m:den>
                    </m:f>
                    <m:f>
                      <m:fPr>
                        <m:ctrlPr>
                          <a:rPr lang="en-US" altLang="ko-KR" b="0" i="1" smtClean="0">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i="1">
                                <a:latin typeface="Cambria Math" panose="02040503050406030204" pitchFamily="18" charset="0"/>
                                <a:ea typeface="Cambria Math" panose="02040503050406030204" pitchFamily="18" charset="0"/>
                              </a:rPr>
                              <m:t>0</m:t>
                            </m:r>
                          </m:sub>
                          <m:sup>
                            <m:r>
                              <a:rPr lang="en-US" altLang="ko-KR" i="1">
                                <a:latin typeface="Cambria Math" panose="02040503050406030204" pitchFamily="18" charset="0"/>
                                <a:ea typeface="Cambria Math" panose="02040503050406030204" pitchFamily="18" charset="0"/>
                              </a:rPr>
                              <m:t>2</m:t>
                            </m:r>
                          </m:sup>
                        </m:sSubSup>
                      </m:num>
                      <m:den>
                        <m:r>
                          <a:rPr lang="ko-KR" altLang="en-US" b="0" i="1" smtClean="0">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𝑤</m:t>
                            </m:r>
                          </m:e>
                          <m:sub>
                            <m:r>
                              <a:rPr lang="en-US" altLang="ko-KR" b="0" i="1" smtClean="0">
                                <a:latin typeface="Cambria Math" panose="02040503050406030204" pitchFamily="18" charset="0"/>
                                <a:ea typeface="Cambria Math" panose="02040503050406030204" pitchFamily="18" charset="0"/>
                              </a:rPr>
                              <m:t>0</m:t>
                            </m:r>
                          </m:sub>
                        </m:sSub>
                      </m:den>
                    </m:f>
                  </m:oMath>
                </a14:m>
                <a:r>
                  <a:rPr lang="en-US" altLang="ko-KR" dirty="0"/>
                  <a:t>+</a:t>
                </a:r>
                <a:r>
                  <a:rPr lang="en-US" altLang="ko-KR" dirty="0">
                    <a:ea typeface="Cambria Math" panose="02040503050406030204" pitchFamily="18" charset="0"/>
                  </a:rPr>
                  <a:t> </a:t>
                </a:r>
                <a14:m>
                  <m:oMath xmlns:m="http://schemas.openxmlformats.org/officeDocument/2006/math">
                    <m:f>
                      <m:fPr>
                        <m:ctrlPr>
                          <a:rPr lang="en-US" altLang="ko-KR" i="1">
                            <a:latin typeface="Cambria Math" panose="02040503050406030204" pitchFamily="18" charset="0"/>
                            <a:ea typeface="Cambria Math" panose="02040503050406030204" pitchFamily="18" charset="0"/>
                          </a:rPr>
                        </m:ctrlPr>
                      </m:fPr>
                      <m:num>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num>
                      <m:den>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i="1">
                                <a:latin typeface="Cambria Math" panose="02040503050406030204" pitchFamily="18" charset="0"/>
                                <a:ea typeface="Cambria Math" panose="02040503050406030204" pitchFamily="18" charset="0"/>
                              </a:rPr>
                              <m:t>2</m:t>
                            </m:r>
                          </m:sup>
                        </m:sSubSup>
                      </m:den>
                    </m:f>
                    <m:f>
                      <m:fPr>
                        <m:ctrlPr>
                          <a:rPr lang="en-US" altLang="ko-KR" i="1">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𝑤</m:t>
                            </m:r>
                          </m:e>
                          <m:sub>
                            <m:r>
                              <a:rPr lang="en-US" altLang="ko-KR" b="0" i="1" smtClean="0">
                                <a:latin typeface="Cambria Math" panose="02040503050406030204" pitchFamily="18" charset="0"/>
                                <a:ea typeface="Cambria Math" panose="02040503050406030204" pitchFamily="18" charset="0"/>
                              </a:rPr>
                              <m:t>0</m:t>
                            </m:r>
                          </m:sub>
                        </m:sSub>
                      </m:den>
                    </m:f>
                  </m:oMath>
                </a14:m>
                <a:r>
                  <a:rPr lang="en-US" altLang="ko-KR" dirty="0"/>
                  <a:t>+</a:t>
                </a:r>
                <a:r>
                  <a:rPr lang="en-US" altLang="ko-KR" dirty="0">
                    <a:ea typeface="Cambria Math" panose="02040503050406030204" pitchFamily="18" charset="0"/>
                  </a:rPr>
                  <a:t> </a:t>
                </a:r>
                <a14:m>
                  <m:oMath xmlns:m="http://schemas.openxmlformats.org/officeDocument/2006/math">
                    <m:f>
                      <m:fPr>
                        <m:ctrlPr>
                          <a:rPr lang="en-US" altLang="ko-KR" i="1">
                            <a:latin typeface="Cambria Math" panose="02040503050406030204" pitchFamily="18" charset="0"/>
                            <a:ea typeface="Cambria Math" panose="02040503050406030204" pitchFamily="18" charset="0"/>
                          </a:rPr>
                        </m:ctrlPr>
                      </m:fPr>
                      <m:num>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num>
                      <m:den>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2</m:t>
                            </m:r>
                          </m:sub>
                          <m:sup>
                            <m:r>
                              <a:rPr lang="en-US" altLang="ko-KR" i="1">
                                <a:latin typeface="Cambria Math" panose="02040503050406030204" pitchFamily="18" charset="0"/>
                                <a:ea typeface="Cambria Math" panose="02040503050406030204" pitchFamily="18" charset="0"/>
                              </a:rPr>
                              <m:t>2</m:t>
                            </m:r>
                          </m:sup>
                        </m:sSubSup>
                      </m:den>
                    </m:f>
                    <m:f>
                      <m:fPr>
                        <m:ctrlPr>
                          <a:rPr lang="en-US" altLang="ko-KR" i="1">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2</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𝑤</m:t>
                            </m:r>
                          </m:e>
                          <m:sub>
                            <m:r>
                              <a:rPr lang="en-US" altLang="ko-KR" b="0" i="1" smtClean="0">
                                <a:latin typeface="Cambria Math" panose="02040503050406030204" pitchFamily="18" charset="0"/>
                                <a:ea typeface="Cambria Math" panose="02040503050406030204" pitchFamily="18" charset="0"/>
                              </a:rPr>
                              <m:t>0</m:t>
                            </m:r>
                          </m:sub>
                        </m:sSub>
                      </m:den>
                    </m:f>
                  </m:oMath>
                </a14:m>
                <a:endParaRPr lang="en-US" altLang="ko-KR" dirty="0"/>
              </a:p>
            </p:txBody>
          </p:sp>
        </mc:Choice>
        <mc:Fallback xmlns="">
          <p:sp>
            <p:nvSpPr>
              <p:cNvPr id="56" name="TextBox 55"/>
              <p:cNvSpPr txBox="1">
                <a:spLocks noRot="1" noChangeAspect="1" noMove="1" noResize="1" noEditPoints="1" noAdjustHandles="1" noChangeArrowheads="1" noChangeShapeType="1" noTextEdit="1"/>
              </p:cNvSpPr>
              <p:nvPr/>
            </p:nvSpPr>
            <p:spPr>
              <a:xfrm>
                <a:off x="2932518" y="5249139"/>
                <a:ext cx="3204723" cy="484300"/>
              </a:xfrm>
              <a:prstGeom prst="rect">
                <a:avLst/>
              </a:prstGeom>
              <a:blipFill>
                <a:blip r:embed="rId8"/>
                <a:stretch>
                  <a:fillRect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531430" y="5366601"/>
                <a:ext cx="2428229" cy="282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0</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0" i="1">
                              <a:latin typeface="Cambria Math" panose="02040503050406030204" pitchFamily="18" charset="0"/>
                            </a:rPr>
                            <m:t>𝑎</m:t>
                          </m:r>
                        </m:e>
                        <m:sub>
                          <m:r>
                            <a:rPr lang="en-US" altLang="ko-KR" b="0" i="1">
                              <a:latin typeface="Cambria Math" panose="02040503050406030204" pitchFamily="18" charset="0"/>
                            </a:rPr>
                            <m:t>0</m:t>
                          </m:r>
                        </m:sub>
                        <m:sup>
                          <m:r>
                            <a:rPr lang="en-US" altLang="ko-KR" b="0" i="1">
                              <a:latin typeface="Cambria Math" panose="02040503050406030204" pitchFamily="18" charset="0"/>
                            </a:rPr>
                            <m:t>1</m:t>
                          </m:r>
                        </m:sup>
                      </m:sSubSup>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0 </m:t>
                          </m:r>
                        </m:sub>
                      </m:sSub>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0" i="1">
                              <a:latin typeface="Cambria Math" panose="02040503050406030204" pitchFamily="18" charset="0"/>
                            </a:rPr>
                            <m:t>𝑎</m:t>
                          </m:r>
                        </m:e>
                        <m:sub>
                          <m:r>
                            <a:rPr lang="en-US" altLang="ko-KR" b="0" i="1" smtClean="0">
                              <a:latin typeface="Cambria Math" panose="02040503050406030204" pitchFamily="18" charset="0"/>
                            </a:rPr>
                            <m:t>1</m:t>
                          </m:r>
                        </m:sub>
                        <m:sup>
                          <m:r>
                            <a:rPr lang="en-US" altLang="ko-KR" b="0" i="1">
                              <a:latin typeface="Cambria Math" panose="02040503050406030204" pitchFamily="18" charset="0"/>
                            </a:rPr>
                            <m:t>1</m:t>
                          </m:r>
                        </m:sup>
                      </m:sSubSup>
                      <m:sSub>
                        <m:sSubPr>
                          <m:ctrlPr>
                            <a:rPr lang="en-US" altLang="ko-KR" i="1">
                              <a:latin typeface="Cambria Math" panose="02040503050406030204" pitchFamily="18" charset="0"/>
                            </a:rPr>
                          </m:ctrlPr>
                        </m:sSubPr>
                        <m:e>
                          <m:r>
                            <a:rPr lang="en-US" altLang="ko-KR" b="0" i="1">
                              <a:latin typeface="Cambria Math" panose="02040503050406030204" pitchFamily="18" charset="0"/>
                            </a:rPr>
                            <m:t>𝑤</m:t>
                          </m:r>
                        </m:e>
                        <m:sub>
                          <m:r>
                            <a:rPr lang="en-US" altLang="ko-KR" b="0" i="1" smtClean="0">
                              <a:latin typeface="Cambria Math" panose="02040503050406030204" pitchFamily="18" charset="0"/>
                            </a:rPr>
                            <m:t>1</m:t>
                          </m:r>
                          <m:r>
                            <a:rPr lang="en-US" altLang="ko-KR" b="0" i="1">
                              <a:latin typeface="Cambria Math" panose="02040503050406030204" pitchFamily="18" charset="0"/>
                            </a:rPr>
                            <m:t> </m:t>
                          </m:r>
                        </m:sub>
                      </m:sSub>
                      <m:r>
                        <a:rPr lang="en-US" altLang="ko-KR" b="0" i="1" smtClean="0">
                          <a:latin typeface="Cambria Math" panose="02040503050406030204" pitchFamily="18" charset="0"/>
                        </a:rPr>
                        <m:t>+ </m:t>
                      </m:r>
                      <m:r>
                        <a:rPr lang="en-US" altLang="ko-KR" b="0" i="1" smtClean="0">
                          <a:latin typeface="Cambria Math" panose="02040503050406030204" pitchFamily="18" charset="0"/>
                        </a:rPr>
                        <m:t>𝑏</m:t>
                      </m:r>
                    </m:oMath>
                  </m:oMathPara>
                </a14:m>
                <a:endParaRPr lang="ko-KR" altLang="en-US" i="1" dirty="0"/>
              </a:p>
            </p:txBody>
          </p:sp>
        </mc:Choice>
        <mc:Fallback xmlns="">
          <p:sp>
            <p:nvSpPr>
              <p:cNvPr id="57" name="TextBox 56"/>
              <p:cNvSpPr txBox="1">
                <a:spLocks noRot="1" noChangeAspect="1" noMove="1" noResize="1" noEditPoints="1" noAdjustHandles="1" noChangeArrowheads="1" noChangeShapeType="1" noTextEdit="1"/>
              </p:cNvSpPr>
              <p:nvPr/>
            </p:nvSpPr>
            <p:spPr>
              <a:xfrm>
                <a:off x="6531430" y="5366601"/>
                <a:ext cx="2428229" cy="282450"/>
              </a:xfrm>
              <a:prstGeom prst="rect">
                <a:avLst/>
              </a:prstGeom>
              <a:blipFill>
                <a:blip r:embed="rId9"/>
                <a:stretch>
                  <a:fillRect l="-251" r="-752" b="-191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9142808" y="5249139"/>
                <a:ext cx="984249" cy="6072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i="1">
                                  <a:latin typeface="Cambria Math" panose="02040503050406030204" pitchFamily="18" charset="0"/>
                                  <a:ea typeface="Cambria Math" panose="02040503050406030204" pitchFamily="18" charset="0"/>
                                </a:rPr>
                                <m:t>0</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𝑤</m:t>
                              </m:r>
                            </m:e>
                            <m:sub>
                              <m:r>
                                <a:rPr lang="en-US" altLang="ko-KR" b="0" i="1" smtClean="0">
                                  <a:latin typeface="Cambria Math" panose="02040503050406030204" pitchFamily="18" charset="0"/>
                                  <a:ea typeface="Cambria Math" panose="02040503050406030204" pitchFamily="18" charset="0"/>
                                </a:rPr>
                                <m:t>0</m:t>
                              </m:r>
                            </m:sub>
                          </m:sSub>
                        </m:den>
                      </m:f>
                      <m:r>
                        <a:rPr lang="en-US" altLang="ko-KR" b="0" i="1" smtClean="0">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𝑎</m:t>
                          </m:r>
                        </m:e>
                        <m:sub>
                          <m:r>
                            <a:rPr lang="en-US" altLang="ko-KR" b="0" i="1" smtClean="0">
                              <a:latin typeface="Cambria Math" panose="02040503050406030204" pitchFamily="18" charset="0"/>
                              <a:ea typeface="Cambria Math" panose="02040503050406030204" pitchFamily="18" charset="0"/>
                            </a:rPr>
                            <m:t>0</m:t>
                          </m:r>
                        </m:sub>
                        <m:sup>
                          <m:r>
                            <a:rPr lang="en-US" altLang="ko-KR" b="0" i="1" smtClean="0">
                              <a:latin typeface="Cambria Math" panose="02040503050406030204" pitchFamily="18" charset="0"/>
                              <a:ea typeface="Cambria Math" panose="02040503050406030204" pitchFamily="18" charset="0"/>
                            </a:rPr>
                            <m:t>1</m:t>
                          </m:r>
                        </m:sup>
                      </m:sSubSup>
                    </m:oMath>
                  </m:oMathPara>
                </a14:m>
                <a:endParaRPr lang="ko-KR" altLang="en-US" i="1" dirty="0"/>
              </a:p>
            </p:txBody>
          </p:sp>
        </mc:Choice>
        <mc:Fallback xmlns="">
          <p:sp>
            <p:nvSpPr>
              <p:cNvPr id="58" name="TextBox 57"/>
              <p:cNvSpPr txBox="1">
                <a:spLocks noRot="1" noChangeAspect="1" noMove="1" noResize="1" noEditPoints="1" noAdjustHandles="1" noChangeArrowheads="1" noChangeShapeType="1" noTextEdit="1"/>
              </p:cNvSpPr>
              <p:nvPr/>
            </p:nvSpPr>
            <p:spPr>
              <a:xfrm>
                <a:off x="9142808" y="5249139"/>
                <a:ext cx="984249" cy="60721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2898167" y="5884412"/>
                <a:ext cx="2168414" cy="446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400" b="0" i="1" smtClean="0">
                              <a:latin typeface="Cambria Math" panose="02040503050406030204" pitchFamily="18" charset="0"/>
                            </a:rPr>
                          </m:ctrlPr>
                        </m:fPr>
                        <m:num>
                          <m:r>
                            <a:rPr lang="ko-KR" altLang="en-US" sz="1400" i="1" smtClean="0">
                              <a:latin typeface="Cambria Math" panose="02040503050406030204" pitchFamily="18" charset="0"/>
                            </a:rPr>
                            <m:t>𝜕</m:t>
                          </m:r>
                          <m:r>
                            <m:rPr>
                              <m:sty m:val="p"/>
                            </m:rPr>
                            <a:rPr lang="en-US" altLang="ko-KR" sz="1400" b="0" i="0" smtClean="0">
                              <a:latin typeface="Cambria Math" panose="02040503050406030204" pitchFamily="18" charset="0"/>
                            </a:rPr>
                            <m:t>C</m:t>
                          </m:r>
                        </m:num>
                        <m:den>
                          <m:r>
                            <a:rPr lang="ko-KR" altLang="en-US"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m:rPr>
                                  <m:sty m:val="p"/>
                                </m:rPr>
                                <a:rPr lang="en-US" altLang="ko-KR" sz="1400" b="0" i="0" smtClean="0">
                                  <a:latin typeface="Cambria Math" panose="02040503050406030204" pitchFamily="18" charset="0"/>
                                </a:rPr>
                                <m:t>w</m:t>
                              </m:r>
                            </m:e>
                            <m:sub>
                              <m:r>
                                <a:rPr lang="en-US" altLang="ko-KR" sz="1400" b="0" i="0" smtClean="0">
                                  <a:latin typeface="Cambria Math" panose="02040503050406030204" pitchFamily="18" charset="0"/>
                                </a:rPr>
                                <m:t>0</m:t>
                              </m:r>
                            </m:sub>
                          </m:sSub>
                        </m:den>
                      </m:f>
                      <m:r>
                        <a:rPr lang="en-US" altLang="ko-KR" sz="1400" b="0" i="0" smtClean="0">
                          <a:latin typeface="Cambria Math" panose="02040503050406030204" pitchFamily="18" charset="0"/>
                        </a:rPr>
                        <m:t>=</m:t>
                      </m:r>
                      <m:sSubSup>
                        <m:sSubSupPr>
                          <m:ctrlPr>
                            <a:rPr lang="en-US" altLang="ko-KR" sz="1400" b="0" i="1" smtClean="0">
                              <a:latin typeface="Cambria Math" panose="02040503050406030204" pitchFamily="18" charset="0"/>
                              <a:ea typeface="Cambria Math" panose="02040503050406030204" pitchFamily="18" charset="0"/>
                            </a:rPr>
                          </m:ctrlPr>
                        </m:sSubSupPr>
                        <m:e>
                          <m:r>
                            <a:rPr lang="ko-KR" altLang="en-US" sz="1400" b="0" i="1" smtClean="0">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0</m:t>
                          </m:r>
                        </m:sub>
                        <m:sup>
                          <m:r>
                            <a:rPr lang="en-US" altLang="ko-KR" sz="1400" b="0" i="1" smtClean="0">
                              <a:latin typeface="Cambria Math" panose="02040503050406030204" pitchFamily="18" charset="0"/>
                              <a:ea typeface="Cambria Math" panose="02040503050406030204" pitchFamily="18" charset="0"/>
                            </a:rPr>
                            <m:t>2</m:t>
                          </m:r>
                        </m:sup>
                      </m:sSubSup>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𝑎</m:t>
                          </m:r>
                        </m:e>
                        <m:sub>
                          <m:r>
                            <a:rPr lang="en-US" altLang="ko-KR" sz="1400" b="0" i="1" smtClean="0">
                              <a:latin typeface="Cambria Math" panose="02040503050406030204" pitchFamily="18" charset="0"/>
                              <a:ea typeface="Cambria Math" panose="02040503050406030204" pitchFamily="18" charset="0"/>
                            </a:rPr>
                            <m:t>0</m:t>
                          </m:r>
                        </m:sub>
                        <m:sup>
                          <m:r>
                            <a:rPr lang="en-US" altLang="ko-KR" sz="1400" b="0" i="1" smtClean="0">
                              <a:latin typeface="Cambria Math" panose="02040503050406030204" pitchFamily="18" charset="0"/>
                              <a:ea typeface="Cambria Math" panose="02040503050406030204" pitchFamily="18" charset="0"/>
                            </a:rPr>
                            <m:t>1</m:t>
                          </m:r>
                        </m:sup>
                      </m:sSubSup>
                      <m:r>
                        <a:rPr lang="en-US" altLang="ko-KR" sz="1400" b="0" i="1" smtClean="0">
                          <a:latin typeface="Cambria Math" panose="02040503050406030204" pitchFamily="18" charset="0"/>
                          <a:ea typeface="Cambria Math" panose="02040503050406030204" pitchFamily="18" charset="0"/>
                        </a:rPr>
                        <m:t>+</m:t>
                      </m:r>
                      <m:sSubSup>
                        <m:sSubSupPr>
                          <m:ctrlPr>
                            <a:rPr lang="en-US" altLang="ko-KR" sz="1400" i="1">
                              <a:latin typeface="Cambria Math" panose="02040503050406030204" pitchFamily="18" charset="0"/>
                              <a:ea typeface="Cambria Math" panose="02040503050406030204" pitchFamily="18" charset="0"/>
                            </a:rPr>
                          </m:ctrlPr>
                        </m:sSubSupPr>
                        <m:e>
                          <m:r>
                            <a:rPr lang="ko-KR" altLang="en-US" sz="1400" i="1">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1</m:t>
                          </m:r>
                        </m:sub>
                        <m:sup>
                          <m:r>
                            <a:rPr lang="en-US" altLang="ko-KR" sz="1400" i="1">
                              <a:latin typeface="Cambria Math" panose="02040503050406030204" pitchFamily="18" charset="0"/>
                              <a:ea typeface="Cambria Math" panose="02040503050406030204" pitchFamily="18" charset="0"/>
                            </a:rPr>
                            <m:t>2</m:t>
                          </m:r>
                        </m:sup>
                      </m:sSubSup>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𝑎</m:t>
                          </m:r>
                        </m:e>
                        <m:sub>
                          <m:r>
                            <a:rPr lang="en-US" altLang="ko-KR" sz="1400" b="0" i="1" smtClean="0">
                              <a:latin typeface="Cambria Math" panose="02040503050406030204" pitchFamily="18" charset="0"/>
                              <a:ea typeface="Cambria Math" panose="02040503050406030204" pitchFamily="18" charset="0"/>
                            </a:rPr>
                            <m:t>1</m:t>
                          </m:r>
                        </m:sub>
                        <m:sup>
                          <m:r>
                            <a:rPr lang="en-US" altLang="ko-KR" sz="1400" b="0" i="1" smtClean="0">
                              <a:latin typeface="Cambria Math" panose="02040503050406030204" pitchFamily="18" charset="0"/>
                              <a:ea typeface="Cambria Math" panose="02040503050406030204" pitchFamily="18" charset="0"/>
                            </a:rPr>
                            <m:t>1</m:t>
                          </m:r>
                        </m:sup>
                      </m:sSubSup>
                      <m:sSubSup>
                        <m:sSubSupPr>
                          <m:ctrlPr>
                            <a:rPr lang="en-US" altLang="ko-KR" sz="1400" i="1">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m:t>
                          </m:r>
                          <m:r>
                            <a:rPr lang="ko-KR" altLang="en-US" sz="1400" i="1">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2</m:t>
                          </m:r>
                        </m:sub>
                        <m:sup>
                          <m:r>
                            <a:rPr lang="en-US" altLang="ko-KR" sz="1400" i="1">
                              <a:latin typeface="Cambria Math" panose="02040503050406030204" pitchFamily="18" charset="0"/>
                              <a:ea typeface="Cambria Math" panose="02040503050406030204" pitchFamily="18" charset="0"/>
                            </a:rPr>
                            <m:t>2</m:t>
                          </m:r>
                        </m:sup>
                      </m:sSubSup>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𝑎</m:t>
                          </m:r>
                        </m:e>
                        <m:sub>
                          <m:r>
                            <a:rPr lang="en-US" altLang="ko-KR" sz="1400" b="0" i="1" smtClean="0">
                              <a:latin typeface="Cambria Math" panose="02040503050406030204" pitchFamily="18" charset="0"/>
                              <a:ea typeface="Cambria Math" panose="02040503050406030204" pitchFamily="18" charset="0"/>
                            </a:rPr>
                            <m:t>2</m:t>
                          </m:r>
                        </m:sub>
                        <m:sup>
                          <m:r>
                            <a:rPr lang="en-US" altLang="ko-KR" sz="1400" b="0" i="1" smtClean="0">
                              <a:latin typeface="Cambria Math" panose="02040503050406030204" pitchFamily="18" charset="0"/>
                              <a:ea typeface="Cambria Math" panose="02040503050406030204" pitchFamily="18" charset="0"/>
                            </a:rPr>
                            <m:t>1</m:t>
                          </m:r>
                        </m:sup>
                      </m:sSubSup>
                    </m:oMath>
                  </m:oMathPara>
                </a14:m>
                <a:endParaRPr lang="en-US" altLang="ko-KR" dirty="0"/>
              </a:p>
            </p:txBody>
          </p:sp>
        </mc:Choice>
        <mc:Fallback xmlns="">
          <p:sp>
            <p:nvSpPr>
              <p:cNvPr id="59" name="TextBox 58"/>
              <p:cNvSpPr txBox="1">
                <a:spLocks noRot="1" noChangeAspect="1" noMove="1" noResize="1" noEditPoints="1" noAdjustHandles="1" noChangeArrowheads="1" noChangeShapeType="1" noTextEdit="1"/>
              </p:cNvSpPr>
              <p:nvPr/>
            </p:nvSpPr>
            <p:spPr>
              <a:xfrm>
                <a:off x="2898167" y="5884412"/>
                <a:ext cx="2168414" cy="446212"/>
              </a:xfrm>
              <a:prstGeom prst="rect">
                <a:avLst/>
              </a:prstGeom>
              <a:blipFill>
                <a:blip r:embed="rId11"/>
                <a:stretch>
                  <a:fillRect l="-843" b="-8219"/>
                </a:stretch>
              </a:blipFill>
            </p:spPr>
            <p:txBody>
              <a:bodyPr/>
              <a:lstStyle/>
              <a:p>
                <a:r>
                  <a:rPr lang="ko-KR" altLang="en-US">
                    <a:noFill/>
                  </a:rPr>
                  <a:t> </a:t>
                </a:r>
              </a:p>
            </p:txBody>
          </p:sp>
        </mc:Fallback>
      </mc:AlternateContent>
      <p:sp>
        <p:nvSpPr>
          <p:cNvPr id="24" name="TextBox 23"/>
          <p:cNvSpPr txBox="1"/>
          <p:nvPr/>
        </p:nvSpPr>
        <p:spPr>
          <a:xfrm>
            <a:off x="9470571" y="4016829"/>
            <a:ext cx="1436915" cy="369332"/>
          </a:xfrm>
          <a:prstGeom prst="rect">
            <a:avLst/>
          </a:prstGeom>
          <a:noFill/>
        </p:spPr>
        <p:txBody>
          <a:bodyPr wrap="square" rtlCol="0">
            <a:spAutoFit/>
          </a:bodyPr>
          <a:lstStyle/>
          <a:p>
            <a:r>
              <a:rPr lang="en-US" altLang="ko-KR" dirty="0"/>
              <a:t>BP4</a:t>
            </a:r>
            <a:endParaRPr lang="ko-KR" altLang="en-US" dirty="0"/>
          </a:p>
        </p:txBody>
      </p:sp>
    </p:spTree>
    <p:extLst>
      <p:ext uri="{BB962C8B-B14F-4D97-AF65-F5344CB8AC3E}">
        <p14:creationId xmlns:p14="http://schemas.microsoft.com/office/powerpoint/2010/main" val="2088728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a:t>
            </a:r>
            <a:endParaRPr lang="ko-KR" altLang="en-US" dirty="0"/>
          </a:p>
        </p:txBody>
      </p:sp>
      <p:sp>
        <p:nvSpPr>
          <p:cNvPr id="3" name="내용 개체 틀 2"/>
          <p:cNvSpPr>
            <a:spLocks noGrp="1"/>
          </p:cNvSpPr>
          <p:nvPr>
            <p:ph idx="1"/>
          </p:nvPr>
        </p:nvSpPr>
        <p:spPr>
          <a:xfrm>
            <a:off x="838200" y="1825625"/>
            <a:ext cx="10909300" cy="4351338"/>
          </a:xfrm>
        </p:spPr>
        <p:txBody>
          <a:bodyPr>
            <a:normAutofit/>
          </a:bodyPr>
          <a:lstStyle/>
          <a:p>
            <a:r>
              <a:rPr lang="en-US" altLang="ko-KR" sz="2400" dirty="0"/>
              <a:t>We did not mention error backprop</a:t>
            </a:r>
            <a:r>
              <a:rPr lang="ko-KR" altLang="en-US" sz="2400" dirty="0"/>
              <a:t> </a:t>
            </a:r>
            <a:r>
              <a:rPr lang="en-US" altLang="ko-KR" sz="2400" dirty="0"/>
              <a:t>of the convolution layer. </a:t>
            </a:r>
            <a:endParaRPr lang="ko-KR" altLang="en-US" sz="2400" dirty="0"/>
          </a:p>
          <a:p>
            <a:pPr marL="457189" lvl="1" indent="0">
              <a:buNone/>
            </a:pPr>
            <a:endParaRPr lang="ko-KR" altLang="en-US" sz="2000"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53</a:t>
            </a:fld>
            <a:endParaRPr lang="ko-KR" altLang="en-US" dirty="0"/>
          </a:p>
        </p:txBody>
      </p:sp>
      <mc:AlternateContent xmlns:mc="http://schemas.openxmlformats.org/markup-compatibility/2006" xmlns:a14="http://schemas.microsoft.com/office/drawing/2010/main">
        <mc:Choice Requires="a14">
          <p:graphicFrame>
            <p:nvGraphicFramePr>
              <p:cNvPr id="7" name="표 6"/>
              <p:cNvGraphicFramePr>
                <a:graphicFrameLocks noGrp="1"/>
              </p:cNvGraphicFramePr>
              <p:nvPr/>
            </p:nvGraphicFramePr>
            <p:xfrm>
              <a:off x="2078083" y="2461381"/>
              <a:ext cx="5606144" cy="384747"/>
            </p:xfrm>
            <a:graphic>
              <a:graphicData uri="http://schemas.openxmlformats.org/drawingml/2006/table">
                <a:tbl>
                  <a:tblPr firstRow="1" bandRow="1">
                    <a:tableStyleId>{5C22544A-7EE6-4342-B048-85BDC9FD1C3A}</a:tableStyleId>
                  </a:tblPr>
                  <a:tblGrid>
                    <a:gridCol w="1401536">
                      <a:extLst>
                        <a:ext uri="{9D8B030D-6E8A-4147-A177-3AD203B41FA5}">
                          <a16:colId xmlns="" xmlns:a16="http://schemas.microsoft.com/office/drawing/2014/main" val="1014769363"/>
                        </a:ext>
                      </a:extLst>
                    </a:gridCol>
                    <a:gridCol w="1401536">
                      <a:extLst>
                        <a:ext uri="{9D8B030D-6E8A-4147-A177-3AD203B41FA5}">
                          <a16:colId xmlns="" xmlns:a16="http://schemas.microsoft.com/office/drawing/2014/main" val="3860817669"/>
                        </a:ext>
                      </a:extLst>
                    </a:gridCol>
                    <a:gridCol w="1401536">
                      <a:extLst>
                        <a:ext uri="{9D8B030D-6E8A-4147-A177-3AD203B41FA5}">
                          <a16:colId xmlns="" xmlns:a16="http://schemas.microsoft.com/office/drawing/2014/main" val="1446132093"/>
                        </a:ext>
                      </a:extLst>
                    </a:gridCol>
                    <a:gridCol w="1401536">
                      <a:extLst>
                        <a:ext uri="{9D8B030D-6E8A-4147-A177-3AD203B41FA5}">
                          <a16:colId xmlns="" xmlns:a16="http://schemas.microsoft.com/office/drawing/2014/main" val="3272763797"/>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𝟑</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𝟑</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extLst>
                      <a:ext uri="{0D108BD9-81ED-4DB2-BD59-A6C34878D82A}">
                        <a16:rowId xmlns="" xmlns:a16="http://schemas.microsoft.com/office/drawing/2014/main" val="760195286"/>
                      </a:ext>
                    </a:extLst>
                  </a:tr>
                </a:tbl>
              </a:graphicData>
            </a:graphic>
          </p:graphicFrame>
        </mc:Choice>
        <mc:Fallback xmlns="">
          <p:graphicFrame>
            <p:nvGraphicFramePr>
              <p:cNvPr id="7" name="표 6"/>
              <p:cNvGraphicFramePr>
                <a:graphicFrameLocks noGrp="1"/>
              </p:cNvGraphicFramePr>
              <p:nvPr/>
            </p:nvGraphicFramePr>
            <p:xfrm>
              <a:off x="2078083" y="2461381"/>
              <a:ext cx="5606144" cy="384747"/>
            </p:xfrm>
            <a:graphic>
              <a:graphicData uri="http://schemas.openxmlformats.org/drawingml/2006/table">
                <a:tbl>
                  <a:tblPr firstRow="1" bandRow="1">
                    <a:tableStyleId>{5C22544A-7EE6-4342-B048-85BDC9FD1C3A}</a:tableStyleId>
                  </a:tblPr>
                  <a:tblGrid>
                    <a:gridCol w="1401536">
                      <a:extLst>
                        <a:ext uri="{9D8B030D-6E8A-4147-A177-3AD203B41FA5}">
                          <a16:colId xmlns:a16="http://schemas.microsoft.com/office/drawing/2014/main" val="1014769363"/>
                        </a:ext>
                      </a:extLst>
                    </a:gridCol>
                    <a:gridCol w="1401536">
                      <a:extLst>
                        <a:ext uri="{9D8B030D-6E8A-4147-A177-3AD203B41FA5}">
                          <a16:colId xmlns:a16="http://schemas.microsoft.com/office/drawing/2014/main" val="3860817669"/>
                        </a:ext>
                      </a:extLst>
                    </a:gridCol>
                    <a:gridCol w="1401536">
                      <a:extLst>
                        <a:ext uri="{9D8B030D-6E8A-4147-A177-3AD203B41FA5}">
                          <a16:colId xmlns:a16="http://schemas.microsoft.com/office/drawing/2014/main" val="1446132093"/>
                        </a:ext>
                      </a:extLst>
                    </a:gridCol>
                    <a:gridCol w="1401536">
                      <a:extLst>
                        <a:ext uri="{9D8B030D-6E8A-4147-A177-3AD203B41FA5}">
                          <a16:colId xmlns:a16="http://schemas.microsoft.com/office/drawing/2014/main" val="3272763797"/>
                        </a:ext>
                      </a:extLst>
                    </a:gridCol>
                  </a:tblGrid>
                  <a:tr h="384747">
                    <a:tc>
                      <a:txBody>
                        <a:bodyPr/>
                        <a:lstStyle/>
                        <a:p>
                          <a:endParaRPr lang="ko-KR"/>
                        </a:p>
                      </a:txBody>
                      <a:tcPr>
                        <a:blipFill>
                          <a:blip r:embed="rId2"/>
                          <a:stretch>
                            <a:fillRect l="-435" t="-1563" r="-302174" b="-14063"/>
                          </a:stretch>
                        </a:blipFill>
                      </a:tcPr>
                    </a:tc>
                    <a:tc>
                      <a:txBody>
                        <a:bodyPr/>
                        <a:lstStyle/>
                        <a:p>
                          <a:endParaRPr lang="ko-KR"/>
                        </a:p>
                      </a:txBody>
                      <a:tcPr>
                        <a:blipFill>
                          <a:blip r:embed="rId2"/>
                          <a:stretch>
                            <a:fillRect l="-100000" t="-1563" r="-200866" b="-14063"/>
                          </a:stretch>
                        </a:blipFill>
                      </a:tcPr>
                    </a:tc>
                    <a:tc>
                      <a:txBody>
                        <a:bodyPr/>
                        <a:lstStyle/>
                        <a:p>
                          <a:endParaRPr lang="ko-KR"/>
                        </a:p>
                      </a:txBody>
                      <a:tcPr>
                        <a:blipFill>
                          <a:blip r:embed="rId2"/>
                          <a:stretch>
                            <a:fillRect l="-200870" t="-1563" r="-101739" b="-14063"/>
                          </a:stretch>
                        </a:blipFill>
                      </a:tcPr>
                    </a:tc>
                    <a:tc>
                      <a:txBody>
                        <a:bodyPr/>
                        <a:lstStyle/>
                        <a:p>
                          <a:endParaRPr lang="ko-KR"/>
                        </a:p>
                      </a:txBody>
                      <a:tcPr>
                        <a:blipFill>
                          <a:blip r:embed="rId2"/>
                          <a:stretch>
                            <a:fillRect l="-300870" t="-1563" r="-1739" b="-14063"/>
                          </a:stretch>
                        </a:blipFill>
                      </a:tcPr>
                    </a:tc>
                    <a:extLst>
                      <a:ext uri="{0D108BD9-81ED-4DB2-BD59-A6C34878D82A}">
                        <a16:rowId xmlns:a16="http://schemas.microsoft.com/office/drawing/2014/main" val="7601952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표 9"/>
              <p:cNvGraphicFramePr>
                <a:graphicFrameLocks noGrp="1"/>
              </p:cNvGraphicFramePr>
              <p:nvPr>
                <p:extLst>
                  <p:ext uri="{D42A27DB-BD31-4B8C-83A1-F6EECF244321}">
                    <p14:modId xmlns:p14="http://schemas.microsoft.com/office/powerpoint/2010/main" val="2338493362"/>
                  </p:ext>
                </p:extLst>
              </p:nvPr>
            </p:nvGraphicFramePr>
            <p:xfrm>
              <a:off x="3041469" y="3331029"/>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FF0000"/>
                                        </a:solidFill>
                                        <a:latin typeface="Cambria Math" panose="02040503050406030204" pitchFamily="18" charset="0"/>
                                      </a:rPr>
                                    </m:ctrlPr>
                                  </m:sSubPr>
                                  <m:e>
                                    <m:r>
                                      <a:rPr lang="en-US" altLang="ko-KR" smtClean="0">
                                        <a:solidFill>
                                          <a:srgbClr val="FF0000"/>
                                        </a:solidFill>
                                        <a:latin typeface="Cambria Math" panose="02040503050406030204" pitchFamily="18" charset="0"/>
                                      </a:rPr>
                                      <m:t>𝒘</m:t>
                                    </m:r>
                                  </m:e>
                                  <m:sub>
                                    <m:r>
                                      <a:rPr lang="en-US" altLang="ko-KR" smtClean="0">
                                        <a:solidFill>
                                          <a:srgbClr val="FF0000"/>
                                        </a:solidFill>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10" name="표 9"/>
              <p:cNvGraphicFramePr>
                <a:graphicFrameLocks noGrp="1"/>
              </p:cNvGraphicFramePr>
              <p:nvPr>
                <p:extLst>
                  <p:ext uri="{D42A27DB-BD31-4B8C-83A1-F6EECF244321}">
                    <p14:modId xmlns:p14="http://schemas.microsoft.com/office/powerpoint/2010/main" val="2338493362"/>
                  </p:ext>
                </p:extLst>
              </p:nvPr>
            </p:nvGraphicFramePr>
            <p:xfrm>
              <a:off x="3041469" y="3331029"/>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xmlns:a14="http://schemas.microsoft.com/office/drawing/2010/main" xmlns="" val="2391077024"/>
                        </a:ext>
                      </a:extLst>
                    </a:gridCol>
                    <a:gridCol w="503465">
                      <a:extLst>
                        <a:ext uri="{9D8B030D-6E8A-4147-A177-3AD203B41FA5}">
                          <a16:colId xmlns:a16="http://schemas.microsoft.com/office/drawing/2014/main" xmlns:a14="http://schemas.microsoft.com/office/drawing/2010/main" xmlns="" val="2626787017"/>
                        </a:ext>
                      </a:extLst>
                    </a:gridCol>
                  </a:tblGrid>
                  <a:tr h="379455">
                    <a:tc>
                      <a:txBody>
                        <a:bodyPr/>
                        <a:lstStyle/>
                        <a:p>
                          <a:endParaRPr lang="ko-KR"/>
                        </a:p>
                      </a:txBody>
                      <a:tcPr>
                        <a:blipFill rotWithShape="0">
                          <a:blip r:embed="rId3"/>
                          <a:stretch>
                            <a:fillRect l="-1190" t="-1587" r="-103571" b="-6349"/>
                          </a:stretch>
                        </a:blipFill>
                      </a:tcPr>
                    </a:tc>
                    <a:tc>
                      <a:txBody>
                        <a:bodyPr/>
                        <a:lstStyle/>
                        <a:p>
                          <a:endParaRPr lang="ko-KR"/>
                        </a:p>
                      </a:txBody>
                      <a:tcPr>
                        <a:blipFill rotWithShape="0">
                          <a:blip r:embed="rId3"/>
                          <a:stretch>
                            <a:fillRect l="-102410" t="-1587" r="-4819" b="-6349"/>
                          </a:stretch>
                        </a:blipFill>
                      </a:tcPr>
                    </a:tc>
                    <a:extLst>
                      <a:ext uri="{0D108BD9-81ED-4DB2-BD59-A6C34878D82A}">
                        <a16:rowId xmlns:a16="http://schemas.microsoft.com/office/drawing/2014/main" xmlns:a14="http://schemas.microsoft.com/office/drawing/2010/main" xmlns="" val="1349699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표 24"/>
              <p:cNvGraphicFramePr>
                <a:graphicFrameLocks noGrp="1"/>
              </p:cNvGraphicFramePr>
              <p:nvPr>
                <p:extLst>
                  <p:ext uri="{D42A27DB-BD31-4B8C-83A1-F6EECF244321}">
                    <p14:modId xmlns:p14="http://schemas.microsoft.com/office/powerpoint/2010/main" val="3086885369"/>
                  </p:ext>
                </p:extLst>
              </p:nvPr>
            </p:nvGraphicFramePr>
            <p:xfrm>
              <a:off x="4377690"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FF0000"/>
                                        </a:solidFill>
                                        <a:latin typeface="Cambria Math" panose="02040503050406030204" pitchFamily="18" charset="0"/>
                                      </a:rPr>
                                    </m:ctrlPr>
                                  </m:sSubPr>
                                  <m:e>
                                    <m:r>
                                      <a:rPr lang="en-US" altLang="ko-KR" smtClean="0">
                                        <a:solidFill>
                                          <a:srgbClr val="FF0000"/>
                                        </a:solidFill>
                                        <a:latin typeface="Cambria Math" panose="02040503050406030204" pitchFamily="18" charset="0"/>
                                      </a:rPr>
                                      <m:t>𝒘</m:t>
                                    </m:r>
                                  </m:e>
                                  <m:sub>
                                    <m:r>
                                      <a:rPr lang="en-US" altLang="ko-KR" smtClean="0">
                                        <a:solidFill>
                                          <a:srgbClr val="FF0000"/>
                                        </a:solidFill>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25" name="표 24"/>
              <p:cNvGraphicFramePr>
                <a:graphicFrameLocks noGrp="1"/>
              </p:cNvGraphicFramePr>
              <p:nvPr>
                <p:extLst>
                  <p:ext uri="{D42A27DB-BD31-4B8C-83A1-F6EECF244321}">
                    <p14:modId xmlns:p14="http://schemas.microsoft.com/office/powerpoint/2010/main" val="3086885369"/>
                  </p:ext>
                </p:extLst>
              </p:nvPr>
            </p:nvGraphicFramePr>
            <p:xfrm>
              <a:off x="4377690"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xmlns:a14="http://schemas.microsoft.com/office/drawing/2010/main" xmlns="" val="2391077024"/>
                        </a:ext>
                      </a:extLst>
                    </a:gridCol>
                    <a:gridCol w="503465">
                      <a:extLst>
                        <a:ext uri="{9D8B030D-6E8A-4147-A177-3AD203B41FA5}">
                          <a16:colId xmlns:a16="http://schemas.microsoft.com/office/drawing/2014/main" xmlns:a14="http://schemas.microsoft.com/office/drawing/2010/main" xmlns="" val="2626787017"/>
                        </a:ext>
                      </a:extLst>
                    </a:gridCol>
                  </a:tblGrid>
                  <a:tr h="379455">
                    <a:tc>
                      <a:txBody>
                        <a:bodyPr/>
                        <a:lstStyle/>
                        <a:p>
                          <a:endParaRPr lang="ko-KR"/>
                        </a:p>
                      </a:txBody>
                      <a:tcPr>
                        <a:blipFill rotWithShape="0">
                          <a:blip r:embed="rId4"/>
                          <a:stretch>
                            <a:fillRect l="-1205" t="-1587" r="-104819" b="-6349"/>
                          </a:stretch>
                        </a:blipFill>
                      </a:tcPr>
                    </a:tc>
                    <a:tc>
                      <a:txBody>
                        <a:bodyPr/>
                        <a:lstStyle/>
                        <a:p>
                          <a:endParaRPr lang="ko-KR"/>
                        </a:p>
                      </a:txBody>
                      <a:tcPr>
                        <a:blipFill rotWithShape="0">
                          <a:blip r:embed="rId4"/>
                          <a:stretch>
                            <a:fillRect l="-101205" t="-1587" r="-4819" b="-6349"/>
                          </a:stretch>
                        </a:blipFill>
                      </a:tcPr>
                    </a:tc>
                    <a:extLst>
                      <a:ext uri="{0D108BD9-81ED-4DB2-BD59-A6C34878D82A}">
                        <a16:rowId xmlns:a16="http://schemas.microsoft.com/office/drawing/2014/main" xmlns:a14="http://schemas.microsoft.com/office/drawing/2010/main" xmlns="" val="1349699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6" name="표 25"/>
              <p:cNvGraphicFramePr>
                <a:graphicFrameLocks noGrp="1"/>
              </p:cNvGraphicFramePr>
              <p:nvPr>
                <p:extLst>
                  <p:ext uri="{D42A27DB-BD31-4B8C-83A1-F6EECF244321}">
                    <p14:modId xmlns:p14="http://schemas.microsoft.com/office/powerpoint/2010/main" val="597264239"/>
                  </p:ext>
                </p:extLst>
              </p:nvPr>
            </p:nvGraphicFramePr>
            <p:xfrm>
              <a:off x="5800998"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FF0000"/>
                                        </a:solidFill>
                                        <a:latin typeface="Cambria Math" panose="02040503050406030204" pitchFamily="18" charset="0"/>
                                      </a:rPr>
                                    </m:ctrlPr>
                                  </m:sSubPr>
                                  <m:e>
                                    <m:r>
                                      <a:rPr lang="en-US" altLang="ko-KR" smtClean="0">
                                        <a:solidFill>
                                          <a:srgbClr val="FF0000"/>
                                        </a:solidFill>
                                        <a:latin typeface="Cambria Math" panose="02040503050406030204" pitchFamily="18" charset="0"/>
                                      </a:rPr>
                                      <m:t>𝒘</m:t>
                                    </m:r>
                                  </m:e>
                                  <m:sub>
                                    <m:r>
                                      <a:rPr lang="en-US" altLang="ko-KR" smtClean="0">
                                        <a:solidFill>
                                          <a:srgbClr val="FF0000"/>
                                        </a:solidFill>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26" name="표 25"/>
              <p:cNvGraphicFramePr>
                <a:graphicFrameLocks noGrp="1"/>
              </p:cNvGraphicFramePr>
              <p:nvPr>
                <p:extLst>
                  <p:ext uri="{D42A27DB-BD31-4B8C-83A1-F6EECF244321}">
                    <p14:modId xmlns:p14="http://schemas.microsoft.com/office/powerpoint/2010/main" val="597264239"/>
                  </p:ext>
                </p:extLst>
              </p:nvPr>
            </p:nvGraphicFramePr>
            <p:xfrm>
              <a:off x="5800998"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xmlns:a14="http://schemas.microsoft.com/office/drawing/2010/main" xmlns="" val="2391077024"/>
                        </a:ext>
                      </a:extLst>
                    </a:gridCol>
                    <a:gridCol w="503465">
                      <a:extLst>
                        <a:ext uri="{9D8B030D-6E8A-4147-A177-3AD203B41FA5}">
                          <a16:colId xmlns:a16="http://schemas.microsoft.com/office/drawing/2014/main" xmlns:a14="http://schemas.microsoft.com/office/drawing/2010/main" xmlns="" val="2626787017"/>
                        </a:ext>
                      </a:extLst>
                    </a:gridCol>
                  </a:tblGrid>
                  <a:tr h="379455">
                    <a:tc>
                      <a:txBody>
                        <a:bodyPr/>
                        <a:lstStyle/>
                        <a:p>
                          <a:endParaRPr lang="ko-KR"/>
                        </a:p>
                      </a:txBody>
                      <a:tcPr>
                        <a:blipFill rotWithShape="0">
                          <a:blip r:embed="rId5"/>
                          <a:stretch>
                            <a:fillRect l="-1205" t="-1587" r="-104819" b="-6349"/>
                          </a:stretch>
                        </a:blipFill>
                      </a:tcPr>
                    </a:tc>
                    <a:tc>
                      <a:txBody>
                        <a:bodyPr/>
                        <a:lstStyle/>
                        <a:p>
                          <a:endParaRPr lang="ko-KR"/>
                        </a:p>
                      </a:txBody>
                      <a:tcPr>
                        <a:blipFill rotWithShape="0">
                          <a:blip r:embed="rId5"/>
                          <a:stretch>
                            <a:fillRect l="-101205" t="-1587" r="-4819" b="-6349"/>
                          </a:stretch>
                        </a:blipFill>
                      </a:tcPr>
                    </a:tc>
                    <a:extLst>
                      <a:ext uri="{0D108BD9-81ED-4DB2-BD59-A6C34878D82A}">
                        <a16:rowId xmlns:a16="http://schemas.microsoft.com/office/drawing/2014/main" xmlns:a14="http://schemas.microsoft.com/office/drawing/2010/main" xmlns="" val="1349699769"/>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p:cNvSpPr txBox="1"/>
              <p:nvPr/>
            </p:nvSpPr>
            <p:spPr>
              <a:xfrm>
                <a:off x="2898167" y="3927176"/>
                <a:ext cx="2118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𝑏</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898167" y="3927176"/>
                <a:ext cx="211853" cy="276999"/>
              </a:xfrm>
              <a:prstGeom prst="rect">
                <a:avLst/>
              </a:prstGeom>
              <a:blipFill>
                <a:blip r:embed="rId6"/>
                <a:stretch>
                  <a:fillRect l="-20000" r="-17143" b="-108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표 13"/>
              <p:cNvGraphicFramePr>
                <a:graphicFrameLocks noGrp="1"/>
              </p:cNvGraphicFramePr>
              <p:nvPr/>
            </p:nvGraphicFramePr>
            <p:xfrm>
              <a:off x="2777309" y="4420868"/>
              <a:ext cx="4233090" cy="384747"/>
            </p:xfrm>
            <a:graphic>
              <a:graphicData uri="http://schemas.openxmlformats.org/drawingml/2006/table">
                <a:tbl>
                  <a:tblPr firstRow="1" bandRow="1">
                    <a:tableStyleId>{5C22544A-7EE6-4342-B048-85BDC9FD1C3A}</a:tableStyleId>
                  </a:tblPr>
                  <a:tblGrid>
                    <a:gridCol w="1411030">
                      <a:extLst>
                        <a:ext uri="{9D8B030D-6E8A-4147-A177-3AD203B41FA5}">
                          <a16:colId xmlns="" xmlns:a16="http://schemas.microsoft.com/office/drawing/2014/main" val="2309305645"/>
                        </a:ext>
                      </a:extLst>
                    </a:gridCol>
                    <a:gridCol w="1411030">
                      <a:extLst>
                        <a:ext uri="{9D8B030D-6E8A-4147-A177-3AD203B41FA5}">
                          <a16:colId xmlns="" xmlns:a16="http://schemas.microsoft.com/office/drawing/2014/main" val="172029030"/>
                        </a:ext>
                      </a:extLst>
                    </a:gridCol>
                    <a:gridCol w="1411030">
                      <a:extLst>
                        <a:ext uri="{9D8B030D-6E8A-4147-A177-3AD203B41FA5}">
                          <a16:colId xmlns="" xmlns:a16="http://schemas.microsoft.com/office/drawing/2014/main" val="1091804157"/>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extLst>
                      <a:ext uri="{0D108BD9-81ED-4DB2-BD59-A6C34878D82A}">
                        <a16:rowId xmlns="" xmlns:a16="http://schemas.microsoft.com/office/drawing/2014/main" val="1711877211"/>
                      </a:ext>
                    </a:extLst>
                  </a:tr>
                </a:tbl>
              </a:graphicData>
            </a:graphic>
          </p:graphicFrame>
        </mc:Choice>
        <mc:Fallback xmlns="">
          <p:graphicFrame>
            <p:nvGraphicFramePr>
              <p:cNvPr id="14" name="표 13"/>
              <p:cNvGraphicFramePr>
                <a:graphicFrameLocks noGrp="1"/>
              </p:cNvGraphicFramePr>
              <p:nvPr/>
            </p:nvGraphicFramePr>
            <p:xfrm>
              <a:off x="2777309" y="4420868"/>
              <a:ext cx="4233090" cy="384747"/>
            </p:xfrm>
            <a:graphic>
              <a:graphicData uri="http://schemas.openxmlformats.org/drawingml/2006/table">
                <a:tbl>
                  <a:tblPr firstRow="1" bandRow="1">
                    <a:tableStyleId>{5C22544A-7EE6-4342-B048-85BDC9FD1C3A}</a:tableStyleId>
                  </a:tblPr>
                  <a:tblGrid>
                    <a:gridCol w="1411030">
                      <a:extLst>
                        <a:ext uri="{9D8B030D-6E8A-4147-A177-3AD203B41FA5}">
                          <a16:colId xmlns:a16="http://schemas.microsoft.com/office/drawing/2014/main" val="2309305645"/>
                        </a:ext>
                      </a:extLst>
                    </a:gridCol>
                    <a:gridCol w="1411030">
                      <a:extLst>
                        <a:ext uri="{9D8B030D-6E8A-4147-A177-3AD203B41FA5}">
                          <a16:colId xmlns:a16="http://schemas.microsoft.com/office/drawing/2014/main" val="172029030"/>
                        </a:ext>
                      </a:extLst>
                    </a:gridCol>
                    <a:gridCol w="1411030">
                      <a:extLst>
                        <a:ext uri="{9D8B030D-6E8A-4147-A177-3AD203B41FA5}">
                          <a16:colId xmlns:a16="http://schemas.microsoft.com/office/drawing/2014/main" val="1091804157"/>
                        </a:ext>
                      </a:extLst>
                    </a:gridCol>
                  </a:tblGrid>
                  <a:tr h="384747">
                    <a:tc>
                      <a:txBody>
                        <a:bodyPr/>
                        <a:lstStyle/>
                        <a:p>
                          <a:endParaRPr lang="ko-KR"/>
                        </a:p>
                      </a:txBody>
                      <a:tcPr>
                        <a:blipFill>
                          <a:blip r:embed="rId7"/>
                          <a:stretch>
                            <a:fillRect l="-431" t="-1563" r="-201724" b="-14063"/>
                          </a:stretch>
                        </a:blipFill>
                      </a:tcPr>
                    </a:tc>
                    <a:tc>
                      <a:txBody>
                        <a:bodyPr/>
                        <a:lstStyle/>
                        <a:p>
                          <a:endParaRPr lang="ko-KR"/>
                        </a:p>
                      </a:txBody>
                      <a:tcPr>
                        <a:blipFill>
                          <a:blip r:embed="rId7"/>
                          <a:stretch>
                            <a:fillRect l="-100866" t="-1563" r="-102597" b="-14063"/>
                          </a:stretch>
                        </a:blipFill>
                      </a:tcPr>
                    </a:tc>
                    <a:tc>
                      <a:txBody>
                        <a:bodyPr/>
                        <a:lstStyle/>
                        <a:p>
                          <a:endParaRPr lang="ko-KR"/>
                        </a:p>
                      </a:txBody>
                      <a:tcPr>
                        <a:blipFill>
                          <a:blip r:embed="rId7"/>
                          <a:stretch>
                            <a:fillRect l="-200000" t="-1563" r="-2155" b="-14063"/>
                          </a:stretch>
                        </a:blipFill>
                      </a:tcPr>
                    </a:tc>
                    <a:extLst>
                      <a:ext uri="{0D108BD9-81ED-4DB2-BD59-A6C34878D82A}">
                        <a16:rowId xmlns:a16="http://schemas.microsoft.com/office/drawing/2014/main" val="1711877211"/>
                      </a:ext>
                    </a:extLst>
                  </a:tr>
                </a:tbl>
              </a:graphicData>
            </a:graphic>
          </p:graphicFrame>
        </mc:Fallback>
      </mc:AlternateContent>
      <p:cxnSp>
        <p:nvCxnSpPr>
          <p:cNvPr id="18" name="직선 연결선 17"/>
          <p:cNvCxnSpPr/>
          <p:nvPr/>
        </p:nvCxnSpPr>
        <p:spPr>
          <a:xfrm>
            <a:off x="2777309" y="2797323"/>
            <a:ext cx="453571" cy="53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직선 연결선 22"/>
          <p:cNvCxnSpPr>
            <a:cxnSpLocks/>
          </p:cNvCxnSpPr>
          <p:nvPr/>
        </p:nvCxnSpPr>
        <p:spPr>
          <a:xfrm flipH="1">
            <a:off x="3787141" y="2797323"/>
            <a:ext cx="434339" cy="53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4213860" y="2846128"/>
            <a:ext cx="388620"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5087439" y="2846128"/>
            <a:ext cx="452301"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5536203" y="2846128"/>
            <a:ext cx="477701"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H="1">
            <a:off x="6531430" y="2846128"/>
            <a:ext cx="367846"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3544934" y="3772694"/>
            <a:ext cx="0" cy="89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직선 연결선 45"/>
          <p:cNvCxnSpPr>
            <a:cxnSpLocks/>
            <a:stCxn id="25" idx="2"/>
            <a:endCxn id="14" idx="0"/>
          </p:cNvCxnSpPr>
          <p:nvPr/>
        </p:nvCxnSpPr>
        <p:spPr>
          <a:xfrm>
            <a:off x="4881155" y="3710483"/>
            <a:ext cx="12699" cy="710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6304463" y="3710483"/>
            <a:ext cx="0" cy="9601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2932518" y="5249139"/>
                <a:ext cx="3204723" cy="484300"/>
              </a:xfrm>
              <a:prstGeom prst="rect">
                <a:avLst/>
              </a:prstGeom>
              <a:noFill/>
            </p:spPr>
            <p:txBody>
              <a:bodyPr wrap="none" lIns="0" tIns="0" rIns="0" bIns="0" rtlCol="0">
                <a:spAutoFit/>
              </a:bodyPr>
              <a:lstStyle/>
              <a:p>
                <a14:m>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m:rPr>
                            <m:sty m:val="p"/>
                          </m:rPr>
                          <a:rPr lang="en-US" altLang="ko-KR" b="0" i="0" smtClean="0">
                            <a:latin typeface="Cambria Math" panose="02040503050406030204" pitchFamily="18" charset="0"/>
                          </a:rPr>
                          <m:t>C</m:t>
                        </m:r>
                      </m:num>
                      <m:den>
                        <m:r>
                          <a:rPr lang="ko-KR" altLang="en-US" i="1"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w</m:t>
                            </m:r>
                          </m:e>
                          <m:sub>
                            <m:r>
                              <a:rPr lang="en-US" altLang="ko-KR" b="0" i="0" smtClean="0">
                                <a:latin typeface="Cambria Math" panose="02040503050406030204" pitchFamily="18" charset="0"/>
                              </a:rPr>
                              <m:t>1</m:t>
                            </m:r>
                          </m:sub>
                        </m:sSub>
                      </m:den>
                    </m:f>
                    <m:r>
                      <a:rPr lang="en-US" altLang="ko-KR" b="0" i="0" smtClean="0">
                        <a:latin typeface="Cambria Math" panose="02040503050406030204" pitchFamily="18" charset="0"/>
                      </a:rPr>
                      <m:t>=</m:t>
                    </m:r>
                    <m:f>
                      <m:fPr>
                        <m:ctrlPr>
                          <a:rPr lang="en-US" altLang="ko-KR" b="0" i="1" smtClean="0">
                            <a:latin typeface="Cambria Math" panose="02040503050406030204" pitchFamily="18" charset="0"/>
                            <a:ea typeface="Cambria Math" panose="02040503050406030204" pitchFamily="18" charset="0"/>
                          </a:rPr>
                        </m:ctrlPr>
                      </m:fPr>
                      <m:num>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𝐶</m:t>
                        </m:r>
                      </m:num>
                      <m:den>
                        <m:r>
                          <a:rPr lang="ko-KR" altLang="en-US" b="0" i="1" smtClean="0">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0</m:t>
                            </m:r>
                          </m:sub>
                          <m:sup>
                            <m:r>
                              <a:rPr lang="en-US" altLang="ko-KR" b="0" i="1" smtClean="0">
                                <a:latin typeface="Cambria Math" panose="02040503050406030204" pitchFamily="18" charset="0"/>
                                <a:ea typeface="Cambria Math" panose="02040503050406030204" pitchFamily="18" charset="0"/>
                              </a:rPr>
                              <m:t>2</m:t>
                            </m:r>
                          </m:sup>
                        </m:sSubSup>
                      </m:den>
                    </m:f>
                    <m:f>
                      <m:fPr>
                        <m:ctrlPr>
                          <a:rPr lang="en-US" altLang="ko-KR" b="0" i="1" smtClean="0">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i="1">
                                <a:latin typeface="Cambria Math" panose="02040503050406030204" pitchFamily="18" charset="0"/>
                                <a:ea typeface="Cambria Math" panose="02040503050406030204" pitchFamily="18" charset="0"/>
                              </a:rPr>
                              <m:t>0</m:t>
                            </m:r>
                          </m:sub>
                          <m:sup>
                            <m:r>
                              <a:rPr lang="en-US" altLang="ko-KR" i="1">
                                <a:latin typeface="Cambria Math" panose="02040503050406030204" pitchFamily="18" charset="0"/>
                                <a:ea typeface="Cambria Math" panose="02040503050406030204" pitchFamily="18" charset="0"/>
                              </a:rPr>
                              <m:t>2</m:t>
                            </m:r>
                          </m:sup>
                        </m:sSubSup>
                      </m:num>
                      <m:den>
                        <m:r>
                          <a:rPr lang="ko-KR" altLang="en-US" b="0" i="1" smtClean="0">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𝑤</m:t>
                            </m:r>
                          </m:e>
                          <m:sub>
                            <m:r>
                              <a:rPr lang="en-US" altLang="ko-KR" b="0" i="1" smtClean="0">
                                <a:latin typeface="Cambria Math" panose="02040503050406030204" pitchFamily="18" charset="0"/>
                                <a:ea typeface="Cambria Math" panose="02040503050406030204" pitchFamily="18" charset="0"/>
                              </a:rPr>
                              <m:t>1</m:t>
                            </m:r>
                          </m:sub>
                        </m:sSub>
                      </m:den>
                    </m:f>
                  </m:oMath>
                </a14:m>
                <a:r>
                  <a:rPr lang="en-US" altLang="ko-KR" dirty="0"/>
                  <a:t>+</a:t>
                </a:r>
                <a:r>
                  <a:rPr lang="en-US" altLang="ko-KR" dirty="0">
                    <a:ea typeface="Cambria Math" panose="02040503050406030204" pitchFamily="18" charset="0"/>
                  </a:rPr>
                  <a:t> </a:t>
                </a:r>
                <a14:m>
                  <m:oMath xmlns:m="http://schemas.openxmlformats.org/officeDocument/2006/math">
                    <m:f>
                      <m:fPr>
                        <m:ctrlPr>
                          <a:rPr lang="en-US" altLang="ko-KR" i="1">
                            <a:latin typeface="Cambria Math" panose="02040503050406030204" pitchFamily="18" charset="0"/>
                            <a:ea typeface="Cambria Math" panose="02040503050406030204" pitchFamily="18" charset="0"/>
                          </a:rPr>
                        </m:ctrlPr>
                      </m:fPr>
                      <m:num>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num>
                      <m:den>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i="1">
                                <a:latin typeface="Cambria Math" panose="02040503050406030204" pitchFamily="18" charset="0"/>
                                <a:ea typeface="Cambria Math" panose="02040503050406030204" pitchFamily="18" charset="0"/>
                              </a:rPr>
                              <m:t>2</m:t>
                            </m:r>
                          </m:sup>
                        </m:sSubSup>
                      </m:den>
                    </m:f>
                    <m:f>
                      <m:fPr>
                        <m:ctrlPr>
                          <a:rPr lang="en-US" altLang="ko-KR" i="1">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𝑤</m:t>
                            </m:r>
                          </m:e>
                          <m:sub>
                            <m:r>
                              <a:rPr lang="en-US" altLang="ko-KR" b="0" i="1" smtClean="0">
                                <a:latin typeface="Cambria Math" panose="02040503050406030204" pitchFamily="18" charset="0"/>
                                <a:ea typeface="Cambria Math" panose="02040503050406030204" pitchFamily="18" charset="0"/>
                              </a:rPr>
                              <m:t>1</m:t>
                            </m:r>
                          </m:sub>
                        </m:sSub>
                      </m:den>
                    </m:f>
                  </m:oMath>
                </a14:m>
                <a:r>
                  <a:rPr lang="en-US" altLang="ko-KR" dirty="0"/>
                  <a:t>+</a:t>
                </a:r>
                <a:r>
                  <a:rPr lang="en-US" altLang="ko-KR" dirty="0">
                    <a:ea typeface="Cambria Math" panose="02040503050406030204" pitchFamily="18" charset="0"/>
                  </a:rPr>
                  <a:t> </a:t>
                </a:r>
                <a14:m>
                  <m:oMath xmlns:m="http://schemas.openxmlformats.org/officeDocument/2006/math">
                    <m:f>
                      <m:fPr>
                        <m:ctrlPr>
                          <a:rPr lang="en-US" altLang="ko-KR" i="1">
                            <a:latin typeface="Cambria Math" panose="02040503050406030204" pitchFamily="18" charset="0"/>
                            <a:ea typeface="Cambria Math" panose="02040503050406030204" pitchFamily="18" charset="0"/>
                          </a:rPr>
                        </m:ctrlPr>
                      </m:fPr>
                      <m:num>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num>
                      <m:den>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2</m:t>
                            </m:r>
                          </m:sub>
                          <m:sup>
                            <m:r>
                              <a:rPr lang="en-US" altLang="ko-KR" i="1">
                                <a:latin typeface="Cambria Math" panose="02040503050406030204" pitchFamily="18" charset="0"/>
                                <a:ea typeface="Cambria Math" panose="02040503050406030204" pitchFamily="18" charset="0"/>
                              </a:rPr>
                              <m:t>2</m:t>
                            </m:r>
                          </m:sup>
                        </m:sSubSup>
                      </m:den>
                    </m:f>
                    <m:f>
                      <m:fPr>
                        <m:ctrlPr>
                          <a:rPr lang="en-US" altLang="ko-KR" i="1">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2</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𝑤</m:t>
                            </m:r>
                          </m:e>
                          <m:sub>
                            <m:r>
                              <a:rPr lang="en-US" altLang="ko-KR" b="0" i="1" smtClean="0">
                                <a:latin typeface="Cambria Math" panose="02040503050406030204" pitchFamily="18" charset="0"/>
                                <a:ea typeface="Cambria Math" panose="02040503050406030204" pitchFamily="18" charset="0"/>
                              </a:rPr>
                              <m:t>1</m:t>
                            </m:r>
                          </m:sub>
                        </m:sSub>
                      </m:den>
                    </m:f>
                  </m:oMath>
                </a14:m>
                <a:endParaRPr lang="en-US" altLang="ko-KR" dirty="0"/>
              </a:p>
            </p:txBody>
          </p:sp>
        </mc:Choice>
        <mc:Fallback xmlns="">
          <p:sp>
            <p:nvSpPr>
              <p:cNvPr id="56" name="TextBox 55"/>
              <p:cNvSpPr txBox="1">
                <a:spLocks noRot="1" noChangeAspect="1" noMove="1" noResize="1" noEditPoints="1" noAdjustHandles="1" noChangeArrowheads="1" noChangeShapeType="1" noTextEdit="1"/>
              </p:cNvSpPr>
              <p:nvPr/>
            </p:nvSpPr>
            <p:spPr>
              <a:xfrm>
                <a:off x="2932518" y="5249139"/>
                <a:ext cx="3204723" cy="484300"/>
              </a:xfrm>
              <a:prstGeom prst="rect">
                <a:avLst/>
              </a:prstGeom>
              <a:blipFill>
                <a:blip r:embed="rId8"/>
                <a:stretch>
                  <a:fillRect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531430" y="5366601"/>
                <a:ext cx="2428229" cy="282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0</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0" i="1">
                              <a:latin typeface="Cambria Math" panose="02040503050406030204" pitchFamily="18" charset="0"/>
                            </a:rPr>
                            <m:t>𝑎</m:t>
                          </m:r>
                        </m:e>
                        <m:sub>
                          <m:r>
                            <a:rPr lang="en-US" altLang="ko-KR" b="0" i="1">
                              <a:latin typeface="Cambria Math" panose="02040503050406030204" pitchFamily="18" charset="0"/>
                            </a:rPr>
                            <m:t>0</m:t>
                          </m:r>
                        </m:sub>
                        <m:sup>
                          <m:r>
                            <a:rPr lang="en-US" altLang="ko-KR" b="0" i="1">
                              <a:latin typeface="Cambria Math" panose="02040503050406030204" pitchFamily="18" charset="0"/>
                            </a:rPr>
                            <m:t>1</m:t>
                          </m:r>
                        </m:sup>
                      </m:sSubSup>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0 </m:t>
                          </m:r>
                        </m:sub>
                      </m:sSub>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0" i="1">
                              <a:latin typeface="Cambria Math" panose="02040503050406030204" pitchFamily="18" charset="0"/>
                            </a:rPr>
                            <m:t>𝑎</m:t>
                          </m:r>
                        </m:e>
                        <m:sub>
                          <m:r>
                            <a:rPr lang="en-US" altLang="ko-KR" b="0" i="1" smtClean="0">
                              <a:latin typeface="Cambria Math" panose="02040503050406030204" pitchFamily="18" charset="0"/>
                            </a:rPr>
                            <m:t>1</m:t>
                          </m:r>
                        </m:sub>
                        <m:sup>
                          <m:r>
                            <a:rPr lang="en-US" altLang="ko-KR" b="0" i="1">
                              <a:latin typeface="Cambria Math" panose="02040503050406030204" pitchFamily="18" charset="0"/>
                            </a:rPr>
                            <m:t>1</m:t>
                          </m:r>
                        </m:sup>
                      </m:sSubSup>
                      <m:sSub>
                        <m:sSubPr>
                          <m:ctrlPr>
                            <a:rPr lang="en-US" altLang="ko-KR" i="1">
                              <a:latin typeface="Cambria Math" panose="02040503050406030204" pitchFamily="18" charset="0"/>
                            </a:rPr>
                          </m:ctrlPr>
                        </m:sSubPr>
                        <m:e>
                          <m:r>
                            <a:rPr lang="en-US" altLang="ko-KR" b="0" i="1">
                              <a:latin typeface="Cambria Math" panose="02040503050406030204" pitchFamily="18" charset="0"/>
                            </a:rPr>
                            <m:t>𝑤</m:t>
                          </m:r>
                        </m:e>
                        <m:sub>
                          <m:r>
                            <a:rPr lang="en-US" altLang="ko-KR" b="0" i="1" smtClean="0">
                              <a:latin typeface="Cambria Math" panose="02040503050406030204" pitchFamily="18" charset="0"/>
                            </a:rPr>
                            <m:t>1</m:t>
                          </m:r>
                          <m:r>
                            <a:rPr lang="en-US" altLang="ko-KR" b="0" i="1">
                              <a:latin typeface="Cambria Math" panose="02040503050406030204" pitchFamily="18" charset="0"/>
                            </a:rPr>
                            <m:t> </m:t>
                          </m:r>
                        </m:sub>
                      </m:sSub>
                      <m:r>
                        <a:rPr lang="en-US" altLang="ko-KR" b="0" i="1" smtClean="0">
                          <a:latin typeface="Cambria Math" panose="02040503050406030204" pitchFamily="18" charset="0"/>
                        </a:rPr>
                        <m:t>+ </m:t>
                      </m:r>
                      <m:r>
                        <a:rPr lang="en-US" altLang="ko-KR" b="0" i="1" smtClean="0">
                          <a:latin typeface="Cambria Math" panose="02040503050406030204" pitchFamily="18" charset="0"/>
                        </a:rPr>
                        <m:t>𝑏</m:t>
                      </m:r>
                    </m:oMath>
                  </m:oMathPara>
                </a14:m>
                <a:endParaRPr lang="ko-KR" altLang="en-US" i="1" dirty="0"/>
              </a:p>
            </p:txBody>
          </p:sp>
        </mc:Choice>
        <mc:Fallback xmlns="">
          <p:sp>
            <p:nvSpPr>
              <p:cNvPr id="57" name="TextBox 56"/>
              <p:cNvSpPr txBox="1">
                <a:spLocks noRot="1" noChangeAspect="1" noMove="1" noResize="1" noEditPoints="1" noAdjustHandles="1" noChangeArrowheads="1" noChangeShapeType="1" noTextEdit="1"/>
              </p:cNvSpPr>
              <p:nvPr/>
            </p:nvSpPr>
            <p:spPr>
              <a:xfrm>
                <a:off x="6531430" y="5366601"/>
                <a:ext cx="2428229" cy="282450"/>
              </a:xfrm>
              <a:prstGeom prst="rect">
                <a:avLst/>
              </a:prstGeom>
              <a:blipFill>
                <a:blip r:embed="rId9"/>
                <a:stretch>
                  <a:fillRect l="-251" r="-752" b="-191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9142808" y="5249139"/>
                <a:ext cx="984249" cy="6072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i="1">
                                  <a:latin typeface="Cambria Math" panose="02040503050406030204" pitchFamily="18" charset="0"/>
                                  <a:ea typeface="Cambria Math" panose="02040503050406030204" pitchFamily="18" charset="0"/>
                                </a:rPr>
                                <m:t>0</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𝑤</m:t>
                              </m:r>
                            </m:e>
                            <m:sub>
                              <m:r>
                                <a:rPr lang="en-US" altLang="ko-KR" b="0" i="1" smtClean="0">
                                  <a:latin typeface="Cambria Math" panose="02040503050406030204" pitchFamily="18" charset="0"/>
                                  <a:ea typeface="Cambria Math" panose="02040503050406030204" pitchFamily="18" charset="0"/>
                                </a:rPr>
                                <m:t>1</m:t>
                              </m:r>
                            </m:sub>
                          </m:sSub>
                        </m:den>
                      </m:f>
                      <m:r>
                        <a:rPr lang="en-US" altLang="ko-KR" b="0" i="1" smtClean="0">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𝑎</m:t>
                          </m:r>
                        </m:e>
                        <m:sub>
                          <m:r>
                            <a:rPr lang="en-US" altLang="ko-KR" b="0" i="1" smtClean="0">
                              <a:latin typeface="Cambria Math" panose="02040503050406030204" pitchFamily="18" charset="0"/>
                              <a:ea typeface="Cambria Math" panose="02040503050406030204" pitchFamily="18" charset="0"/>
                            </a:rPr>
                            <m:t>1</m:t>
                          </m:r>
                        </m:sub>
                        <m:sup>
                          <m:r>
                            <a:rPr lang="en-US" altLang="ko-KR" b="0" i="1" smtClean="0">
                              <a:latin typeface="Cambria Math" panose="02040503050406030204" pitchFamily="18" charset="0"/>
                              <a:ea typeface="Cambria Math" panose="02040503050406030204" pitchFamily="18" charset="0"/>
                            </a:rPr>
                            <m:t>1</m:t>
                          </m:r>
                        </m:sup>
                      </m:sSubSup>
                    </m:oMath>
                  </m:oMathPara>
                </a14:m>
                <a:endParaRPr lang="ko-KR" altLang="en-US" i="1" dirty="0"/>
              </a:p>
            </p:txBody>
          </p:sp>
        </mc:Choice>
        <mc:Fallback xmlns="">
          <p:sp>
            <p:nvSpPr>
              <p:cNvPr id="58" name="TextBox 57"/>
              <p:cNvSpPr txBox="1">
                <a:spLocks noRot="1" noChangeAspect="1" noMove="1" noResize="1" noEditPoints="1" noAdjustHandles="1" noChangeArrowheads="1" noChangeShapeType="1" noTextEdit="1"/>
              </p:cNvSpPr>
              <p:nvPr/>
            </p:nvSpPr>
            <p:spPr>
              <a:xfrm>
                <a:off x="9142808" y="5249139"/>
                <a:ext cx="984249" cy="60721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2898167" y="5884412"/>
                <a:ext cx="2168414" cy="446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400" b="0" i="1" smtClean="0">
                              <a:latin typeface="Cambria Math" panose="02040503050406030204" pitchFamily="18" charset="0"/>
                            </a:rPr>
                          </m:ctrlPr>
                        </m:fPr>
                        <m:num>
                          <m:r>
                            <a:rPr lang="ko-KR" altLang="en-US" sz="1400" i="1" smtClean="0">
                              <a:latin typeface="Cambria Math" panose="02040503050406030204" pitchFamily="18" charset="0"/>
                            </a:rPr>
                            <m:t>𝜕</m:t>
                          </m:r>
                          <m:r>
                            <m:rPr>
                              <m:sty m:val="p"/>
                            </m:rPr>
                            <a:rPr lang="en-US" altLang="ko-KR" sz="1400" b="0" i="0" smtClean="0">
                              <a:latin typeface="Cambria Math" panose="02040503050406030204" pitchFamily="18" charset="0"/>
                            </a:rPr>
                            <m:t>C</m:t>
                          </m:r>
                        </m:num>
                        <m:den>
                          <m:r>
                            <a:rPr lang="ko-KR" altLang="en-US" sz="140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m:rPr>
                                  <m:sty m:val="p"/>
                                </m:rPr>
                                <a:rPr lang="en-US" altLang="ko-KR" sz="1400" b="0" i="0" smtClean="0">
                                  <a:latin typeface="Cambria Math" panose="02040503050406030204" pitchFamily="18" charset="0"/>
                                </a:rPr>
                                <m:t>w</m:t>
                              </m:r>
                            </m:e>
                            <m:sub>
                              <m:r>
                                <a:rPr lang="en-US" altLang="ko-KR" sz="1400" b="0" i="0" smtClean="0">
                                  <a:latin typeface="Cambria Math" panose="02040503050406030204" pitchFamily="18" charset="0"/>
                                </a:rPr>
                                <m:t>1</m:t>
                              </m:r>
                            </m:sub>
                          </m:sSub>
                        </m:den>
                      </m:f>
                      <m:r>
                        <a:rPr lang="en-US" altLang="ko-KR" sz="1400" b="0" i="0" smtClean="0">
                          <a:latin typeface="Cambria Math" panose="02040503050406030204" pitchFamily="18" charset="0"/>
                        </a:rPr>
                        <m:t>=</m:t>
                      </m:r>
                      <m:sSubSup>
                        <m:sSubSupPr>
                          <m:ctrlPr>
                            <a:rPr lang="en-US" altLang="ko-KR" sz="1400" b="0" i="1" smtClean="0">
                              <a:latin typeface="Cambria Math" panose="02040503050406030204" pitchFamily="18" charset="0"/>
                              <a:ea typeface="Cambria Math" panose="02040503050406030204" pitchFamily="18" charset="0"/>
                            </a:rPr>
                          </m:ctrlPr>
                        </m:sSubSupPr>
                        <m:e>
                          <m:r>
                            <a:rPr lang="ko-KR" altLang="en-US" sz="1400" b="0" i="1" smtClean="0">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0</m:t>
                          </m:r>
                        </m:sub>
                        <m:sup>
                          <m:r>
                            <a:rPr lang="en-US" altLang="ko-KR" sz="1400" b="0" i="1" smtClean="0">
                              <a:latin typeface="Cambria Math" panose="02040503050406030204" pitchFamily="18" charset="0"/>
                              <a:ea typeface="Cambria Math" panose="02040503050406030204" pitchFamily="18" charset="0"/>
                            </a:rPr>
                            <m:t>2</m:t>
                          </m:r>
                        </m:sup>
                      </m:sSubSup>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𝑎</m:t>
                          </m:r>
                        </m:e>
                        <m:sub>
                          <m:r>
                            <a:rPr lang="en-US" altLang="ko-KR" sz="1400" b="0" i="1" smtClean="0">
                              <a:latin typeface="Cambria Math" panose="02040503050406030204" pitchFamily="18" charset="0"/>
                              <a:ea typeface="Cambria Math" panose="02040503050406030204" pitchFamily="18" charset="0"/>
                            </a:rPr>
                            <m:t>1</m:t>
                          </m:r>
                        </m:sub>
                        <m:sup>
                          <m:r>
                            <a:rPr lang="en-US" altLang="ko-KR" sz="1400" b="0" i="1" smtClean="0">
                              <a:latin typeface="Cambria Math" panose="02040503050406030204" pitchFamily="18" charset="0"/>
                              <a:ea typeface="Cambria Math" panose="02040503050406030204" pitchFamily="18" charset="0"/>
                            </a:rPr>
                            <m:t>1</m:t>
                          </m:r>
                        </m:sup>
                      </m:sSubSup>
                      <m:r>
                        <a:rPr lang="en-US" altLang="ko-KR" sz="1400" b="0" i="1" smtClean="0">
                          <a:latin typeface="Cambria Math" panose="02040503050406030204" pitchFamily="18" charset="0"/>
                          <a:ea typeface="Cambria Math" panose="02040503050406030204" pitchFamily="18" charset="0"/>
                        </a:rPr>
                        <m:t>+</m:t>
                      </m:r>
                      <m:sSubSup>
                        <m:sSubSupPr>
                          <m:ctrlPr>
                            <a:rPr lang="en-US" altLang="ko-KR" sz="1400" i="1">
                              <a:latin typeface="Cambria Math" panose="02040503050406030204" pitchFamily="18" charset="0"/>
                              <a:ea typeface="Cambria Math" panose="02040503050406030204" pitchFamily="18" charset="0"/>
                            </a:rPr>
                          </m:ctrlPr>
                        </m:sSubSupPr>
                        <m:e>
                          <m:r>
                            <a:rPr lang="ko-KR" altLang="en-US" sz="1400" i="1">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1</m:t>
                          </m:r>
                        </m:sub>
                        <m:sup>
                          <m:r>
                            <a:rPr lang="en-US" altLang="ko-KR" sz="1400" i="1">
                              <a:latin typeface="Cambria Math" panose="02040503050406030204" pitchFamily="18" charset="0"/>
                              <a:ea typeface="Cambria Math" panose="02040503050406030204" pitchFamily="18" charset="0"/>
                            </a:rPr>
                            <m:t>2</m:t>
                          </m:r>
                        </m:sup>
                      </m:sSubSup>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𝑎</m:t>
                          </m:r>
                        </m:e>
                        <m:sub>
                          <m:r>
                            <a:rPr lang="en-US" altLang="ko-KR" sz="1400" b="0" i="1" smtClean="0">
                              <a:latin typeface="Cambria Math" panose="02040503050406030204" pitchFamily="18" charset="0"/>
                              <a:ea typeface="Cambria Math" panose="02040503050406030204" pitchFamily="18" charset="0"/>
                            </a:rPr>
                            <m:t>2</m:t>
                          </m:r>
                        </m:sub>
                        <m:sup>
                          <m:r>
                            <a:rPr lang="en-US" altLang="ko-KR" sz="1400" b="0" i="1" smtClean="0">
                              <a:latin typeface="Cambria Math" panose="02040503050406030204" pitchFamily="18" charset="0"/>
                              <a:ea typeface="Cambria Math" panose="02040503050406030204" pitchFamily="18" charset="0"/>
                            </a:rPr>
                            <m:t>1</m:t>
                          </m:r>
                        </m:sup>
                      </m:sSubSup>
                      <m:sSubSup>
                        <m:sSubSupPr>
                          <m:ctrlPr>
                            <a:rPr lang="en-US" altLang="ko-KR" sz="1400" i="1">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m:t>
                          </m:r>
                          <m:r>
                            <a:rPr lang="ko-KR" altLang="en-US" sz="1400" i="1">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2</m:t>
                          </m:r>
                        </m:sub>
                        <m:sup>
                          <m:r>
                            <a:rPr lang="en-US" altLang="ko-KR" sz="1400" i="1">
                              <a:latin typeface="Cambria Math" panose="02040503050406030204" pitchFamily="18" charset="0"/>
                              <a:ea typeface="Cambria Math" panose="02040503050406030204" pitchFamily="18" charset="0"/>
                            </a:rPr>
                            <m:t>2</m:t>
                          </m:r>
                        </m:sup>
                      </m:sSubSup>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𝑎</m:t>
                          </m:r>
                        </m:e>
                        <m:sub>
                          <m:r>
                            <a:rPr lang="en-US" altLang="ko-KR" sz="1400" b="0" i="1" smtClean="0">
                              <a:latin typeface="Cambria Math" panose="02040503050406030204" pitchFamily="18" charset="0"/>
                              <a:ea typeface="Cambria Math" panose="02040503050406030204" pitchFamily="18" charset="0"/>
                            </a:rPr>
                            <m:t>3</m:t>
                          </m:r>
                        </m:sub>
                        <m:sup>
                          <m:r>
                            <a:rPr lang="en-US" altLang="ko-KR" sz="1400" b="0" i="1" smtClean="0">
                              <a:latin typeface="Cambria Math" panose="02040503050406030204" pitchFamily="18" charset="0"/>
                              <a:ea typeface="Cambria Math" panose="02040503050406030204" pitchFamily="18" charset="0"/>
                            </a:rPr>
                            <m:t>1</m:t>
                          </m:r>
                        </m:sup>
                      </m:sSubSup>
                    </m:oMath>
                  </m:oMathPara>
                </a14:m>
                <a:endParaRPr lang="en-US" altLang="ko-KR" dirty="0"/>
              </a:p>
            </p:txBody>
          </p:sp>
        </mc:Choice>
        <mc:Fallback xmlns="">
          <p:sp>
            <p:nvSpPr>
              <p:cNvPr id="59" name="TextBox 58"/>
              <p:cNvSpPr txBox="1">
                <a:spLocks noRot="1" noChangeAspect="1" noMove="1" noResize="1" noEditPoints="1" noAdjustHandles="1" noChangeArrowheads="1" noChangeShapeType="1" noTextEdit="1"/>
              </p:cNvSpPr>
              <p:nvPr/>
            </p:nvSpPr>
            <p:spPr>
              <a:xfrm>
                <a:off x="2898167" y="5884412"/>
                <a:ext cx="2168414" cy="446212"/>
              </a:xfrm>
              <a:prstGeom prst="rect">
                <a:avLst/>
              </a:prstGeom>
              <a:blipFill>
                <a:blip r:embed="rId11"/>
                <a:stretch>
                  <a:fillRect l="-843" b="-8219"/>
                </a:stretch>
              </a:blipFill>
            </p:spPr>
            <p:txBody>
              <a:bodyPr/>
              <a:lstStyle/>
              <a:p>
                <a:r>
                  <a:rPr lang="ko-KR" altLang="en-US">
                    <a:noFill/>
                  </a:rPr>
                  <a:t> </a:t>
                </a:r>
              </a:p>
            </p:txBody>
          </p:sp>
        </mc:Fallback>
      </mc:AlternateContent>
      <p:sp>
        <p:nvSpPr>
          <p:cNvPr id="24" name="TextBox 23"/>
          <p:cNvSpPr txBox="1"/>
          <p:nvPr/>
        </p:nvSpPr>
        <p:spPr>
          <a:xfrm>
            <a:off x="9470571" y="4016829"/>
            <a:ext cx="1436915" cy="369332"/>
          </a:xfrm>
          <a:prstGeom prst="rect">
            <a:avLst/>
          </a:prstGeom>
          <a:noFill/>
        </p:spPr>
        <p:txBody>
          <a:bodyPr wrap="square" rtlCol="0">
            <a:spAutoFit/>
          </a:bodyPr>
          <a:lstStyle/>
          <a:p>
            <a:r>
              <a:rPr lang="en-US" altLang="ko-KR" dirty="0"/>
              <a:t>BP4</a:t>
            </a:r>
            <a:endParaRPr lang="ko-KR" altLang="en-US" dirty="0"/>
          </a:p>
        </p:txBody>
      </p:sp>
    </p:spTree>
    <p:extLst>
      <p:ext uri="{BB962C8B-B14F-4D97-AF65-F5344CB8AC3E}">
        <p14:creationId xmlns:p14="http://schemas.microsoft.com/office/powerpoint/2010/main" val="280408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Backpropagation</a:t>
            </a:r>
            <a:endParaRPr lang="ko-KR" altLang="en-US" dirty="0"/>
          </a:p>
        </p:txBody>
      </p:sp>
      <p:sp>
        <p:nvSpPr>
          <p:cNvPr id="3" name="내용 개체 틀 2"/>
          <p:cNvSpPr>
            <a:spLocks noGrp="1"/>
          </p:cNvSpPr>
          <p:nvPr>
            <p:ph idx="1"/>
          </p:nvPr>
        </p:nvSpPr>
        <p:spPr>
          <a:xfrm>
            <a:off x="838200" y="1825625"/>
            <a:ext cx="10909300" cy="4351338"/>
          </a:xfrm>
        </p:spPr>
        <p:txBody>
          <a:bodyPr>
            <a:normAutofit/>
          </a:bodyPr>
          <a:lstStyle/>
          <a:p>
            <a:r>
              <a:rPr lang="en-US" altLang="ko-KR" sz="2400" dirty="0"/>
              <a:t>We did not mention error backprop</a:t>
            </a:r>
            <a:r>
              <a:rPr lang="ko-KR" altLang="en-US" sz="2400" dirty="0"/>
              <a:t> </a:t>
            </a:r>
            <a:r>
              <a:rPr lang="en-US" altLang="ko-KR" sz="2400" dirty="0"/>
              <a:t>of the convolution layer. </a:t>
            </a:r>
            <a:endParaRPr lang="ko-KR" altLang="en-US" sz="2400" dirty="0"/>
          </a:p>
          <a:p>
            <a:pPr marL="457189" lvl="1" indent="0">
              <a:buNone/>
            </a:pPr>
            <a:endParaRPr lang="ko-KR" altLang="en-US" sz="2000"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54</a:t>
            </a:fld>
            <a:endParaRPr lang="ko-KR" altLang="en-US" dirty="0"/>
          </a:p>
        </p:txBody>
      </p:sp>
      <mc:AlternateContent xmlns:mc="http://schemas.openxmlformats.org/markup-compatibility/2006" xmlns:a14="http://schemas.microsoft.com/office/drawing/2010/main">
        <mc:Choice Requires="a14">
          <p:graphicFrame>
            <p:nvGraphicFramePr>
              <p:cNvPr id="7" name="표 6"/>
              <p:cNvGraphicFramePr>
                <a:graphicFrameLocks noGrp="1"/>
              </p:cNvGraphicFramePr>
              <p:nvPr>
                <p:extLst>
                  <p:ext uri="{D42A27DB-BD31-4B8C-83A1-F6EECF244321}">
                    <p14:modId xmlns:p14="http://schemas.microsoft.com/office/powerpoint/2010/main" val="3363656259"/>
                  </p:ext>
                </p:extLst>
              </p:nvPr>
            </p:nvGraphicFramePr>
            <p:xfrm>
              <a:off x="2078083" y="2461381"/>
              <a:ext cx="5606144" cy="384747"/>
            </p:xfrm>
            <a:graphic>
              <a:graphicData uri="http://schemas.openxmlformats.org/drawingml/2006/table">
                <a:tbl>
                  <a:tblPr firstRow="1" bandRow="1">
                    <a:tableStyleId>{5C22544A-7EE6-4342-B048-85BDC9FD1C3A}</a:tableStyleId>
                  </a:tblPr>
                  <a:tblGrid>
                    <a:gridCol w="1401536">
                      <a:extLst>
                        <a:ext uri="{9D8B030D-6E8A-4147-A177-3AD203B41FA5}">
                          <a16:colId xmlns="" xmlns:a16="http://schemas.microsoft.com/office/drawing/2014/main" val="1014769363"/>
                        </a:ext>
                      </a:extLst>
                    </a:gridCol>
                    <a:gridCol w="1401536">
                      <a:extLst>
                        <a:ext uri="{9D8B030D-6E8A-4147-A177-3AD203B41FA5}">
                          <a16:colId xmlns="" xmlns:a16="http://schemas.microsoft.com/office/drawing/2014/main" val="3860817669"/>
                        </a:ext>
                      </a:extLst>
                    </a:gridCol>
                    <a:gridCol w="1401536">
                      <a:extLst>
                        <a:ext uri="{9D8B030D-6E8A-4147-A177-3AD203B41FA5}">
                          <a16:colId xmlns="" xmlns:a16="http://schemas.microsoft.com/office/drawing/2014/main" val="1446132093"/>
                        </a:ext>
                      </a:extLst>
                    </a:gridCol>
                    <a:gridCol w="1401536">
                      <a:extLst>
                        <a:ext uri="{9D8B030D-6E8A-4147-A177-3AD203B41FA5}">
                          <a16:colId xmlns="" xmlns:a16="http://schemas.microsoft.com/office/drawing/2014/main" val="3272763797"/>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solidFill>
                                          <a:srgbClr val="FF0000"/>
                                        </a:solidFill>
                                        <a:latin typeface="Cambria Math" panose="02040503050406030204" pitchFamily="18" charset="0"/>
                                      </a:rPr>
                                    </m:ctrlPr>
                                  </m:sSubSupPr>
                                  <m:e>
                                    <m:r>
                                      <a:rPr lang="en-US" altLang="ko-KR" b="1" i="1" smtClean="0">
                                        <a:solidFill>
                                          <a:srgbClr val="FF0000"/>
                                        </a:solidFill>
                                        <a:latin typeface="Cambria Math" panose="02040503050406030204" pitchFamily="18" charset="0"/>
                                      </a:rPr>
                                      <m:t>𝒂</m:t>
                                    </m:r>
                                  </m:e>
                                  <m:sub>
                                    <m:r>
                                      <a:rPr lang="en-US" altLang="ko-KR" b="1" i="1" smtClean="0">
                                        <a:solidFill>
                                          <a:srgbClr val="FF0000"/>
                                        </a:solidFill>
                                        <a:latin typeface="Cambria Math" panose="02040503050406030204" pitchFamily="18" charset="0"/>
                                      </a:rPr>
                                      <m:t>𝟏</m:t>
                                    </m:r>
                                  </m:sub>
                                  <m:sup>
                                    <m:r>
                                      <a:rPr lang="en-US" altLang="ko-KR" b="1" i="1" smtClean="0">
                                        <a:solidFill>
                                          <a:srgbClr val="FF0000"/>
                                        </a:solidFill>
                                        <a:latin typeface="Cambria Math" panose="02040503050406030204" pitchFamily="18" charset="0"/>
                                      </a:rPr>
                                      <m:t>𝟏</m:t>
                                    </m:r>
                                  </m:sup>
                                </m:sSubSup>
                                <m:r>
                                  <a:rPr lang="en-US" altLang="ko-KR" b="1" i="1" smtClean="0">
                                    <a:solidFill>
                                      <a:srgbClr val="FF0000"/>
                                    </a:solidFill>
                                    <a:latin typeface="Cambria Math" panose="02040503050406030204" pitchFamily="18" charset="0"/>
                                  </a:rPr>
                                  <m:t>=</m:t>
                                </m:r>
                                <m:r>
                                  <a:rPr lang="ko-KR" altLang="en-US" b="1" i="1" smtClean="0">
                                    <a:solidFill>
                                      <a:srgbClr val="FF0000"/>
                                    </a:solidFill>
                                    <a:latin typeface="Cambria Math" panose="02040503050406030204" pitchFamily="18" charset="0"/>
                                  </a:rPr>
                                  <m:t>𝝈</m:t>
                                </m:r>
                                <m:r>
                                  <a:rPr lang="en-US" altLang="ko-KR" b="1" i="1" smtClean="0">
                                    <a:solidFill>
                                      <a:srgbClr val="FF0000"/>
                                    </a:solidFill>
                                    <a:latin typeface="Cambria Math" panose="02040503050406030204" pitchFamily="18" charset="0"/>
                                  </a:rPr>
                                  <m:t>(</m:t>
                                </m:r>
                                <m:sSubSup>
                                  <m:sSubSupPr>
                                    <m:ctrlPr>
                                      <a:rPr lang="en-US" altLang="ko-KR" b="1" i="1" smtClean="0">
                                        <a:solidFill>
                                          <a:srgbClr val="FF0000"/>
                                        </a:solidFill>
                                        <a:latin typeface="Cambria Math" panose="02040503050406030204" pitchFamily="18" charset="0"/>
                                      </a:rPr>
                                    </m:ctrlPr>
                                  </m:sSubSupPr>
                                  <m:e>
                                    <m:r>
                                      <a:rPr lang="en-US" altLang="ko-KR" b="1" i="1" smtClean="0">
                                        <a:solidFill>
                                          <a:srgbClr val="FF0000"/>
                                        </a:solidFill>
                                        <a:latin typeface="Cambria Math" panose="02040503050406030204" pitchFamily="18" charset="0"/>
                                      </a:rPr>
                                      <m:t>𝒛</m:t>
                                    </m:r>
                                  </m:e>
                                  <m:sub>
                                    <m:r>
                                      <a:rPr lang="en-US" altLang="ko-KR" b="1" i="1" smtClean="0">
                                        <a:solidFill>
                                          <a:srgbClr val="FF0000"/>
                                        </a:solidFill>
                                        <a:latin typeface="Cambria Math" panose="02040503050406030204" pitchFamily="18" charset="0"/>
                                      </a:rPr>
                                      <m:t>𝟏</m:t>
                                    </m:r>
                                  </m:sub>
                                  <m:sup>
                                    <m:r>
                                      <a:rPr lang="en-US" altLang="ko-KR" b="1" i="1" smtClean="0">
                                        <a:solidFill>
                                          <a:srgbClr val="FF0000"/>
                                        </a:solidFill>
                                        <a:latin typeface="Cambria Math" panose="02040503050406030204" pitchFamily="18" charset="0"/>
                                      </a:rPr>
                                      <m:t>𝟏</m:t>
                                    </m:r>
                                  </m:sup>
                                </m:sSubSup>
                                <m:r>
                                  <a:rPr lang="en-US" altLang="ko-KR" b="1" i="1" smtClean="0">
                                    <a:solidFill>
                                      <a:srgbClr val="FF0000"/>
                                    </a:solidFill>
                                    <a:latin typeface="Cambria Math" panose="02040503050406030204" pitchFamily="18" charset="0"/>
                                  </a:rPr>
                                  <m:t>)</m:t>
                                </m:r>
                              </m:oMath>
                            </m:oMathPara>
                          </a14:m>
                          <a:endParaRPr lang="ko-KR" altLang="en-US" dirty="0">
                            <a:solidFill>
                              <a:srgbClr val="FF0000"/>
                            </a:solidFill>
                          </a:endParaRPr>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𝟑</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𝟑</m:t>
                                    </m:r>
                                  </m:sub>
                                  <m:sup>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oMath>
                            </m:oMathPara>
                          </a14:m>
                          <a:endParaRPr lang="ko-KR" altLang="en-US" dirty="0"/>
                        </a:p>
                      </a:txBody>
                      <a:tcPr/>
                    </a:tc>
                    <a:extLst>
                      <a:ext uri="{0D108BD9-81ED-4DB2-BD59-A6C34878D82A}">
                        <a16:rowId xmlns="" xmlns:a16="http://schemas.microsoft.com/office/drawing/2014/main" val="760195286"/>
                      </a:ext>
                    </a:extLst>
                  </a:tr>
                </a:tbl>
              </a:graphicData>
            </a:graphic>
          </p:graphicFrame>
        </mc:Choice>
        <mc:Fallback xmlns="">
          <p:graphicFrame>
            <p:nvGraphicFramePr>
              <p:cNvPr id="7" name="표 6"/>
              <p:cNvGraphicFramePr>
                <a:graphicFrameLocks noGrp="1"/>
              </p:cNvGraphicFramePr>
              <p:nvPr>
                <p:extLst>
                  <p:ext uri="{D42A27DB-BD31-4B8C-83A1-F6EECF244321}">
                    <p14:modId xmlns:p14="http://schemas.microsoft.com/office/powerpoint/2010/main" val="3363656259"/>
                  </p:ext>
                </p:extLst>
              </p:nvPr>
            </p:nvGraphicFramePr>
            <p:xfrm>
              <a:off x="2078083" y="2461381"/>
              <a:ext cx="5606144" cy="384747"/>
            </p:xfrm>
            <a:graphic>
              <a:graphicData uri="http://schemas.openxmlformats.org/drawingml/2006/table">
                <a:tbl>
                  <a:tblPr firstRow="1" bandRow="1">
                    <a:tableStyleId>{5C22544A-7EE6-4342-B048-85BDC9FD1C3A}</a:tableStyleId>
                  </a:tblPr>
                  <a:tblGrid>
                    <a:gridCol w="1401536">
                      <a:extLst>
                        <a:ext uri="{9D8B030D-6E8A-4147-A177-3AD203B41FA5}">
                          <a16:colId xmlns:a16="http://schemas.microsoft.com/office/drawing/2014/main" xmlns:a14="http://schemas.microsoft.com/office/drawing/2010/main" xmlns="" val="1014769363"/>
                        </a:ext>
                      </a:extLst>
                    </a:gridCol>
                    <a:gridCol w="1401536">
                      <a:extLst>
                        <a:ext uri="{9D8B030D-6E8A-4147-A177-3AD203B41FA5}">
                          <a16:colId xmlns:a16="http://schemas.microsoft.com/office/drawing/2014/main" xmlns:a14="http://schemas.microsoft.com/office/drawing/2010/main" xmlns="" val="3860817669"/>
                        </a:ext>
                      </a:extLst>
                    </a:gridCol>
                    <a:gridCol w="1401536">
                      <a:extLst>
                        <a:ext uri="{9D8B030D-6E8A-4147-A177-3AD203B41FA5}">
                          <a16:colId xmlns:a16="http://schemas.microsoft.com/office/drawing/2014/main" xmlns:a14="http://schemas.microsoft.com/office/drawing/2010/main" xmlns="" val="1446132093"/>
                        </a:ext>
                      </a:extLst>
                    </a:gridCol>
                    <a:gridCol w="1401536">
                      <a:extLst>
                        <a:ext uri="{9D8B030D-6E8A-4147-A177-3AD203B41FA5}">
                          <a16:colId xmlns:a16="http://schemas.microsoft.com/office/drawing/2014/main" xmlns:a14="http://schemas.microsoft.com/office/drawing/2010/main" xmlns="" val="3272763797"/>
                        </a:ext>
                      </a:extLst>
                    </a:gridCol>
                  </a:tblGrid>
                  <a:tr h="384747">
                    <a:tc>
                      <a:txBody>
                        <a:bodyPr/>
                        <a:lstStyle/>
                        <a:p>
                          <a:endParaRPr lang="ko-KR"/>
                        </a:p>
                      </a:txBody>
                      <a:tcPr>
                        <a:blipFill rotWithShape="0">
                          <a:blip r:embed="rId2"/>
                          <a:stretch>
                            <a:fillRect l="-435" t="-1563" r="-302174" b="-14063"/>
                          </a:stretch>
                        </a:blipFill>
                      </a:tcPr>
                    </a:tc>
                    <a:tc>
                      <a:txBody>
                        <a:bodyPr/>
                        <a:lstStyle/>
                        <a:p>
                          <a:endParaRPr lang="ko-KR"/>
                        </a:p>
                      </a:txBody>
                      <a:tcPr>
                        <a:blipFill rotWithShape="0">
                          <a:blip r:embed="rId2"/>
                          <a:stretch>
                            <a:fillRect l="-100000" t="-1563" r="-200866" b="-14063"/>
                          </a:stretch>
                        </a:blipFill>
                      </a:tcPr>
                    </a:tc>
                    <a:tc>
                      <a:txBody>
                        <a:bodyPr/>
                        <a:lstStyle/>
                        <a:p>
                          <a:endParaRPr lang="ko-KR"/>
                        </a:p>
                      </a:txBody>
                      <a:tcPr>
                        <a:blipFill rotWithShape="0">
                          <a:blip r:embed="rId2"/>
                          <a:stretch>
                            <a:fillRect l="-200870" t="-1563" r="-101739" b="-14063"/>
                          </a:stretch>
                        </a:blipFill>
                      </a:tcPr>
                    </a:tc>
                    <a:tc>
                      <a:txBody>
                        <a:bodyPr/>
                        <a:lstStyle/>
                        <a:p>
                          <a:endParaRPr lang="ko-KR"/>
                        </a:p>
                      </a:txBody>
                      <a:tcPr>
                        <a:blipFill rotWithShape="0">
                          <a:blip r:embed="rId2"/>
                          <a:stretch>
                            <a:fillRect l="-300870" t="-1563" r="-1739" b="-14063"/>
                          </a:stretch>
                        </a:blipFill>
                      </a:tcPr>
                    </a:tc>
                    <a:extLst>
                      <a:ext uri="{0D108BD9-81ED-4DB2-BD59-A6C34878D82A}">
                        <a16:rowId xmlns:a16="http://schemas.microsoft.com/office/drawing/2014/main" xmlns:a14="http://schemas.microsoft.com/office/drawing/2010/main" xmlns="" val="7601952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표 9"/>
              <p:cNvGraphicFramePr>
                <a:graphicFrameLocks noGrp="1"/>
              </p:cNvGraphicFramePr>
              <p:nvPr/>
            </p:nvGraphicFramePr>
            <p:xfrm>
              <a:off x="3041469" y="3331029"/>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10" name="표 9"/>
              <p:cNvGraphicFramePr>
                <a:graphicFrameLocks noGrp="1"/>
              </p:cNvGraphicFramePr>
              <p:nvPr/>
            </p:nvGraphicFramePr>
            <p:xfrm>
              <a:off x="3041469" y="3331029"/>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val="2391077024"/>
                        </a:ext>
                      </a:extLst>
                    </a:gridCol>
                    <a:gridCol w="503465">
                      <a:extLst>
                        <a:ext uri="{9D8B030D-6E8A-4147-A177-3AD203B41FA5}">
                          <a16:colId xmlns:a16="http://schemas.microsoft.com/office/drawing/2014/main" val="2626787017"/>
                        </a:ext>
                      </a:extLst>
                    </a:gridCol>
                  </a:tblGrid>
                  <a:tr h="379455">
                    <a:tc>
                      <a:txBody>
                        <a:bodyPr/>
                        <a:lstStyle/>
                        <a:p>
                          <a:endParaRPr lang="ko-KR"/>
                        </a:p>
                      </a:txBody>
                      <a:tcPr>
                        <a:blipFill>
                          <a:blip r:embed="rId3"/>
                          <a:stretch>
                            <a:fillRect l="-1190" t="-1587" r="-103571" b="-6349"/>
                          </a:stretch>
                        </a:blipFill>
                      </a:tcPr>
                    </a:tc>
                    <a:tc>
                      <a:txBody>
                        <a:bodyPr/>
                        <a:lstStyle/>
                        <a:p>
                          <a:endParaRPr lang="ko-KR"/>
                        </a:p>
                      </a:txBody>
                      <a:tcPr>
                        <a:blipFill>
                          <a:blip r:embed="rId3"/>
                          <a:stretch>
                            <a:fillRect l="-102410" t="-1587" r="-4819" b="-6349"/>
                          </a:stretch>
                        </a:blipFill>
                      </a:tcPr>
                    </a:tc>
                    <a:extLst>
                      <a:ext uri="{0D108BD9-81ED-4DB2-BD59-A6C34878D82A}">
                        <a16:rowId xmlns:a16="http://schemas.microsoft.com/office/drawing/2014/main" val="1349699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표 24"/>
              <p:cNvGraphicFramePr>
                <a:graphicFrameLocks noGrp="1"/>
              </p:cNvGraphicFramePr>
              <p:nvPr/>
            </p:nvGraphicFramePr>
            <p:xfrm>
              <a:off x="4377690"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25" name="표 24"/>
              <p:cNvGraphicFramePr>
                <a:graphicFrameLocks noGrp="1"/>
              </p:cNvGraphicFramePr>
              <p:nvPr/>
            </p:nvGraphicFramePr>
            <p:xfrm>
              <a:off x="4377690"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val="2391077024"/>
                        </a:ext>
                      </a:extLst>
                    </a:gridCol>
                    <a:gridCol w="503465">
                      <a:extLst>
                        <a:ext uri="{9D8B030D-6E8A-4147-A177-3AD203B41FA5}">
                          <a16:colId xmlns:a16="http://schemas.microsoft.com/office/drawing/2014/main" val="2626787017"/>
                        </a:ext>
                      </a:extLst>
                    </a:gridCol>
                  </a:tblGrid>
                  <a:tr h="379455">
                    <a:tc>
                      <a:txBody>
                        <a:bodyPr/>
                        <a:lstStyle/>
                        <a:p>
                          <a:endParaRPr lang="ko-KR"/>
                        </a:p>
                      </a:txBody>
                      <a:tcPr>
                        <a:blipFill>
                          <a:blip r:embed="rId4"/>
                          <a:stretch>
                            <a:fillRect l="-1205" t="-1587" r="-104819" b="-6349"/>
                          </a:stretch>
                        </a:blipFill>
                      </a:tcPr>
                    </a:tc>
                    <a:tc>
                      <a:txBody>
                        <a:bodyPr/>
                        <a:lstStyle/>
                        <a:p>
                          <a:endParaRPr lang="ko-KR"/>
                        </a:p>
                      </a:txBody>
                      <a:tcPr>
                        <a:blipFill>
                          <a:blip r:embed="rId4"/>
                          <a:stretch>
                            <a:fillRect l="-101205" t="-1587" r="-4819" b="-6349"/>
                          </a:stretch>
                        </a:blipFill>
                      </a:tcPr>
                    </a:tc>
                    <a:extLst>
                      <a:ext uri="{0D108BD9-81ED-4DB2-BD59-A6C34878D82A}">
                        <a16:rowId xmlns:a16="http://schemas.microsoft.com/office/drawing/2014/main" val="1349699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6" name="표 25"/>
              <p:cNvGraphicFramePr>
                <a:graphicFrameLocks noGrp="1"/>
              </p:cNvGraphicFramePr>
              <p:nvPr/>
            </p:nvGraphicFramePr>
            <p:xfrm>
              <a:off x="5800998"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 xmlns:a16="http://schemas.microsoft.com/office/drawing/2014/main" val="2391077024"/>
                        </a:ext>
                      </a:extLst>
                    </a:gridCol>
                    <a:gridCol w="503465">
                      <a:extLst>
                        <a:ext uri="{9D8B030D-6E8A-4147-A177-3AD203B41FA5}">
                          <a16:colId xmlns="" xmlns:a16="http://schemas.microsoft.com/office/drawing/2014/main" val="2626787017"/>
                        </a:ext>
                      </a:extLst>
                    </a:gridCol>
                  </a:tblGrid>
                  <a:tr h="379455">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𝟎</m:t>
                                    </m:r>
                                  </m:sub>
                                </m:sSub>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𝒘</m:t>
                                    </m:r>
                                  </m:e>
                                  <m:sub>
                                    <m:r>
                                      <a:rPr lang="en-US" altLang="ko-KR" smtClean="0">
                                        <a:latin typeface="Cambria Math" panose="02040503050406030204" pitchFamily="18" charset="0"/>
                                      </a:rPr>
                                      <m:t>𝟏</m:t>
                                    </m:r>
                                  </m:sub>
                                </m:sSub>
                              </m:oMath>
                            </m:oMathPara>
                          </a14:m>
                          <a:endParaRPr lang="en-US" altLang="ko-KR" b="1" dirty="0"/>
                        </a:p>
                      </a:txBody>
                      <a:tcPr/>
                    </a:tc>
                    <a:extLst>
                      <a:ext uri="{0D108BD9-81ED-4DB2-BD59-A6C34878D82A}">
                        <a16:rowId xmlns="" xmlns:a16="http://schemas.microsoft.com/office/drawing/2014/main" val="1349699769"/>
                      </a:ext>
                    </a:extLst>
                  </a:tr>
                </a:tbl>
              </a:graphicData>
            </a:graphic>
          </p:graphicFrame>
        </mc:Choice>
        <mc:Fallback xmlns="">
          <p:graphicFrame>
            <p:nvGraphicFramePr>
              <p:cNvPr id="26" name="표 25"/>
              <p:cNvGraphicFramePr>
                <a:graphicFrameLocks noGrp="1"/>
              </p:cNvGraphicFramePr>
              <p:nvPr/>
            </p:nvGraphicFramePr>
            <p:xfrm>
              <a:off x="5800998" y="3331028"/>
              <a:ext cx="1006930" cy="379455"/>
            </p:xfrm>
            <a:graphic>
              <a:graphicData uri="http://schemas.openxmlformats.org/drawingml/2006/table">
                <a:tbl>
                  <a:tblPr firstRow="1" bandRow="1">
                    <a:tableStyleId>{00A15C55-8517-42AA-B614-E9B94910E393}</a:tableStyleId>
                  </a:tblPr>
                  <a:tblGrid>
                    <a:gridCol w="503465">
                      <a:extLst>
                        <a:ext uri="{9D8B030D-6E8A-4147-A177-3AD203B41FA5}">
                          <a16:colId xmlns:a16="http://schemas.microsoft.com/office/drawing/2014/main" val="2391077024"/>
                        </a:ext>
                      </a:extLst>
                    </a:gridCol>
                    <a:gridCol w="503465">
                      <a:extLst>
                        <a:ext uri="{9D8B030D-6E8A-4147-A177-3AD203B41FA5}">
                          <a16:colId xmlns:a16="http://schemas.microsoft.com/office/drawing/2014/main" val="2626787017"/>
                        </a:ext>
                      </a:extLst>
                    </a:gridCol>
                  </a:tblGrid>
                  <a:tr h="379455">
                    <a:tc>
                      <a:txBody>
                        <a:bodyPr/>
                        <a:lstStyle/>
                        <a:p>
                          <a:endParaRPr lang="ko-KR"/>
                        </a:p>
                      </a:txBody>
                      <a:tcPr>
                        <a:blipFill>
                          <a:blip r:embed="rId5"/>
                          <a:stretch>
                            <a:fillRect l="-1205" t="-1587" r="-104819" b="-6349"/>
                          </a:stretch>
                        </a:blipFill>
                      </a:tcPr>
                    </a:tc>
                    <a:tc>
                      <a:txBody>
                        <a:bodyPr/>
                        <a:lstStyle/>
                        <a:p>
                          <a:endParaRPr lang="ko-KR"/>
                        </a:p>
                      </a:txBody>
                      <a:tcPr>
                        <a:blipFill>
                          <a:blip r:embed="rId5"/>
                          <a:stretch>
                            <a:fillRect l="-101205" t="-1587" r="-4819" b="-6349"/>
                          </a:stretch>
                        </a:blipFill>
                      </a:tcPr>
                    </a:tc>
                    <a:extLst>
                      <a:ext uri="{0D108BD9-81ED-4DB2-BD59-A6C34878D82A}">
                        <a16:rowId xmlns:a16="http://schemas.microsoft.com/office/drawing/2014/main" val="1349699769"/>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p:cNvSpPr txBox="1"/>
              <p:nvPr/>
            </p:nvSpPr>
            <p:spPr>
              <a:xfrm>
                <a:off x="3198546" y="3924925"/>
                <a:ext cx="2118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𝑏</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198546" y="3924925"/>
                <a:ext cx="211853" cy="276999"/>
              </a:xfrm>
              <a:prstGeom prst="rect">
                <a:avLst/>
              </a:prstGeom>
              <a:blipFill rotWithShape="0">
                <a:blip r:embed="rId6"/>
                <a:stretch>
                  <a:fillRect l="-20588" r="-20588"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표 13"/>
              <p:cNvGraphicFramePr>
                <a:graphicFrameLocks noGrp="1"/>
              </p:cNvGraphicFramePr>
              <p:nvPr/>
            </p:nvGraphicFramePr>
            <p:xfrm>
              <a:off x="2777309" y="4420868"/>
              <a:ext cx="4233090" cy="384747"/>
            </p:xfrm>
            <a:graphic>
              <a:graphicData uri="http://schemas.openxmlformats.org/drawingml/2006/table">
                <a:tbl>
                  <a:tblPr firstRow="1" bandRow="1">
                    <a:tableStyleId>{5C22544A-7EE6-4342-B048-85BDC9FD1C3A}</a:tableStyleId>
                  </a:tblPr>
                  <a:tblGrid>
                    <a:gridCol w="1411030">
                      <a:extLst>
                        <a:ext uri="{9D8B030D-6E8A-4147-A177-3AD203B41FA5}">
                          <a16:colId xmlns="" xmlns:a16="http://schemas.microsoft.com/office/drawing/2014/main" val="2309305645"/>
                        </a:ext>
                      </a:extLst>
                    </a:gridCol>
                    <a:gridCol w="1411030">
                      <a:extLst>
                        <a:ext uri="{9D8B030D-6E8A-4147-A177-3AD203B41FA5}">
                          <a16:colId xmlns="" xmlns:a16="http://schemas.microsoft.com/office/drawing/2014/main" val="172029030"/>
                        </a:ext>
                      </a:extLst>
                    </a:gridCol>
                    <a:gridCol w="1411030">
                      <a:extLst>
                        <a:ext uri="{9D8B030D-6E8A-4147-A177-3AD203B41FA5}">
                          <a16:colId xmlns="" xmlns:a16="http://schemas.microsoft.com/office/drawing/2014/main" val="1091804157"/>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𝟎</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𝟏</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tc>
                      <a:txBody>
                        <a:bodyPr/>
                        <a:lstStyle/>
                        <a:p>
                          <a:pPr latinLnBrk="1"/>
                          <a14:m>
                            <m:oMathPara xmlns:m="http://schemas.openxmlformats.org/officeDocument/2006/math">
                              <m:oMathParaPr>
                                <m:jc m:val="centerGroup"/>
                              </m:oMathParaPr>
                              <m:oMath xmlns:m="http://schemas.openxmlformats.org/officeDocument/2006/math">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𝒂</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r>
                                  <a:rPr lang="ko-KR" altLang="en-US" b="1" i="1" smtClean="0">
                                    <a:latin typeface="Cambria Math" panose="02040503050406030204" pitchFamily="18" charset="0"/>
                                  </a:rPr>
                                  <m:t>𝝈</m:t>
                                </m:r>
                                <m:r>
                                  <a:rPr lang="en-US" altLang="ko-KR" b="1" i="1" smtClean="0">
                                    <a:latin typeface="Cambria Math" panose="02040503050406030204" pitchFamily="18" charset="0"/>
                                  </a:rPr>
                                  <m:t>(</m:t>
                                </m:r>
                                <m:sSubSup>
                                  <m:sSubSupPr>
                                    <m:ctrlPr>
                                      <a:rPr lang="en-US" altLang="ko-KR" b="1" i="1" smtClean="0">
                                        <a:latin typeface="Cambria Math" panose="02040503050406030204" pitchFamily="18" charset="0"/>
                                      </a:rPr>
                                    </m:ctrlPr>
                                  </m:sSubSupPr>
                                  <m:e>
                                    <m:r>
                                      <a:rPr lang="en-US" altLang="ko-KR" b="1" i="1" smtClean="0">
                                        <a:latin typeface="Cambria Math" panose="02040503050406030204" pitchFamily="18" charset="0"/>
                                      </a:rPr>
                                      <m:t>𝒛</m:t>
                                    </m:r>
                                  </m:e>
                                  <m:sub>
                                    <m:r>
                                      <a:rPr lang="en-US" altLang="ko-KR" b="1" i="1" smtClean="0">
                                        <a:latin typeface="Cambria Math" panose="02040503050406030204" pitchFamily="18" charset="0"/>
                                      </a:rPr>
                                      <m:t>𝟐</m:t>
                                    </m:r>
                                  </m:sub>
                                  <m:sup>
                                    <m:r>
                                      <a:rPr lang="en-US" altLang="ko-KR" b="1" i="1" smtClean="0">
                                        <a:latin typeface="Cambria Math" panose="02040503050406030204" pitchFamily="18" charset="0"/>
                                      </a:rPr>
                                      <m:t>𝟐</m:t>
                                    </m:r>
                                  </m:sup>
                                </m:sSubSup>
                                <m:r>
                                  <a:rPr lang="en-US" altLang="ko-KR" b="1" i="1" smtClean="0">
                                    <a:latin typeface="Cambria Math" panose="02040503050406030204" pitchFamily="18" charset="0"/>
                                  </a:rPr>
                                  <m:t>)</m:t>
                                </m:r>
                              </m:oMath>
                            </m:oMathPara>
                          </a14:m>
                          <a:endParaRPr lang="ko-KR" altLang="en-US" dirty="0"/>
                        </a:p>
                      </a:txBody>
                      <a:tcPr/>
                    </a:tc>
                    <a:extLst>
                      <a:ext uri="{0D108BD9-81ED-4DB2-BD59-A6C34878D82A}">
                        <a16:rowId xmlns="" xmlns:a16="http://schemas.microsoft.com/office/drawing/2014/main" val="1711877211"/>
                      </a:ext>
                    </a:extLst>
                  </a:tr>
                </a:tbl>
              </a:graphicData>
            </a:graphic>
          </p:graphicFrame>
        </mc:Choice>
        <mc:Fallback xmlns="">
          <p:graphicFrame>
            <p:nvGraphicFramePr>
              <p:cNvPr id="14" name="표 13"/>
              <p:cNvGraphicFramePr>
                <a:graphicFrameLocks noGrp="1"/>
              </p:cNvGraphicFramePr>
              <p:nvPr/>
            </p:nvGraphicFramePr>
            <p:xfrm>
              <a:off x="2777309" y="4420868"/>
              <a:ext cx="4233090" cy="384747"/>
            </p:xfrm>
            <a:graphic>
              <a:graphicData uri="http://schemas.openxmlformats.org/drawingml/2006/table">
                <a:tbl>
                  <a:tblPr firstRow="1" bandRow="1">
                    <a:tableStyleId>{5C22544A-7EE6-4342-B048-85BDC9FD1C3A}</a:tableStyleId>
                  </a:tblPr>
                  <a:tblGrid>
                    <a:gridCol w="1411030">
                      <a:extLst>
                        <a:ext uri="{9D8B030D-6E8A-4147-A177-3AD203B41FA5}">
                          <a16:colId xmlns:a16="http://schemas.microsoft.com/office/drawing/2014/main" val="2309305645"/>
                        </a:ext>
                      </a:extLst>
                    </a:gridCol>
                    <a:gridCol w="1411030">
                      <a:extLst>
                        <a:ext uri="{9D8B030D-6E8A-4147-A177-3AD203B41FA5}">
                          <a16:colId xmlns:a16="http://schemas.microsoft.com/office/drawing/2014/main" val="172029030"/>
                        </a:ext>
                      </a:extLst>
                    </a:gridCol>
                    <a:gridCol w="1411030">
                      <a:extLst>
                        <a:ext uri="{9D8B030D-6E8A-4147-A177-3AD203B41FA5}">
                          <a16:colId xmlns:a16="http://schemas.microsoft.com/office/drawing/2014/main" val="1091804157"/>
                        </a:ext>
                      </a:extLst>
                    </a:gridCol>
                  </a:tblGrid>
                  <a:tr h="384747">
                    <a:tc>
                      <a:txBody>
                        <a:bodyPr/>
                        <a:lstStyle/>
                        <a:p>
                          <a:endParaRPr lang="ko-KR"/>
                        </a:p>
                      </a:txBody>
                      <a:tcPr>
                        <a:blipFill>
                          <a:blip r:embed="rId7"/>
                          <a:stretch>
                            <a:fillRect l="-431" t="-1563" r="-201724" b="-14063"/>
                          </a:stretch>
                        </a:blipFill>
                      </a:tcPr>
                    </a:tc>
                    <a:tc>
                      <a:txBody>
                        <a:bodyPr/>
                        <a:lstStyle/>
                        <a:p>
                          <a:endParaRPr lang="ko-KR"/>
                        </a:p>
                      </a:txBody>
                      <a:tcPr>
                        <a:blipFill>
                          <a:blip r:embed="rId7"/>
                          <a:stretch>
                            <a:fillRect l="-100866" t="-1563" r="-102597" b="-14063"/>
                          </a:stretch>
                        </a:blipFill>
                      </a:tcPr>
                    </a:tc>
                    <a:tc>
                      <a:txBody>
                        <a:bodyPr/>
                        <a:lstStyle/>
                        <a:p>
                          <a:endParaRPr lang="ko-KR"/>
                        </a:p>
                      </a:txBody>
                      <a:tcPr>
                        <a:blipFill>
                          <a:blip r:embed="rId7"/>
                          <a:stretch>
                            <a:fillRect l="-200000" t="-1563" r="-2155" b="-14063"/>
                          </a:stretch>
                        </a:blipFill>
                      </a:tcPr>
                    </a:tc>
                    <a:extLst>
                      <a:ext uri="{0D108BD9-81ED-4DB2-BD59-A6C34878D82A}">
                        <a16:rowId xmlns:a16="http://schemas.microsoft.com/office/drawing/2014/main" val="1711877211"/>
                      </a:ext>
                    </a:extLst>
                  </a:tr>
                </a:tbl>
              </a:graphicData>
            </a:graphic>
          </p:graphicFrame>
        </mc:Fallback>
      </mc:AlternateContent>
      <p:cxnSp>
        <p:nvCxnSpPr>
          <p:cNvPr id="18" name="직선 연결선 17"/>
          <p:cNvCxnSpPr/>
          <p:nvPr/>
        </p:nvCxnSpPr>
        <p:spPr>
          <a:xfrm>
            <a:off x="2777309" y="2797323"/>
            <a:ext cx="453571" cy="53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직선 연결선 22"/>
          <p:cNvCxnSpPr>
            <a:cxnSpLocks/>
          </p:cNvCxnSpPr>
          <p:nvPr/>
        </p:nvCxnSpPr>
        <p:spPr>
          <a:xfrm flipH="1">
            <a:off x="3787141" y="2797323"/>
            <a:ext cx="434339" cy="533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4213860" y="2846128"/>
            <a:ext cx="388620"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5087439" y="2846128"/>
            <a:ext cx="452301"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5536203" y="2846128"/>
            <a:ext cx="477701"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H="1">
            <a:off x="6531430" y="2846128"/>
            <a:ext cx="367846" cy="48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3544934" y="3772694"/>
            <a:ext cx="0" cy="89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직선 연결선 45"/>
          <p:cNvCxnSpPr>
            <a:cxnSpLocks/>
            <a:stCxn id="25" idx="2"/>
            <a:endCxn id="14" idx="0"/>
          </p:cNvCxnSpPr>
          <p:nvPr/>
        </p:nvCxnSpPr>
        <p:spPr>
          <a:xfrm>
            <a:off x="4881155" y="3710483"/>
            <a:ext cx="12699" cy="710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6304463" y="3710483"/>
            <a:ext cx="0" cy="9601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2932518" y="5249139"/>
                <a:ext cx="2630657" cy="484300"/>
              </a:xfrm>
              <a:prstGeom prst="rect">
                <a:avLst/>
              </a:prstGeom>
              <a:noFill/>
            </p:spPr>
            <p:txBody>
              <a:bodyPr wrap="none" lIns="0" tIns="0" rIns="0" bIns="0" rtlCol="0">
                <a:spAutoFit/>
              </a:bodyPr>
              <a:lstStyle/>
              <a:p>
                <a14:m>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m:rPr>
                            <m:sty m:val="p"/>
                          </m:rPr>
                          <a:rPr lang="en-US" altLang="ko-KR" b="0" i="0" smtClean="0">
                            <a:latin typeface="Cambria Math" panose="02040503050406030204" pitchFamily="18" charset="0"/>
                          </a:rPr>
                          <m:t>C</m:t>
                        </m:r>
                      </m:num>
                      <m:den>
                        <m:r>
                          <a:rPr lang="ko-KR" altLang="en-US"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m:rPr>
                                <m:sty m:val="p"/>
                              </m:rPr>
                              <a:rPr lang="en-US" altLang="ko-KR" b="0" i="0" smtClean="0">
                                <a:latin typeface="Cambria Math" panose="02040503050406030204" pitchFamily="18" charset="0"/>
                              </a:rPr>
                              <m:t>z</m:t>
                            </m:r>
                          </m:e>
                          <m:sub>
                            <m:r>
                              <a:rPr lang="en-US" altLang="ko-KR" b="0" i="0" smtClean="0">
                                <a:latin typeface="Cambria Math" panose="02040503050406030204" pitchFamily="18" charset="0"/>
                              </a:rPr>
                              <m:t>1</m:t>
                            </m:r>
                          </m:sub>
                          <m:sup>
                            <m:r>
                              <a:rPr lang="en-US" altLang="ko-KR" b="0" i="0" smtClean="0">
                                <a:latin typeface="Cambria Math" panose="02040503050406030204" pitchFamily="18" charset="0"/>
                              </a:rPr>
                              <m:t>1</m:t>
                            </m:r>
                          </m:sup>
                        </m:sSubSup>
                      </m:den>
                    </m:f>
                    <m:r>
                      <a:rPr lang="en-US" altLang="ko-KR" b="0" i="0" smtClean="0">
                        <a:latin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ko-KR" altLang="en-US" b="0" i="1" smtClean="0">
                            <a:latin typeface="Cambria Math" panose="02040503050406030204" pitchFamily="18" charset="0"/>
                            <a:ea typeface="Cambria Math" panose="02040503050406030204" pitchFamily="18" charset="0"/>
                          </a:rPr>
                          <m:t>𝛿</m:t>
                        </m:r>
                      </m:e>
                      <m:sub>
                        <m:r>
                          <a:rPr lang="en-US" altLang="ko-KR" b="0" i="1" smtClean="0">
                            <a:latin typeface="Cambria Math" panose="02040503050406030204" pitchFamily="18" charset="0"/>
                            <a:ea typeface="Cambria Math" panose="02040503050406030204" pitchFamily="18" charset="0"/>
                          </a:rPr>
                          <m:t>1</m:t>
                        </m:r>
                      </m:sub>
                      <m:sup>
                        <m:r>
                          <a:rPr lang="en-US" altLang="ko-KR" b="0" i="1" smtClean="0">
                            <a:latin typeface="Cambria Math" panose="02040503050406030204" pitchFamily="18" charset="0"/>
                            <a:ea typeface="Cambria Math" panose="02040503050406030204" pitchFamily="18" charset="0"/>
                          </a:rPr>
                          <m:t>1</m:t>
                        </m:r>
                      </m:sup>
                    </m:sSubSup>
                    <m:r>
                      <a:rPr lang="en-US" altLang="ko-KR" b="0" i="1" smtClean="0">
                        <a:latin typeface="Cambria Math" panose="02040503050406030204" pitchFamily="18" charset="0"/>
                        <a:ea typeface="Cambria Math" panose="02040503050406030204" pitchFamily="18" charset="0"/>
                      </a:rPr>
                      <m:t>=</m:t>
                    </m:r>
                    <m:f>
                      <m:fPr>
                        <m:ctrlPr>
                          <a:rPr lang="en-US" altLang="ko-KR" b="0" i="1" smtClean="0">
                            <a:latin typeface="Cambria Math" panose="02040503050406030204" pitchFamily="18" charset="0"/>
                            <a:ea typeface="Cambria Math" panose="02040503050406030204" pitchFamily="18" charset="0"/>
                          </a:rPr>
                        </m:ctrlPr>
                      </m:fPr>
                      <m:num>
                        <m:r>
                          <a:rPr lang="ko-KR" altLang="en-US"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𝐶</m:t>
                        </m:r>
                      </m:num>
                      <m:den>
                        <m:r>
                          <a:rPr lang="ko-KR" altLang="en-US" b="0" i="1" smtClean="0">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0</m:t>
                            </m:r>
                          </m:sub>
                          <m:sup>
                            <m:r>
                              <a:rPr lang="en-US" altLang="ko-KR" b="0" i="1" smtClean="0">
                                <a:latin typeface="Cambria Math" panose="02040503050406030204" pitchFamily="18" charset="0"/>
                                <a:ea typeface="Cambria Math" panose="02040503050406030204" pitchFamily="18" charset="0"/>
                              </a:rPr>
                              <m:t>2</m:t>
                            </m:r>
                          </m:sup>
                        </m:sSubSup>
                      </m:den>
                    </m:f>
                    <m:f>
                      <m:fPr>
                        <m:ctrlPr>
                          <a:rPr lang="en-US" altLang="ko-KR" b="0" i="1" smtClean="0">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i="1">
                                <a:latin typeface="Cambria Math" panose="02040503050406030204" pitchFamily="18" charset="0"/>
                                <a:ea typeface="Cambria Math" panose="02040503050406030204" pitchFamily="18" charset="0"/>
                              </a:rPr>
                              <m:t>0</m:t>
                            </m:r>
                          </m:sub>
                          <m:sup>
                            <m:r>
                              <a:rPr lang="en-US" altLang="ko-KR" i="1">
                                <a:latin typeface="Cambria Math" panose="02040503050406030204" pitchFamily="18" charset="0"/>
                                <a:ea typeface="Cambria Math" panose="02040503050406030204" pitchFamily="18" charset="0"/>
                              </a:rPr>
                              <m:t>2</m:t>
                            </m:r>
                          </m:sup>
                        </m:sSubSup>
                      </m:num>
                      <m:den>
                        <m:r>
                          <a:rPr lang="ko-KR" altLang="en-US" b="0" i="1" smtClean="0">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b="0" i="1" smtClean="0">
                                <a:latin typeface="Cambria Math" panose="02040503050406030204" pitchFamily="18" charset="0"/>
                                <a:ea typeface="Cambria Math" panose="02040503050406030204" pitchFamily="18" charset="0"/>
                              </a:rPr>
                              <m:t>1</m:t>
                            </m:r>
                          </m:sup>
                        </m:sSubSup>
                      </m:den>
                    </m:f>
                  </m:oMath>
                </a14:m>
                <a:r>
                  <a:rPr lang="en-US" altLang="ko-KR" dirty="0"/>
                  <a:t>+</a:t>
                </a:r>
                <a:r>
                  <a:rPr lang="en-US" altLang="ko-KR" dirty="0">
                    <a:ea typeface="Cambria Math" panose="02040503050406030204" pitchFamily="18" charset="0"/>
                  </a:rPr>
                  <a:t> </a:t>
                </a:r>
                <a14:m>
                  <m:oMath xmlns:m="http://schemas.openxmlformats.org/officeDocument/2006/math">
                    <m:f>
                      <m:fPr>
                        <m:ctrlPr>
                          <a:rPr lang="en-US" altLang="ko-KR" i="1">
                            <a:latin typeface="Cambria Math" panose="02040503050406030204" pitchFamily="18" charset="0"/>
                            <a:ea typeface="Cambria Math" panose="02040503050406030204" pitchFamily="18" charset="0"/>
                          </a:rPr>
                        </m:ctrlPr>
                      </m:fPr>
                      <m:num>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num>
                      <m:den>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i="1">
                                <a:latin typeface="Cambria Math" panose="02040503050406030204" pitchFamily="18" charset="0"/>
                                <a:ea typeface="Cambria Math" panose="02040503050406030204" pitchFamily="18" charset="0"/>
                              </a:rPr>
                              <m:t>2</m:t>
                            </m:r>
                          </m:sup>
                        </m:sSubSup>
                      </m:den>
                    </m:f>
                    <m:f>
                      <m:fPr>
                        <m:ctrlPr>
                          <a:rPr lang="en-US" altLang="ko-KR" i="1">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sSubSup>
                          <m:sSubSupPr>
                            <m:ctrlPr>
                              <a:rPr lang="en-US" altLang="ko-KR" i="1">
                                <a:latin typeface="Cambria Math" panose="02040503050406030204" pitchFamily="18" charset="0"/>
                                <a:ea typeface="Cambria Math" panose="02040503050406030204" pitchFamily="18" charset="0"/>
                              </a:rPr>
                            </m:ctrlPr>
                          </m:sSubSupPr>
                          <m:e>
                            <m:r>
                              <a:rPr lang="en-US" altLang="ko-KR" i="1">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i="1">
                                <a:latin typeface="Cambria Math" panose="02040503050406030204" pitchFamily="18" charset="0"/>
                                <a:ea typeface="Cambria Math" panose="02040503050406030204" pitchFamily="18" charset="0"/>
                              </a:rPr>
                              <m:t>2</m:t>
                            </m:r>
                          </m:sup>
                        </m:sSubSup>
                      </m:num>
                      <m:den>
                        <m:r>
                          <a:rPr lang="ko-KR" altLang="en-US" i="1">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𝑧</m:t>
                            </m:r>
                          </m:e>
                          <m:sub>
                            <m:r>
                              <a:rPr lang="en-US" altLang="ko-KR" b="0" i="1" smtClean="0">
                                <a:latin typeface="Cambria Math" panose="02040503050406030204" pitchFamily="18" charset="0"/>
                                <a:ea typeface="Cambria Math" panose="02040503050406030204" pitchFamily="18" charset="0"/>
                              </a:rPr>
                              <m:t>1</m:t>
                            </m:r>
                          </m:sub>
                          <m:sup>
                            <m:r>
                              <a:rPr lang="en-US" altLang="ko-KR" b="0" i="1" smtClean="0">
                                <a:latin typeface="Cambria Math" panose="02040503050406030204" pitchFamily="18" charset="0"/>
                                <a:ea typeface="Cambria Math" panose="02040503050406030204" pitchFamily="18" charset="0"/>
                              </a:rPr>
                              <m:t>1</m:t>
                            </m:r>
                          </m:sup>
                        </m:sSubSup>
                      </m:den>
                    </m:f>
                  </m:oMath>
                </a14:m>
                <a:endParaRPr lang="en-US" altLang="ko-KR" dirty="0"/>
              </a:p>
            </p:txBody>
          </p:sp>
        </mc:Choice>
        <mc:Fallback xmlns="">
          <p:sp>
            <p:nvSpPr>
              <p:cNvPr id="56" name="TextBox 55"/>
              <p:cNvSpPr txBox="1">
                <a:spLocks noRot="1" noChangeAspect="1" noMove="1" noResize="1" noEditPoints="1" noAdjustHandles="1" noChangeArrowheads="1" noChangeShapeType="1" noTextEdit="1"/>
              </p:cNvSpPr>
              <p:nvPr/>
            </p:nvSpPr>
            <p:spPr>
              <a:xfrm>
                <a:off x="2932518" y="5249139"/>
                <a:ext cx="2630657" cy="484300"/>
              </a:xfrm>
              <a:prstGeom prst="rect">
                <a:avLst/>
              </a:prstGeom>
              <a:blipFill>
                <a:blip r:embed="rId8"/>
                <a:stretch>
                  <a:fillRect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5669114" y="5233838"/>
                <a:ext cx="3367755" cy="438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b="0" i="1" smtClean="0">
                              <a:latin typeface="Cambria Math" panose="02040503050406030204" pitchFamily="18" charset="0"/>
                            </a:rPr>
                          </m:ctrlPr>
                        </m:sSubSupPr>
                        <m:e>
                          <m:r>
                            <a:rPr lang="en-US" altLang="ko-KR" sz="1400" b="0" i="1" smtClean="0">
                              <a:latin typeface="Cambria Math" panose="02040503050406030204" pitchFamily="18" charset="0"/>
                            </a:rPr>
                            <m:t>𝑧</m:t>
                          </m:r>
                        </m:e>
                        <m:sub>
                          <m:r>
                            <a:rPr lang="en-US" altLang="ko-KR" sz="1400" b="0" i="1" smtClean="0">
                              <a:latin typeface="Cambria Math" panose="02040503050406030204" pitchFamily="18" charset="0"/>
                            </a:rPr>
                            <m:t>0</m:t>
                          </m:r>
                        </m:sub>
                        <m:sup>
                          <m:r>
                            <a:rPr lang="en-US" altLang="ko-KR" sz="1400" b="0" i="1" smtClean="0">
                              <a:latin typeface="Cambria Math" panose="02040503050406030204" pitchFamily="18" charset="0"/>
                            </a:rPr>
                            <m:t>2</m:t>
                          </m:r>
                        </m:sup>
                      </m:sSubSup>
                      <m:r>
                        <a:rPr lang="en-US" altLang="ko-KR" sz="1400" b="0" i="1" smtClean="0">
                          <a:latin typeface="Cambria Math" panose="02040503050406030204" pitchFamily="18" charset="0"/>
                        </a:rPr>
                        <m:t>=</m:t>
                      </m:r>
                      <m:sSubSup>
                        <m:sSubSupPr>
                          <m:ctrlPr>
                            <a:rPr lang="en-US" altLang="ko-KR" sz="1400" i="1">
                              <a:latin typeface="Cambria Math" panose="02040503050406030204" pitchFamily="18" charset="0"/>
                            </a:rPr>
                          </m:ctrlPr>
                        </m:sSubSupPr>
                        <m:e>
                          <m:r>
                            <a:rPr lang="en-US" altLang="ko-KR" sz="1400" b="0" i="1">
                              <a:latin typeface="Cambria Math" panose="02040503050406030204" pitchFamily="18" charset="0"/>
                            </a:rPr>
                            <m:t>𝑎</m:t>
                          </m:r>
                        </m:e>
                        <m:sub>
                          <m:r>
                            <a:rPr lang="en-US" altLang="ko-KR" sz="1400" b="0" i="1">
                              <a:latin typeface="Cambria Math" panose="02040503050406030204" pitchFamily="18" charset="0"/>
                            </a:rPr>
                            <m:t>0</m:t>
                          </m:r>
                        </m:sub>
                        <m:sup>
                          <m:r>
                            <a:rPr lang="en-US" altLang="ko-KR" sz="1400" b="0" i="1">
                              <a:latin typeface="Cambria Math" panose="02040503050406030204" pitchFamily="18" charset="0"/>
                            </a:rPr>
                            <m:t>1</m:t>
                          </m:r>
                        </m:sup>
                      </m:sSubSup>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0 </m:t>
                          </m:r>
                        </m:sub>
                      </m:sSub>
                      <m:r>
                        <a:rPr lang="en-US" altLang="ko-KR" sz="1400" b="0" i="1" smtClean="0">
                          <a:latin typeface="Cambria Math" panose="02040503050406030204" pitchFamily="18" charset="0"/>
                        </a:rPr>
                        <m:t>+</m:t>
                      </m:r>
                      <m:sSubSup>
                        <m:sSubSupPr>
                          <m:ctrlPr>
                            <a:rPr lang="en-US" altLang="ko-KR" sz="1400" i="1">
                              <a:latin typeface="Cambria Math" panose="02040503050406030204" pitchFamily="18" charset="0"/>
                            </a:rPr>
                          </m:ctrlPr>
                        </m:sSubSupPr>
                        <m:e>
                          <m:r>
                            <a:rPr lang="en-US" altLang="ko-KR" sz="1400" b="0" i="1">
                              <a:latin typeface="Cambria Math" panose="02040503050406030204" pitchFamily="18" charset="0"/>
                            </a:rPr>
                            <m:t>𝑎</m:t>
                          </m:r>
                        </m:e>
                        <m:sub>
                          <m:r>
                            <a:rPr lang="en-US" altLang="ko-KR" sz="1400" b="0" i="1" smtClean="0">
                              <a:latin typeface="Cambria Math" panose="02040503050406030204" pitchFamily="18" charset="0"/>
                            </a:rPr>
                            <m:t>1</m:t>
                          </m:r>
                        </m:sub>
                        <m:sup>
                          <m:r>
                            <a:rPr lang="en-US" altLang="ko-KR" sz="1400" b="0" i="1">
                              <a:latin typeface="Cambria Math" panose="02040503050406030204" pitchFamily="18" charset="0"/>
                            </a:rPr>
                            <m:t>1</m:t>
                          </m:r>
                        </m:sup>
                      </m:sSubSup>
                      <m:sSub>
                        <m:sSubPr>
                          <m:ctrlPr>
                            <a:rPr lang="en-US" altLang="ko-KR" sz="1400" i="1">
                              <a:latin typeface="Cambria Math" panose="02040503050406030204" pitchFamily="18" charset="0"/>
                            </a:rPr>
                          </m:ctrlPr>
                        </m:sSubPr>
                        <m:e>
                          <m:r>
                            <a:rPr lang="en-US" altLang="ko-KR" sz="1400" b="0" i="1">
                              <a:latin typeface="Cambria Math" panose="02040503050406030204" pitchFamily="18" charset="0"/>
                            </a:rPr>
                            <m:t>𝑤</m:t>
                          </m:r>
                        </m:e>
                        <m:sub>
                          <m:r>
                            <a:rPr lang="en-US" altLang="ko-KR" sz="1400" b="0" i="1" smtClean="0">
                              <a:latin typeface="Cambria Math" panose="02040503050406030204" pitchFamily="18" charset="0"/>
                            </a:rPr>
                            <m:t>1</m:t>
                          </m:r>
                          <m:r>
                            <a:rPr lang="en-US" altLang="ko-KR" sz="1400" b="0" i="1">
                              <a:latin typeface="Cambria Math" panose="02040503050406030204" pitchFamily="18" charset="0"/>
                            </a:rPr>
                            <m:t> </m:t>
                          </m:r>
                        </m:sub>
                      </m:sSub>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𝑏</m:t>
                      </m:r>
                    </m:oMath>
                  </m:oMathPara>
                </a14:m>
                <a:endParaRPr lang="en-US" altLang="ko-KR" sz="1400" i="1" dirty="0"/>
              </a:p>
              <a:p>
                <a:pPr algn="ctr"/>
                <a:r>
                  <a:rPr lang="en-US" altLang="ko-KR" sz="1400" i="1" dirty="0"/>
                  <a:t>     = </a:t>
                </a:r>
                <a14:m>
                  <m:oMath xmlns:m="http://schemas.openxmlformats.org/officeDocument/2006/math">
                    <m:r>
                      <a:rPr lang="ko-KR" altLang="en-US" sz="1400" b="0" i="1" smtClean="0">
                        <a:latin typeface="Cambria Math" panose="02040503050406030204" pitchFamily="18" charset="0"/>
                      </a:rPr>
                      <m:t>𝜎</m:t>
                    </m:r>
                    <m:d>
                      <m:dPr>
                        <m:ctrlPr>
                          <a:rPr lang="en-US" altLang="ko-KR" sz="1400" b="0" i="1" smtClean="0">
                            <a:latin typeface="Cambria Math" panose="02040503050406030204" pitchFamily="18" charset="0"/>
                          </a:rPr>
                        </m:ctrlPr>
                      </m:dPr>
                      <m:e>
                        <m:sSubSup>
                          <m:sSubSupPr>
                            <m:ctrlPr>
                              <a:rPr lang="en-US" altLang="ko-KR" sz="1400" b="0" i="1" smtClean="0">
                                <a:latin typeface="Cambria Math" panose="02040503050406030204" pitchFamily="18" charset="0"/>
                              </a:rPr>
                            </m:ctrlPr>
                          </m:sSubSupPr>
                          <m:e>
                            <m:r>
                              <a:rPr lang="en-US" altLang="ko-KR" sz="1400" b="0" i="1" smtClean="0">
                                <a:latin typeface="Cambria Math" panose="02040503050406030204" pitchFamily="18" charset="0"/>
                              </a:rPr>
                              <m:t>𝑧</m:t>
                            </m:r>
                          </m:e>
                          <m:sub>
                            <m:r>
                              <a:rPr lang="en-US" altLang="ko-KR" sz="1400" b="0" i="1" smtClean="0">
                                <a:latin typeface="Cambria Math" panose="02040503050406030204" pitchFamily="18" charset="0"/>
                              </a:rPr>
                              <m:t>0</m:t>
                            </m:r>
                          </m:sub>
                          <m:sup>
                            <m:r>
                              <a:rPr lang="en-US" altLang="ko-KR" sz="1400" b="0" i="1" smtClean="0">
                                <a:latin typeface="Cambria Math" panose="02040503050406030204" pitchFamily="18" charset="0"/>
                              </a:rPr>
                              <m:t>1</m:t>
                            </m:r>
                          </m:sup>
                        </m:sSubSup>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0</m:t>
                        </m:r>
                      </m:sub>
                    </m:sSub>
                    <m:r>
                      <a:rPr lang="en-US" altLang="ko-KR" sz="1400" b="0" i="1" smtClean="0">
                        <a:latin typeface="Cambria Math" panose="02040503050406030204" pitchFamily="18" charset="0"/>
                      </a:rPr>
                      <m:t>+</m:t>
                    </m:r>
                    <m:r>
                      <a:rPr lang="ko-KR" altLang="en-US" sz="1400" b="0" i="1" smtClean="0">
                        <a:latin typeface="Cambria Math" panose="02040503050406030204" pitchFamily="18" charset="0"/>
                      </a:rPr>
                      <m:t>𝜎</m:t>
                    </m:r>
                    <m:d>
                      <m:dPr>
                        <m:ctrlPr>
                          <a:rPr lang="en-US" altLang="ko-KR" sz="1400" b="0" i="1" smtClean="0">
                            <a:latin typeface="Cambria Math" panose="02040503050406030204" pitchFamily="18" charset="0"/>
                          </a:rPr>
                        </m:ctrlPr>
                      </m:dPr>
                      <m:e>
                        <m:sSubSup>
                          <m:sSubSupPr>
                            <m:ctrlPr>
                              <a:rPr lang="en-US" altLang="ko-KR" sz="1400" b="0" i="1" smtClean="0">
                                <a:latin typeface="Cambria Math" panose="02040503050406030204" pitchFamily="18" charset="0"/>
                              </a:rPr>
                            </m:ctrlPr>
                          </m:sSubSupPr>
                          <m:e>
                            <m:r>
                              <a:rPr lang="en-US" altLang="ko-KR" sz="1400" b="0" i="1" smtClean="0">
                                <a:latin typeface="Cambria Math" panose="02040503050406030204" pitchFamily="18" charset="0"/>
                              </a:rPr>
                              <m:t>𝑧</m:t>
                            </m:r>
                          </m:e>
                          <m:sub>
                            <m: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1</m:t>
                            </m:r>
                          </m:sup>
                        </m:sSubSup>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1</m:t>
                        </m:r>
                      </m:sub>
                    </m:sSub>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𝑏</m:t>
                    </m:r>
                    <m:r>
                      <a:rPr lang="en-US" altLang="ko-KR" sz="1400" b="0" i="1" smtClean="0">
                        <a:latin typeface="Cambria Math" panose="02040503050406030204" pitchFamily="18" charset="0"/>
                      </a:rPr>
                      <m:t> </m:t>
                    </m:r>
                  </m:oMath>
                </a14:m>
                <a:endParaRPr lang="ko-KR" altLang="en-US" sz="1400" i="1" dirty="0"/>
              </a:p>
            </p:txBody>
          </p:sp>
        </mc:Choice>
        <mc:Fallback xmlns="">
          <p:sp>
            <p:nvSpPr>
              <p:cNvPr id="57" name="TextBox 56"/>
              <p:cNvSpPr txBox="1">
                <a:spLocks noRot="1" noChangeAspect="1" noMove="1" noResize="1" noEditPoints="1" noAdjustHandles="1" noChangeArrowheads="1" noChangeShapeType="1" noTextEdit="1"/>
              </p:cNvSpPr>
              <p:nvPr/>
            </p:nvSpPr>
            <p:spPr>
              <a:xfrm>
                <a:off x="5669114" y="5233838"/>
                <a:ext cx="3367755" cy="438774"/>
              </a:xfrm>
              <a:prstGeom prst="rect">
                <a:avLst/>
              </a:prstGeom>
              <a:blipFill>
                <a:blip r:embed="rId9"/>
                <a:stretch>
                  <a:fillRect b="-236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8691646" y="5233838"/>
                <a:ext cx="1557849" cy="4866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ea typeface="Cambria Math" panose="02040503050406030204" pitchFamily="18" charset="0"/>
                            </a:rPr>
                          </m:ctrlPr>
                        </m:fPr>
                        <m:num>
                          <m:r>
                            <a:rPr lang="ko-KR" altLang="en-US" sz="1400" i="1">
                              <a:latin typeface="Cambria Math" panose="02040503050406030204" pitchFamily="18" charset="0"/>
                              <a:ea typeface="Cambria Math" panose="02040503050406030204" pitchFamily="18" charset="0"/>
                            </a:rPr>
                            <m:t>𝜕</m:t>
                          </m:r>
                          <m:sSubSup>
                            <m:sSubSupPr>
                              <m:ctrlPr>
                                <a:rPr lang="en-US" altLang="ko-KR" sz="1400" i="1">
                                  <a:latin typeface="Cambria Math" panose="02040503050406030204" pitchFamily="18" charset="0"/>
                                  <a:ea typeface="Cambria Math" panose="02040503050406030204" pitchFamily="18" charset="0"/>
                                </a:rPr>
                              </m:ctrlPr>
                            </m:sSubSupPr>
                            <m:e>
                              <m:r>
                                <a:rPr lang="en-US" altLang="ko-KR" sz="1400" i="1">
                                  <a:latin typeface="Cambria Math" panose="02040503050406030204" pitchFamily="18" charset="0"/>
                                  <a:ea typeface="Cambria Math" panose="02040503050406030204" pitchFamily="18" charset="0"/>
                                </a:rPr>
                                <m:t>𝑧</m:t>
                              </m:r>
                            </m:e>
                            <m:sub>
                              <m:r>
                                <a:rPr lang="en-US" altLang="ko-KR" sz="1400" i="1">
                                  <a:latin typeface="Cambria Math" panose="02040503050406030204" pitchFamily="18" charset="0"/>
                                  <a:ea typeface="Cambria Math" panose="02040503050406030204" pitchFamily="18" charset="0"/>
                                </a:rPr>
                                <m:t>0</m:t>
                              </m:r>
                            </m:sub>
                            <m:sup>
                              <m:r>
                                <a:rPr lang="en-US" altLang="ko-KR" sz="1400" i="1">
                                  <a:latin typeface="Cambria Math" panose="02040503050406030204" pitchFamily="18" charset="0"/>
                                  <a:ea typeface="Cambria Math" panose="02040503050406030204" pitchFamily="18" charset="0"/>
                                </a:rPr>
                                <m:t>2</m:t>
                              </m:r>
                            </m:sup>
                          </m:sSubSup>
                        </m:num>
                        <m:den>
                          <m:r>
                            <a:rPr lang="ko-KR" altLang="en-US" sz="1400" i="1">
                              <a:latin typeface="Cambria Math" panose="02040503050406030204" pitchFamily="18" charset="0"/>
                              <a:ea typeface="Cambria Math" panose="02040503050406030204" pitchFamily="18" charset="0"/>
                            </a:rPr>
                            <m:t>𝜕</m:t>
                          </m:r>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𝑧</m:t>
                              </m:r>
                            </m:e>
                            <m:sub>
                              <m:r>
                                <a:rPr lang="en-US" altLang="ko-KR" sz="1400" b="0" i="1" smtClean="0">
                                  <a:latin typeface="Cambria Math" panose="02040503050406030204" pitchFamily="18" charset="0"/>
                                  <a:ea typeface="Cambria Math" panose="02040503050406030204" pitchFamily="18" charset="0"/>
                                </a:rPr>
                                <m:t>1</m:t>
                              </m:r>
                            </m:sub>
                            <m:sup>
                              <m:r>
                                <a:rPr lang="en-US" altLang="ko-KR" sz="1400" b="0" i="1" smtClean="0">
                                  <a:latin typeface="Cambria Math" panose="02040503050406030204" pitchFamily="18" charset="0"/>
                                  <a:ea typeface="Cambria Math" panose="02040503050406030204" pitchFamily="18" charset="0"/>
                                </a:rPr>
                                <m:t>1</m:t>
                              </m:r>
                            </m:sup>
                          </m:sSubSup>
                        </m:den>
                      </m:f>
                      <m:r>
                        <a:rPr lang="en-US" altLang="ko-KR" sz="1400" b="0" i="1" smtClean="0">
                          <a:latin typeface="Cambria Math" panose="02040503050406030204" pitchFamily="18" charset="0"/>
                          <a:ea typeface="Cambria Math" panose="02040503050406030204" pitchFamily="18" charset="0"/>
                        </a:rPr>
                        <m:t>=</m:t>
                      </m:r>
                      <m:sSup>
                        <m:sSupPr>
                          <m:ctrlPr>
                            <a:rPr lang="en-US" altLang="ko-KR" sz="1400" b="0" i="1" smtClean="0">
                              <a:latin typeface="Cambria Math" panose="02040503050406030204" pitchFamily="18" charset="0"/>
                              <a:ea typeface="Cambria Math" panose="02040503050406030204" pitchFamily="18" charset="0"/>
                            </a:rPr>
                          </m:ctrlPr>
                        </m:sSupPr>
                        <m:e>
                          <m:r>
                            <a:rPr lang="ko-KR" altLang="en-US" sz="1400" b="0" i="1" smtClean="0">
                              <a:latin typeface="Cambria Math" panose="02040503050406030204" pitchFamily="18" charset="0"/>
                              <a:ea typeface="Cambria Math" panose="02040503050406030204" pitchFamily="18" charset="0"/>
                            </a:rPr>
                            <m:t>𝜎</m:t>
                          </m:r>
                        </m:e>
                        <m:sup>
                          <m:r>
                            <a:rPr lang="en-US" altLang="ko-KR" sz="1400" b="0" i="1" smtClean="0">
                              <a:latin typeface="Cambria Math" panose="02040503050406030204" pitchFamily="18" charset="0"/>
                              <a:ea typeface="Cambria Math" panose="02040503050406030204" pitchFamily="18" charset="0"/>
                            </a:rPr>
                            <m:t>′</m:t>
                          </m:r>
                        </m:sup>
                      </m:sSup>
                      <m:d>
                        <m:dPr>
                          <m:ctrlPr>
                            <a:rPr lang="en-US" altLang="ko-KR" sz="1400" b="0" i="1" smtClean="0">
                              <a:latin typeface="Cambria Math" panose="02040503050406030204" pitchFamily="18" charset="0"/>
                              <a:ea typeface="Cambria Math" panose="02040503050406030204" pitchFamily="18" charset="0"/>
                            </a:rPr>
                          </m:ctrlPr>
                        </m:dPr>
                        <m:e>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𝑧</m:t>
                              </m:r>
                            </m:e>
                            <m:sub>
                              <m:r>
                                <a:rPr lang="en-US" altLang="ko-KR" sz="1400" b="0" i="1" smtClean="0">
                                  <a:latin typeface="Cambria Math" panose="02040503050406030204" pitchFamily="18" charset="0"/>
                                  <a:ea typeface="Cambria Math" panose="02040503050406030204" pitchFamily="18" charset="0"/>
                                </a:rPr>
                                <m:t>1</m:t>
                              </m:r>
                            </m:sub>
                            <m:sup>
                              <m:r>
                                <a:rPr lang="en-US" altLang="ko-KR" sz="1400" b="0" i="1" smtClean="0">
                                  <a:latin typeface="Cambria Math" panose="02040503050406030204" pitchFamily="18" charset="0"/>
                                  <a:ea typeface="Cambria Math" panose="02040503050406030204" pitchFamily="18" charset="0"/>
                                </a:rPr>
                                <m:t>1</m:t>
                              </m:r>
                            </m:sup>
                          </m:sSubSup>
                        </m:e>
                      </m:d>
                      <m:sSub>
                        <m:sSubPr>
                          <m:ctrlPr>
                            <a:rPr lang="en-US" altLang="ko-KR" sz="1400" b="0" i="1" smtClean="0">
                              <a:latin typeface="Cambria Math" panose="02040503050406030204" pitchFamily="18" charset="0"/>
                              <a:ea typeface="Cambria Math" panose="02040503050406030204" pitchFamily="18" charset="0"/>
                            </a:rPr>
                          </m:ctrlPr>
                        </m:sSubPr>
                        <m:e>
                          <m:r>
                            <a:rPr lang="en-US" altLang="ko-KR" sz="1400" b="0" i="1" smtClean="0">
                              <a:latin typeface="Cambria Math" panose="02040503050406030204" pitchFamily="18" charset="0"/>
                              <a:ea typeface="Cambria Math" panose="02040503050406030204" pitchFamily="18" charset="0"/>
                            </a:rPr>
                            <m:t>𝑤</m:t>
                          </m:r>
                        </m:e>
                        <m:sub>
                          <m:r>
                            <a:rPr lang="en-US" altLang="ko-KR" sz="1400" b="0" i="1" smtClean="0">
                              <a:latin typeface="Cambria Math" panose="02040503050406030204" pitchFamily="18" charset="0"/>
                              <a:ea typeface="Cambria Math" panose="02040503050406030204" pitchFamily="18" charset="0"/>
                            </a:rPr>
                            <m:t>1</m:t>
                          </m:r>
                        </m:sub>
                      </m:sSub>
                    </m:oMath>
                  </m:oMathPara>
                </a14:m>
                <a:endParaRPr lang="ko-KR" altLang="en-US" sz="1400" i="1" dirty="0"/>
              </a:p>
            </p:txBody>
          </p:sp>
        </mc:Choice>
        <mc:Fallback xmlns="">
          <p:sp>
            <p:nvSpPr>
              <p:cNvPr id="58" name="TextBox 57"/>
              <p:cNvSpPr txBox="1">
                <a:spLocks noRot="1" noChangeAspect="1" noMove="1" noResize="1" noEditPoints="1" noAdjustHandles="1" noChangeArrowheads="1" noChangeShapeType="1" noTextEdit="1"/>
              </p:cNvSpPr>
              <p:nvPr/>
            </p:nvSpPr>
            <p:spPr>
              <a:xfrm>
                <a:off x="8691646" y="5233838"/>
                <a:ext cx="1557849" cy="486608"/>
              </a:xfrm>
              <a:prstGeom prst="rect">
                <a:avLst/>
              </a:prstGeom>
              <a:blipFill>
                <a:blip r:embed="rId10"/>
                <a:stretch>
                  <a:fillRect b="-12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2898167" y="5884412"/>
                <a:ext cx="2611228" cy="460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rPr>
                          </m:ctrlPr>
                        </m:fPr>
                        <m:num>
                          <m:r>
                            <a:rPr lang="ko-KR" altLang="en-US" sz="1400" i="1" smtClean="0">
                              <a:latin typeface="Cambria Math" panose="02040503050406030204" pitchFamily="18" charset="0"/>
                            </a:rPr>
                            <m:t>𝜕</m:t>
                          </m:r>
                          <m:r>
                            <a:rPr lang="en-US" altLang="ko-KR" sz="1400" i="1">
                              <a:latin typeface="Cambria Math" panose="02040503050406030204" pitchFamily="18" charset="0"/>
                            </a:rPr>
                            <m:t>𝐶</m:t>
                          </m:r>
                        </m:num>
                        <m:den>
                          <m:r>
                            <a:rPr lang="ko-KR" altLang="en-US" sz="1400" i="1">
                              <a:latin typeface="Cambria Math" panose="02040503050406030204" pitchFamily="18" charset="0"/>
                            </a:rPr>
                            <m:t>𝜕</m:t>
                          </m:r>
                          <m:sSubSup>
                            <m:sSubSupPr>
                              <m:ctrlPr>
                                <a:rPr lang="en-US" altLang="ko-KR" sz="1400" i="1">
                                  <a:latin typeface="Cambria Math" panose="02040503050406030204" pitchFamily="18" charset="0"/>
                                </a:rPr>
                              </m:ctrlPr>
                            </m:sSubSupPr>
                            <m:e>
                              <m:r>
                                <a:rPr lang="en-US" altLang="ko-KR" sz="1400" i="1">
                                  <a:latin typeface="Cambria Math" panose="02040503050406030204" pitchFamily="18" charset="0"/>
                                </a:rPr>
                                <m:t>𝑧</m:t>
                              </m:r>
                            </m:e>
                            <m:sub>
                              <m:r>
                                <a:rPr lang="en-US" altLang="ko-KR" sz="1400" i="1">
                                  <a:latin typeface="Cambria Math" panose="02040503050406030204" pitchFamily="18" charset="0"/>
                                </a:rPr>
                                <m:t>1</m:t>
                              </m:r>
                            </m:sub>
                            <m:sup>
                              <m:r>
                                <a:rPr lang="en-US" altLang="ko-KR" sz="1400" i="1">
                                  <a:latin typeface="Cambria Math" panose="02040503050406030204" pitchFamily="18" charset="0"/>
                                </a:rPr>
                                <m:t>1</m:t>
                              </m:r>
                            </m:sup>
                          </m:sSubSup>
                        </m:den>
                      </m:f>
                      <m:r>
                        <a:rPr lang="en-US" altLang="ko-KR" sz="1400" b="0" i="0" smtClean="0">
                          <a:latin typeface="Cambria Math" panose="02040503050406030204" pitchFamily="18" charset="0"/>
                        </a:rPr>
                        <m:t>=</m:t>
                      </m:r>
                      <m:sSubSup>
                        <m:sSubSupPr>
                          <m:ctrlPr>
                            <a:rPr lang="en-US" altLang="ko-KR" sz="1400" b="0" i="1" smtClean="0">
                              <a:latin typeface="Cambria Math" panose="02040503050406030204" pitchFamily="18" charset="0"/>
                              <a:ea typeface="Cambria Math" panose="02040503050406030204" pitchFamily="18" charset="0"/>
                            </a:rPr>
                          </m:ctrlPr>
                        </m:sSubSupPr>
                        <m:e>
                          <m:r>
                            <a:rPr lang="ko-KR" altLang="en-US" sz="1400" b="0" i="1" smtClean="0">
                              <a:latin typeface="Cambria Math" panose="02040503050406030204" pitchFamily="18" charset="0"/>
                              <a:ea typeface="Cambria Math" panose="02040503050406030204" pitchFamily="18" charset="0"/>
                            </a:rPr>
                            <m:t>𝛿</m:t>
                          </m:r>
                        </m:e>
                        <m:sub>
                          <m:r>
                            <a:rPr lang="en-US" altLang="ko-KR" sz="1400" b="0" i="1" smtClean="0">
                              <a:latin typeface="Cambria Math" panose="02040503050406030204" pitchFamily="18" charset="0"/>
                              <a:ea typeface="Cambria Math" panose="02040503050406030204" pitchFamily="18" charset="0"/>
                            </a:rPr>
                            <m:t>0</m:t>
                          </m:r>
                        </m:sub>
                        <m:sup>
                          <m:r>
                            <a:rPr lang="en-US" altLang="ko-KR" sz="1400" b="0" i="1" smtClean="0">
                              <a:latin typeface="Cambria Math" panose="02040503050406030204" pitchFamily="18" charset="0"/>
                              <a:ea typeface="Cambria Math" panose="02040503050406030204" pitchFamily="18" charset="0"/>
                            </a:rPr>
                            <m:t>2</m:t>
                          </m:r>
                        </m:sup>
                      </m:sSubSup>
                      <m:sSub>
                        <m:sSubPr>
                          <m:ctrlPr>
                            <a:rPr lang="en-US" altLang="ko-KR" sz="1400" i="1">
                              <a:solidFill>
                                <a:prstClr val="black"/>
                              </a:solidFill>
                              <a:latin typeface="Cambria Math" panose="02040503050406030204" pitchFamily="18" charset="0"/>
                              <a:ea typeface="Cambria Math" panose="02040503050406030204" pitchFamily="18" charset="0"/>
                            </a:rPr>
                          </m:ctrlPr>
                        </m:sSubPr>
                        <m:e>
                          <m:r>
                            <a:rPr lang="en-US" altLang="ko-KR" sz="1400" i="1">
                              <a:solidFill>
                                <a:prstClr val="black"/>
                              </a:solidFill>
                              <a:latin typeface="Cambria Math" panose="02040503050406030204" pitchFamily="18" charset="0"/>
                              <a:ea typeface="Cambria Math" panose="02040503050406030204" pitchFamily="18" charset="0"/>
                            </a:rPr>
                            <m:t>𝑤</m:t>
                          </m:r>
                        </m:e>
                        <m:sub>
                          <m:r>
                            <a:rPr lang="en-US" altLang="ko-KR" sz="1400" i="1">
                              <a:solidFill>
                                <a:prstClr val="black"/>
                              </a:solidFill>
                              <a:latin typeface="Cambria Math" panose="02040503050406030204" pitchFamily="18" charset="0"/>
                              <a:ea typeface="Cambria Math" panose="02040503050406030204" pitchFamily="18" charset="0"/>
                            </a:rPr>
                            <m:t>1</m:t>
                          </m:r>
                        </m:sub>
                      </m:sSub>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ko-KR" altLang="en-US" sz="1400" i="1">
                              <a:solidFill>
                                <a:prstClr val="black"/>
                              </a:solidFill>
                              <a:latin typeface="Cambria Math" panose="02040503050406030204" pitchFamily="18" charset="0"/>
                              <a:ea typeface="Cambria Math" panose="02040503050406030204" pitchFamily="18" charset="0"/>
                            </a:rPr>
                            <m:t>𝜎</m:t>
                          </m:r>
                        </m:e>
                        <m:sup>
                          <m:r>
                            <a:rPr lang="en-US" altLang="ko-KR" sz="1400" i="1">
                              <a:solidFill>
                                <a:prstClr val="black"/>
                              </a:solidFill>
                              <a:latin typeface="Cambria Math" panose="02040503050406030204" pitchFamily="18" charset="0"/>
                              <a:ea typeface="Cambria Math" panose="02040503050406030204" pitchFamily="18" charset="0"/>
                            </a:rPr>
                            <m:t>′</m:t>
                          </m:r>
                        </m:sup>
                      </m:sSup>
                      <m:d>
                        <m:dPr>
                          <m:ctrlPr>
                            <a:rPr lang="en-US" altLang="ko-KR" sz="1400" i="1">
                              <a:solidFill>
                                <a:prstClr val="black"/>
                              </a:solidFill>
                              <a:latin typeface="Cambria Math" panose="02040503050406030204" pitchFamily="18" charset="0"/>
                              <a:ea typeface="Cambria Math" panose="02040503050406030204" pitchFamily="18" charset="0"/>
                            </a:rPr>
                          </m:ctrlPr>
                        </m:dPr>
                        <m:e>
                          <m:sSubSup>
                            <m:sSubSupPr>
                              <m:ctrlPr>
                                <a:rPr lang="en-US" altLang="ko-KR" sz="1400" i="1">
                                  <a:solidFill>
                                    <a:prstClr val="black"/>
                                  </a:solidFill>
                                  <a:latin typeface="Cambria Math" panose="02040503050406030204" pitchFamily="18" charset="0"/>
                                  <a:ea typeface="Cambria Math" panose="02040503050406030204" pitchFamily="18" charset="0"/>
                                </a:rPr>
                              </m:ctrlPr>
                            </m:sSubSupPr>
                            <m:e>
                              <m:r>
                                <a:rPr lang="en-US" altLang="ko-KR" sz="1400" i="1">
                                  <a:solidFill>
                                    <a:prstClr val="black"/>
                                  </a:solidFill>
                                  <a:latin typeface="Cambria Math" panose="02040503050406030204" pitchFamily="18" charset="0"/>
                                  <a:ea typeface="Cambria Math" panose="02040503050406030204" pitchFamily="18" charset="0"/>
                                </a:rPr>
                                <m:t>𝑧</m:t>
                              </m:r>
                            </m:e>
                            <m:sub>
                              <m:r>
                                <a:rPr lang="en-US" altLang="ko-KR" sz="1400" i="1">
                                  <a:solidFill>
                                    <a:prstClr val="black"/>
                                  </a:solidFill>
                                  <a:latin typeface="Cambria Math" panose="02040503050406030204" pitchFamily="18" charset="0"/>
                                  <a:ea typeface="Cambria Math" panose="02040503050406030204" pitchFamily="18" charset="0"/>
                                </a:rPr>
                                <m:t>1</m:t>
                              </m:r>
                            </m:sub>
                            <m:sup>
                              <m:r>
                                <a:rPr lang="en-US" altLang="ko-KR" sz="1400" i="1">
                                  <a:solidFill>
                                    <a:prstClr val="black"/>
                                  </a:solidFill>
                                  <a:latin typeface="Cambria Math" panose="02040503050406030204" pitchFamily="18" charset="0"/>
                                  <a:ea typeface="Cambria Math" panose="02040503050406030204" pitchFamily="18" charset="0"/>
                                </a:rPr>
                                <m:t>1</m:t>
                              </m:r>
                            </m:sup>
                          </m:sSubSup>
                        </m:e>
                      </m:d>
                      <m:r>
                        <a:rPr lang="en-US" altLang="ko-KR" sz="1400" i="1">
                          <a:solidFill>
                            <a:prstClr val="black"/>
                          </a:solidFill>
                          <a:latin typeface="Cambria Math" panose="02040503050406030204" pitchFamily="18" charset="0"/>
                          <a:ea typeface="Cambria Math" panose="02040503050406030204" pitchFamily="18" charset="0"/>
                        </a:rPr>
                        <m:t> +</m:t>
                      </m:r>
                      <m:sSubSup>
                        <m:sSubSupPr>
                          <m:ctrlPr>
                            <a:rPr lang="en-US" altLang="ko-KR" sz="1400" i="1">
                              <a:solidFill>
                                <a:prstClr val="black"/>
                              </a:solidFill>
                              <a:latin typeface="Cambria Math" panose="02040503050406030204" pitchFamily="18" charset="0"/>
                              <a:ea typeface="Cambria Math" panose="02040503050406030204" pitchFamily="18" charset="0"/>
                            </a:rPr>
                          </m:ctrlPr>
                        </m:sSubSupPr>
                        <m:e>
                          <m:r>
                            <a:rPr lang="ko-KR" altLang="en-US" sz="1400" i="1">
                              <a:solidFill>
                                <a:prstClr val="black"/>
                              </a:solidFill>
                              <a:latin typeface="Cambria Math" panose="02040503050406030204" pitchFamily="18" charset="0"/>
                              <a:ea typeface="Cambria Math" panose="02040503050406030204" pitchFamily="18" charset="0"/>
                            </a:rPr>
                            <m:t>𝛿</m:t>
                          </m:r>
                        </m:e>
                        <m:sub>
                          <m:r>
                            <a:rPr lang="en-US" altLang="ko-KR" sz="1400" i="1">
                              <a:solidFill>
                                <a:prstClr val="black"/>
                              </a:solidFill>
                              <a:latin typeface="Cambria Math" panose="02040503050406030204" pitchFamily="18" charset="0"/>
                              <a:ea typeface="Cambria Math" panose="02040503050406030204" pitchFamily="18" charset="0"/>
                            </a:rPr>
                            <m:t>1</m:t>
                          </m:r>
                        </m:sub>
                        <m:sup>
                          <m:r>
                            <a:rPr lang="en-US" altLang="ko-KR" sz="1400" i="1">
                              <a:solidFill>
                                <a:prstClr val="black"/>
                              </a:solidFill>
                              <a:latin typeface="Cambria Math" panose="02040503050406030204" pitchFamily="18" charset="0"/>
                              <a:ea typeface="Cambria Math" panose="02040503050406030204" pitchFamily="18" charset="0"/>
                            </a:rPr>
                            <m:t>2</m:t>
                          </m:r>
                        </m:sup>
                      </m:sSubSup>
                      <m:sSub>
                        <m:sSubPr>
                          <m:ctrlPr>
                            <a:rPr lang="en-US" altLang="ko-KR" sz="1400" i="1">
                              <a:solidFill>
                                <a:prstClr val="black"/>
                              </a:solidFill>
                              <a:latin typeface="Cambria Math" panose="02040503050406030204" pitchFamily="18" charset="0"/>
                              <a:ea typeface="Cambria Math" panose="02040503050406030204" pitchFamily="18" charset="0"/>
                            </a:rPr>
                          </m:ctrlPr>
                        </m:sSubPr>
                        <m:e>
                          <m:r>
                            <a:rPr lang="en-US" altLang="ko-KR" sz="1400" i="1">
                              <a:solidFill>
                                <a:prstClr val="black"/>
                              </a:solidFill>
                              <a:latin typeface="Cambria Math" panose="02040503050406030204" pitchFamily="18" charset="0"/>
                              <a:ea typeface="Cambria Math" panose="02040503050406030204" pitchFamily="18" charset="0"/>
                            </a:rPr>
                            <m:t>𝑤</m:t>
                          </m:r>
                        </m:e>
                        <m:sub>
                          <m:r>
                            <a:rPr lang="en-US" altLang="ko-KR" sz="1400" i="1">
                              <a:solidFill>
                                <a:prstClr val="black"/>
                              </a:solidFill>
                              <a:latin typeface="Cambria Math" panose="02040503050406030204" pitchFamily="18" charset="0"/>
                              <a:ea typeface="Cambria Math" panose="02040503050406030204" pitchFamily="18" charset="0"/>
                            </a:rPr>
                            <m:t>0</m:t>
                          </m:r>
                        </m:sub>
                      </m:sSub>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ko-KR" altLang="en-US" sz="1400" i="1">
                              <a:solidFill>
                                <a:prstClr val="black"/>
                              </a:solidFill>
                              <a:latin typeface="Cambria Math" panose="02040503050406030204" pitchFamily="18" charset="0"/>
                              <a:ea typeface="Cambria Math" panose="02040503050406030204" pitchFamily="18" charset="0"/>
                            </a:rPr>
                            <m:t>𝜎</m:t>
                          </m:r>
                        </m:e>
                        <m:sup>
                          <m:r>
                            <a:rPr lang="en-US" altLang="ko-KR" sz="1400" i="1">
                              <a:solidFill>
                                <a:prstClr val="black"/>
                              </a:solidFill>
                              <a:latin typeface="Cambria Math" panose="02040503050406030204" pitchFamily="18" charset="0"/>
                              <a:ea typeface="Cambria Math" panose="02040503050406030204" pitchFamily="18" charset="0"/>
                            </a:rPr>
                            <m:t>′</m:t>
                          </m:r>
                        </m:sup>
                      </m:sSup>
                      <m:d>
                        <m:dPr>
                          <m:ctrlPr>
                            <a:rPr lang="en-US" altLang="ko-KR" sz="1400" i="1">
                              <a:solidFill>
                                <a:prstClr val="black"/>
                              </a:solidFill>
                              <a:latin typeface="Cambria Math" panose="02040503050406030204" pitchFamily="18" charset="0"/>
                              <a:ea typeface="Cambria Math" panose="02040503050406030204" pitchFamily="18" charset="0"/>
                            </a:rPr>
                          </m:ctrlPr>
                        </m:dPr>
                        <m:e>
                          <m:sSubSup>
                            <m:sSubSupPr>
                              <m:ctrlPr>
                                <a:rPr lang="en-US" altLang="ko-KR" sz="1400" i="1">
                                  <a:solidFill>
                                    <a:prstClr val="black"/>
                                  </a:solidFill>
                                  <a:latin typeface="Cambria Math" panose="02040503050406030204" pitchFamily="18" charset="0"/>
                                  <a:ea typeface="Cambria Math" panose="02040503050406030204" pitchFamily="18" charset="0"/>
                                </a:rPr>
                              </m:ctrlPr>
                            </m:sSubSupPr>
                            <m:e>
                              <m:r>
                                <a:rPr lang="en-US" altLang="ko-KR" sz="1400" i="1">
                                  <a:solidFill>
                                    <a:prstClr val="black"/>
                                  </a:solidFill>
                                  <a:latin typeface="Cambria Math" panose="02040503050406030204" pitchFamily="18" charset="0"/>
                                  <a:ea typeface="Cambria Math" panose="02040503050406030204" pitchFamily="18" charset="0"/>
                                </a:rPr>
                                <m:t>𝑧</m:t>
                              </m:r>
                            </m:e>
                            <m:sub>
                              <m:r>
                                <a:rPr lang="en-US" altLang="ko-KR" sz="1400" i="1">
                                  <a:solidFill>
                                    <a:prstClr val="black"/>
                                  </a:solidFill>
                                  <a:latin typeface="Cambria Math" panose="02040503050406030204" pitchFamily="18" charset="0"/>
                                  <a:ea typeface="Cambria Math" panose="02040503050406030204" pitchFamily="18" charset="0"/>
                                </a:rPr>
                                <m:t>1</m:t>
                              </m:r>
                            </m:sub>
                            <m:sup>
                              <m:r>
                                <a:rPr lang="en-US" altLang="ko-KR" sz="1400" i="1">
                                  <a:solidFill>
                                    <a:prstClr val="black"/>
                                  </a:solidFill>
                                  <a:latin typeface="Cambria Math" panose="02040503050406030204" pitchFamily="18" charset="0"/>
                                  <a:ea typeface="Cambria Math" panose="02040503050406030204" pitchFamily="18" charset="0"/>
                                </a:rPr>
                                <m:t>1</m:t>
                              </m:r>
                            </m:sup>
                          </m:sSubSup>
                        </m:e>
                      </m:d>
                    </m:oMath>
                  </m:oMathPara>
                </a14:m>
                <a:endParaRPr lang="en-US" altLang="ko-KR" dirty="0"/>
              </a:p>
            </p:txBody>
          </p:sp>
        </mc:Choice>
        <mc:Fallback xmlns="">
          <p:sp>
            <p:nvSpPr>
              <p:cNvPr id="59" name="TextBox 58"/>
              <p:cNvSpPr txBox="1">
                <a:spLocks noRot="1" noChangeAspect="1" noMove="1" noResize="1" noEditPoints="1" noAdjustHandles="1" noChangeArrowheads="1" noChangeShapeType="1" noTextEdit="1"/>
              </p:cNvSpPr>
              <p:nvPr/>
            </p:nvSpPr>
            <p:spPr>
              <a:xfrm>
                <a:off x="2898167" y="5884412"/>
                <a:ext cx="2611228" cy="460639"/>
              </a:xfrm>
              <a:prstGeom prst="rect">
                <a:avLst/>
              </a:prstGeom>
              <a:blipFill rotWithShape="0">
                <a:blip r:embed="rId11"/>
                <a:stretch>
                  <a:fillRect l="-699" b="-9211"/>
                </a:stretch>
              </a:blipFill>
            </p:spPr>
            <p:txBody>
              <a:bodyPr/>
              <a:lstStyle/>
              <a:p>
                <a:r>
                  <a:rPr lang="ko-KR" altLang="en-US">
                    <a:noFill/>
                  </a:rPr>
                  <a:t> </a:t>
                </a:r>
              </a:p>
            </p:txBody>
          </p:sp>
        </mc:Fallback>
      </mc:AlternateContent>
      <p:sp>
        <p:nvSpPr>
          <p:cNvPr id="24" name="TextBox 23"/>
          <p:cNvSpPr txBox="1"/>
          <p:nvPr/>
        </p:nvSpPr>
        <p:spPr>
          <a:xfrm>
            <a:off x="9470571" y="4016829"/>
            <a:ext cx="1436915" cy="369332"/>
          </a:xfrm>
          <a:prstGeom prst="rect">
            <a:avLst/>
          </a:prstGeom>
          <a:noFill/>
        </p:spPr>
        <p:txBody>
          <a:bodyPr wrap="square" rtlCol="0">
            <a:spAutoFit/>
          </a:bodyPr>
          <a:lstStyle/>
          <a:p>
            <a:r>
              <a:rPr lang="en-US" altLang="ko-KR" dirty="0"/>
              <a:t>BP2</a:t>
            </a:r>
            <a:endParaRPr lang="ko-KR" altLang="en-US" dirty="0"/>
          </a:p>
        </p:txBody>
      </p:sp>
      <mc:AlternateContent xmlns:mc="http://schemas.openxmlformats.org/markup-compatibility/2006" xmlns:a14="http://schemas.microsoft.com/office/drawing/2010/main">
        <mc:Choice Requires="a14">
          <p:sp>
            <p:nvSpPr>
              <p:cNvPr id="27" name="TextBox 26"/>
              <p:cNvSpPr txBox="1"/>
              <p:nvPr/>
            </p:nvSpPr>
            <p:spPr>
              <a:xfrm>
                <a:off x="5669114" y="5814346"/>
                <a:ext cx="3367755" cy="4354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b="0" i="1" smtClean="0">
                              <a:latin typeface="Cambria Math" panose="02040503050406030204" pitchFamily="18" charset="0"/>
                            </a:rPr>
                          </m:ctrlPr>
                        </m:sSubSupPr>
                        <m:e>
                          <m:r>
                            <a:rPr lang="en-US" altLang="ko-KR" sz="1400" b="0" i="1" smtClean="0">
                              <a:latin typeface="Cambria Math" panose="02040503050406030204" pitchFamily="18" charset="0"/>
                            </a:rPr>
                            <m:t>𝑧</m:t>
                          </m:r>
                        </m:e>
                        <m:sub>
                          <m: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2</m:t>
                          </m:r>
                        </m:sup>
                      </m:sSubSup>
                      <m:r>
                        <a:rPr lang="en-US" altLang="ko-KR" sz="1400" b="0" i="1" smtClean="0">
                          <a:latin typeface="Cambria Math" panose="02040503050406030204" pitchFamily="18" charset="0"/>
                        </a:rPr>
                        <m:t>=</m:t>
                      </m:r>
                      <m:sSubSup>
                        <m:sSubSupPr>
                          <m:ctrlPr>
                            <a:rPr lang="en-US" altLang="ko-KR" sz="1400" i="1">
                              <a:latin typeface="Cambria Math" panose="02040503050406030204" pitchFamily="18" charset="0"/>
                            </a:rPr>
                          </m:ctrlPr>
                        </m:sSubSupPr>
                        <m:e>
                          <m:r>
                            <a:rPr lang="en-US" altLang="ko-KR" sz="1400" b="0" i="1">
                              <a:latin typeface="Cambria Math" panose="02040503050406030204" pitchFamily="18" charset="0"/>
                            </a:rPr>
                            <m:t>𝑎</m:t>
                          </m:r>
                        </m:e>
                        <m:sub>
                          <m:r>
                            <a:rPr lang="en-US" altLang="ko-KR" sz="1400" b="0" i="1" smtClean="0">
                              <a:latin typeface="Cambria Math" panose="02040503050406030204" pitchFamily="18" charset="0"/>
                            </a:rPr>
                            <m:t>1</m:t>
                          </m:r>
                        </m:sub>
                        <m:sup>
                          <m:r>
                            <a:rPr lang="en-US" altLang="ko-KR" sz="1400" b="0" i="1">
                              <a:latin typeface="Cambria Math" panose="02040503050406030204" pitchFamily="18" charset="0"/>
                            </a:rPr>
                            <m:t>1</m:t>
                          </m:r>
                        </m:sup>
                      </m:sSubSup>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𝑤</m:t>
                          </m:r>
                        </m:e>
                        <m:sub>
                          <m:r>
                            <a:rPr lang="en-US" altLang="ko-KR" sz="1400" i="1">
                              <a:latin typeface="Cambria Math" panose="02040503050406030204" pitchFamily="18" charset="0"/>
                            </a:rPr>
                            <m:t>0 </m:t>
                          </m:r>
                        </m:sub>
                      </m:sSub>
                      <m:r>
                        <a:rPr lang="en-US" altLang="ko-KR" sz="1400" b="0" i="1" smtClean="0">
                          <a:latin typeface="Cambria Math" panose="02040503050406030204" pitchFamily="18" charset="0"/>
                        </a:rPr>
                        <m:t>+</m:t>
                      </m:r>
                      <m:sSubSup>
                        <m:sSubSupPr>
                          <m:ctrlPr>
                            <a:rPr lang="en-US" altLang="ko-KR" sz="1400" i="1">
                              <a:latin typeface="Cambria Math" panose="02040503050406030204" pitchFamily="18" charset="0"/>
                            </a:rPr>
                          </m:ctrlPr>
                        </m:sSubSupPr>
                        <m:e>
                          <m:r>
                            <a:rPr lang="en-US" altLang="ko-KR" sz="1400" b="0" i="1">
                              <a:latin typeface="Cambria Math" panose="02040503050406030204" pitchFamily="18" charset="0"/>
                            </a:rPr>
                            <m:t>𝑎</m:t>
                          </m:r>
                        </m:e>
                        <m:sub>
                          <m:r>
                            <a:rPr lang="en-US" altLang="ko-KR" sz="1400" b="0" i="1" smtClean="0">
                              <a:latin typeface="Cambria Math" panose="02040503050406030204" pitchFamily="18" charset="0"/>
                            </a:rPr>
                            <m:t>2</m:t>
                          </m:r>
                        </m:sub>
                        <m:sup>
                          <m:r>
                            <a:rPr lang="en-US" altLang="ko-KR" sz="1400" b="0" i="1">
                              <a:latin typeface="Cambria Math" panose="02040503050406030204" pitchFamily="18" charset="0"/>
                            </a:rPr>
                            <m:t>1</m:t>
                          </m:r>
                        </m:sup>
                      </m:sSubSup>
                      <m:sSub>
                        <m:sSubPr>
                          <m:ctrlPr>
                            <a:rPr lang="en-US" altLang="ko-KR" sz="1400" i="1" smtClean="0">
                              <a:latin typeface="Cambria Math" panose="02040503050406030204" pitchFamily="18" charset="0"/>
                            </a:rPr>
                          </m:ctrlPr>
                        </m:sSubPr>
                        <m:e>
                          <m:r>
                            <a:rPr lang="en-US" altLang="ko-KR" sz="1400" b="0" i="1">
                              <a:latin typeface="Cambria Math" panose="02040503050406030204" pitchFamily="18" charset="0"/>
                            </a:rPr>
                            <m:t>𝑤</m:t>
                          </m:r>
                        </m:e>
                        <m:sub>
                          <m:r>
                            <a:rPr lang="en-US" altLang="ko-KR" sz="1400" b="0" i="1" smtClean="0">
                              <a:latin typeface="Cambria Math" panose="02040503050406030204" pitchFamily="18" charset="0"/>
                            </a:rPr>
                            <m:t>1</m:t>
                          </m:r>
                          <m:r>
                            <a:rPr lang="en-US" altLang="ko-KR" sz="1400" b="0" i="1">
                              <a:latin typeface="Cambria Math" panose="02040503050406030204" pitchFamily="18" charset="0"/>
                            </a:rPr>
                            <m:t> </m:t>
                          </m:r>
                        </m:sub>
                      </m:sSub>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𝑏</m:t>
                      </m:r>
                    </m:oMath>
                  </m:oMathPara>
                </a14:m>
                <a:endParaRPr lang="en-US" altLang="ko-KR" sz="1400" i="1" dirty="0"/>
              </a:p>
              <a:p>
                <a:pPr algn="ctr"/>
                <a:r>
                  <a:rPr lang="en-US" altLang="ko-KR" sz="1400" i="1" dirty="0"/>
                  <a:t>     = </a:t>
                </a:r>
                <a14:m>
                  <m:oMath xmlns:m="http://schemas.openxmlformats.org/officeDocument/2006/math">
                    <m:r>
                      <a:rPr lang="ko-KR" altLang="en-US" sz="1400" b="0" i="1" smtClean="0">
                        <a:latin typeface="Cambria Math" panose="02040503050406030204" pitchFamily="18" charset="0"/>
                      </a:rPr>
                      <m:t>𝜎</m:t>
                    </m:r>
                    <m:d>
                      <m:dPr>
                        <m:ctrlPr>
                          <a:rPr lang="en-US" altLang="ko-KR" sz="1400" b="0" i="1" smtClean="0">
                            <a:latin typeface="Cambria Math" panose="02040503050406030204" pitchFamily="18" charset="0"/>
                          </a:rPr>
                        </m:ctrlPr>
                      </m:dPr>
                      <m:e>
                        <m:sSubSup>
                          <m:sSubSupPr>
                            <m:ctrlPr>
                              <a:rPr lang="en-US" altLang="ko-KR" sz="1400" b="0" i="1" smtClean="0">
                                <a:latin typeface="Cambria Math" panose="02040503050406030204" pitchFamily="18" charset="0"/>
                              </a:rPr>
                            </m:ctrlPr>
                          </m:sSubSupPr>
                          <m:e>
                            <m:r>
                              <a:rPr lang="en-US" altLang="ko-KR" sz="1400" b="0" i="1" smtClean="0">
                                <a:latin typeface="Cambria Math" panose="02040503050406030204" pitchFamily="18" charset="0"/>
                              </a:rPr>
                              <m:t>𝑧</m:t>
                            </m:r>
                          </m:e>
                          <m:sub>
                            <m: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1</m:t>
                            </m:r>
                          </m:sup>
                        </m:sSubSup>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0</m:t>
                        </m:r>
                      </m:sub>
                    </m:sSub>
                    <m:r>
                      <a:rPr lang="en-US" altLang="ko-KR" sz="1400" b="0" i="1" smtClean="0">
                        <a:latin typeface="Cambria Math" panose="02040503050406030204" pitchFamily="18" charset="0"/>
                      </a:rPr>
                      <m:t>+</m:t>
                    </m:r>
                    <m:r>
                      <a:rPr lang="ko-KR" altLang="en-US" sz="1400" b="0" i="1" smtClean="0">
                        <a:latin typeface="Cambria Math" panose="02040503050406030204" pitchFamily="18" charset="0"/>
                      </a:rPr>
                      <m:t>𝜎</m:t>
                    </m:r>
                    <m:d>
                      <m:dPr>
                        <m:ctrlPr>
                          <a:rPr lang="en-US" altLang="ko-KR" sz="1400" b="0" i="1" smtClean="0">
                            <a:latin typeface="Cambria Math" panose="02040503050406030204" pitchFamily="18" charset="0"/>
                          </a:rPr>
                        </m:ctrlPr>
                      </m:dPr>
                      <m:e>
                        <m:sSubSup>
                          <m:sSubSupPr>
                            <m:ctrlPr>
                              <a:rPr lang="en-US" altLang="ko-KR" sz="1400" b="0" i="1" smtClean="0">
                                <a:latin typeface="Cambria Math" panose="02040503050406030204" pitchFamily="18" charset="0"/>
                              </a:rPr>
                            </m:ctrlPr>
                          </m:sSubSupPr>
                          <m:e>
                            <m:r>
                              <a:rPr lang="en-US" altLang="ko-KR" sz="1400" b="0" i="1" smtClean="0">
                                <a:latin typeface="Cambria Math" panose="02040503050406030204" pitchFamily="18" charset="0"/>
                              </a:rPr>
                              <m:t>𝑧</m:t>
                            </m:r>
                          </m:e>
                          <m:sub>
                            <m:r>
                              <a:rPr lang="en-US" altLang="ko-KR" sz="1400" b="0" i="1" smtClean="0">
                                <a:latin typeface="Cambria Math" panose="02040503050406030204" pitchFamily="18" charset="0"/>
                              </a:rPr>
                              <m:t>2</m:t>
                            </m:r>
                          </m:sub>
                          <m:sup>
                            <m:r>
                              <a:rPr lang="en-US" altLang="ko-KR" sz="1400" b="0" i="1" smtClean="0">
                                <a:latin typeface="Cambria Math" panose="02040503050406030204" pitchFamily="18" charset="0"/>
                              </a:rPr>
                              <m:t>1</m:t>
                            </m:r>
                          </m:sup>
                        </m:sSubSup>
                      </m:e>
                    </m:d>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𝑤</m:t>
                        </m:r>
                      </m:e>
                      <m:sub>
                        <m:r>
                          <a:rPr lang="en-US" altLang="ko-KR" sz="1400" b="0" i="1" smtClean="0">
                            <a:latin typeface="Cambria Math" panose="02040503050406030204" pitchFamily="18" charset="0"/>
                          </a:rPr>
                          <m:t>1</m:t>
                        </m:r>
                      </m:sub>
                    </m:sSub>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𝑏</m:t>
                    </m:r>
                    <m:r>
                      <a:rPr lang="en-US" altLang="ko-KR" sz="1400" b="0" i="1" smtClean="0">
                        <a:latin typeface="Cambria Math" panose="02040503050406030204" pitchFamily="18" charset="0"/>
                      </a:rPr>
                      <m:t> </m:t>
                    </m:r>
                  </m:oMath>
                </a14:m>
                <a:endParaRPr lang="ko-KR" altLang="en-US" sz="1400" i="1" dirty="0"/>
              </a:p>
            </p:txBody>
          </p:sp>
        </mc:Choice>
        <mc:Fallback xmlns="">
          <p:sp>
            <p:nvSpPr>
              <p:cNvPr id="27" name="TextBox 26"/>
              <p:cNvSpPr txBox="1">
                <a:spLocks noRot="1" noChangeAspect="1" noMove="1" noResize="1" noEditPoints="1" noAdjustHandles="1" noChangeArrowheads="1" noChangeShapeType="1" noTextEdit="1"/>
              </p:cNvSpPr>
              <p:nvPr/>
            </p:nvSpPr>
            <p:spPr>
              <a:xfrm>
                <a:off x="5669114" y="5814346"/>
                <a:ext cx="3367755" cy="435440"/>
              </a:xfrm>
              <a:prstGeom prst="rect">
                <a:avLst/>
              </a:prstGeom>
              <a:blipFill>
                <a:blip r:embed="rId12"/>
                <a:stretch>
                  <a:fillRect b="-2394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691646" y="5784510"/>
                <a:ext cx="1557849" cy="4866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400" i="1" smtClean="0">
                              <a:latin typeface="Cambria Math" panose="02040503050406030204" pitchFamily="18" charset="0"/>
                              <a:ea typeface="Cambria Math" panose="02040503050406030204" pitchFamily="18" charset="0"/>
                            </a:rPr>
                          </m:ctrlPr>
                        </m:fPr>
                        <m:num>
                          <m:r>
                            <a:rPr lang="ko-KR" altLang="en-US" sz="1400" i="1">
                              <a:latin typeface="Cambria Math" panose="02040503050406030204" pitchFamily="18" charset="0"/>
                              <a:ea typeface="Cambria Math" panose="02040503050406030204" pitchFamily="18" charset="0"/>
                            </a:rPr>
                            <m:t>𝜕</m:t>
                          </m:r>
                          <m:sSubSup>
                            <m:sSubSupPr>
                              <m:ctrlPr>
                                <a:rPr lang="en-US" altLang="ko-KR" sz="1400" i="1">
                                  <a:latin typeface="Cambria Math" panose="02040503050406030204" pitchFamily="18" charset="0"/>
                                  <a:ea typeface="Cambria Math" panose="02040503050406030204" pitchFamily="18" charset="0"/>
                                </a:rPr>
                              </m:ctrlPr>
                            </m:sSubSupPr>
                            <m:e>
                              <m:r>
                                <a:rPr lang="en-US" altLang="ko-KR" sz="1400" i="1">
                                  <a:latin typeface="Cambria Math" panose="02040503050406030204" pitchFamily="18" charset="0"/>
                                  <a:ea typeface="Cambria Math" panose="02040503050406030204" pitchFamily="18" charset="0"/>
                                </a:rPr>
                                <m:t>𝑧</m:t>
                              </m:r>
                            </m:e>
                            <m:sub>
                              <m:r>
                                <a:rPr lang="en-US" altLang="ko-KR" sz="1400" b="0" i="1" smtClean="0">
                                  <a:latin typeface="Cambria Math" panose="02040503050406030204" pitchFamily="18" charset="0"/>
                                  <a:ea typeface="Cambria Math" panose="02040503050406030204" pitchFamily="18" charset="0"/>
                                </a:rPr>
                                <m:t>1</m:t>
                              </m:r>
                            </m:sub>
                            <m:sup>
                              <m:r>
                                <a:rPr lang="en-US" altLang="ko-KR" sz="1400" i="1">
                                  <a:latin typeface="Cambria Math" panose="02040503050406030204" pitchFamily="18" charset="0"/>
                                  <a:ea typeface="Cambria Math" panose="02040503050406030204" pitchFamily="18" charset="0"/>
                                </a:rPr>
                                <m:t>2</m:t>
                              </m:r>
                            </m:sup>
                          </m:sSubSup>
                        </m:num>
                        <m:den>
                          <m:r>
                            <a:rPr lang="ko-KR" altLang="en-US" sz="1400" i="1">
                              <a:latin typeface="Cambria Math" panose="02040503050406030204" pitchFamily="18" charset="0"/>
                              <a:ea typeface="Cambria Math" panose="02040503050406030204" pitchFamily="18" charset="0"/>
                            </a:rPr>
                            <m:t>𝜕</m:t>
                          </m:r>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𝑧</m:t>
                              </m:r>
                            </m:e>
                            <m:sub>
                              <m:r>
                                <a:rPr lang="en-US" altLang="ko-KR" sz="1400" b="0" i="1" smtClean="0">
                                  <a:latin typeface="Cambria Math" panose="02040503050406030204" pitchFamily="18" charset="0"/>
                                  <a:ea typeface="Cambria Math" panose="02040503050406030204" pitchFamily="18" charset="0"/>
                                </a:rPr>
                                <m:t>1</m:t>
                              </m:r>
                            </m:sub>
                            <m:sup>
                              <m:r>
                                <a:rPr lang="en-US" altLang="ko-KR" sz="1400" b="0" i="1" smtClean="0">
                                  <a:latin typeface="Cambria Math" panose="02040503050406030204" pitchFamily="18" charset="0"/>
                                  <a:ea typeface="Cambria Math" panose="02040503050406030204" pitchFamily="18" charset="0"/>
                                </a:rPr>
                                <m:t>1</m:t>
                              </m:r>
                            </m:sup>
                          </m:sSubSup>
                        </m:den>
                      </m:f>
                      <m:r>
                        <a:rPr lang="en-US" altLang="ko-KR" sz="1400" b="0" i="1" smtClean="0">
                          <a:latin typeface="Cambria Math" panose="02040503050406030204" pitchFamily="18" charset="0"/>
                          <a:ea typeface="Cambria Math" panose="02040503050406030204" pitchFamily="18" charset="0"/>
                        </a:rPr>
                        <m:t>=</m:t>
                      </m:r>
                      <m:sSup>
                        <m:sSupPr>
                          <m:ctrlPr>
                            <a:rPr lang="en-US" altLang="ko-KR" sz="1400" b="0" i="1" smtClean="0">
                              <a:latin typeface="Cambria Math" panose="02040503050406030204" pitchFamily="18" charset="0"/>
                              <a:ea typeface="Cambria Math" panose="02040503050406030204" pitchFamily="18" charset="0"/>
                            </a:rPr>
                          </m:ctrlPr>
                        </m:sSupPr>
                        <m:e>
                          <m:r>
                            <a:rPr lang="ko-KR" altLang="en-US" sz="1400" b="0" i="1" smtClean="0">
                              <a:latin typeface="Cambria Math" panose="02040503050406030204" pitchFamily="18" charset="0"/>
                              <a:ea typeface="Cambria Math" panose="02040503050406030204" pitchFamily="18" charset="0"/>
                            </a:rPr>
                            <m:t>𝜎</m:t>
                          </m:r>
                        </m:e>
                        <m:sup>
                          <m:r>
                            <a:rPr lang="en-US" altLang="ko-KR" sz="1400" b="0" i="1" smtClean="0">
                              <a:latin typeface="Cambria Math" panose="02040503050406030204" pitchFamily="18" charset="0"/>
                              <a:ea typeface="Cambria Math" panose="02040503050406030204" pitchFamily="18" charset="0"/>
                            </a:rPr>
                            <m:t>′</m:t>
                          </m:r>
                        </m:sup>
                      </m:sSup>
                      <m:d>
                        <m:dPr>
                          <m:ctrlPr>
                            <a:rPr lang="en-US" altLang="ko-KR" sz="1400" b="0" i="1" smtClean="0">
                              <a:latin typeface="Cambria Math" panose="02040503050406030204" pitchFamily="18" charset="0"/>
                              <a:ea typeface="Cambria Math" panose="02040503050406030204" pitchFamily="18" charset="0"/>
                            </a:rPr>
                          </m:ctrlPr>
                        </m:dPr>
                        <m:e>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𝑧</m:t>
                              </m:r>
                            </m:e>
                            <m:sub>
                              <m:r>
                                <a:rPr lang="en-US" altLang="ko-KR" sz="1400" b="0" i="1" smtClean="0">
                                  <a:latin typeface="Cambria Math" panose="02040503050406030204" pitchFamily="18" charset="0"/>
                                  <a:ea typeface="Cambria Math" panose="02040503050406030204" pitchFamily="18" charset="0"/>
                                </a:rPr>
                                <m:t>1</m:t>
                              </m:r>
                            </m:sub>
                            <m:sup>
                              <m:r>
                                <a:rPr lang="en-US" altLang="ko-KR" sz="1400" b="0" i="1" smtClean="0">
                                  <a:latin typeface="Cambria Math" panose="02040503050406030204" pitchFamily="18" charset="0"/>
                                  <a:ea typeface="Cambria Math" panose="02040503050406030204" pitchFamily="18" charset="0"/>
                                </a:rPr>
                                <m:t>1</m:t>
                              </m:r>
                            </m:sup>
                          </m:sSubSup>
                        </m:e>
                      </m:d>
                      <m:sSub>
                        <m:sSubPr>
                          <m:ctrlPr>
                            <a:rPr lang="en-US" altLang="ko-KR" sz="1400" b="0" i="1" smtClean="0">
                              <a:latin typeface="Cambria Math" panose="02040503050406030204" pitchFamily="18" charset="0"/>
                              <a:ea typeface="Cambria Math" panose="02040503050406030204" pitchFamily="18" charset="0"/>
                            </a:rPr>
                          </m:ctrlPr>
                        </m:sSubPr>
                        <m:e>
                          <m:r>
                            <a:rPr lang="en-US" altLang="ko-KR" sz="1400" b="0" i="1" smtClean="0">
                              <a:latin typeface="Cambria Math" panose="02040503050406030204" pitchFamily="18" charset="0"/>
                              <a:ea typeface="Cambria Math" panose="02040503050406030204" pitchFamily="18" charset="0"/>
                            </a:rPr>
                            <m:t>𝑤</m:t>
                          </m:r>
                        </m:e>
                        <m:sub>
                          <m:r>
                            <a:rPr lang="en-US" altLang="ko-KR" sz="1400" b="0" i="1" smtClean="0">
                              <a:latin typeface="Cambria Math" panose="02040503050406030204" pitchFamily="18" charset="0"/>
                              <a:ea typeface="Cambria Math" panose="02040503050406030204" pitchFamily="18" charset="0"/>
                            </a:rPr>
                            <m:t>0</m:t>
                          </m:r>
                        </m:sub>
                      </m:sSub>
                    </m:oMath>
                  </m:oMathPara>
                </a14:m>
                <a:endParaRPr lang="ko-KR" altLang="en-US" sz="1400" i="1" dirty="0"/>
              </a:p>
            </p:txBody>
          </p:sp>
        </mc:Choice>
        <mc:Fallback xmlns="">
          <p:sp>
            <p:nvSpPr>
              <p:cNvPr id="29" name="TextBox 28"/>
              <p:cNvSpPr txBox="1">
                <a:spLocks noRot="1" noChangeAspect="1" noMove="1" noResize="1" noEditPoints="1" noAdjustHandles="1" noChangeArrowheads="1" noChangeShapeType="1" noTextEdit="1"/>
              </p:cNvSpPr>
              <p:nvPr/>
            </p:nvSpPr>
            <p:spPr>
              <a:xfrm>
                <a:off x="8691646" y="5784510"/>
                <a:ext cx="1557849" cy="486608"/>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033043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0"/>
            <a:ext cx="10515600" cy="1325563"/>
          </a:xfrm>
        </p:spPr>
        <p:txBody>
          <a:bodyPr/>
          <a:lstStyle/>
          <a:p>
            <a:r>
              <a:rPr lang="en-US" altLang="ko-KR" dirty="0"/>
              <a:t>Convolution Net Design</a:t>
            </a:r>
            <a:endParaRPr lang="ko-KR" altLang="en-US" dirty="0"/>
          </a:p>
        </p:txBody>
      </p:sp>
      <p:sp>
        <p:nvSpPr>
          <p:cNvPr id="3" name="내용 개체 틀 2"/>
          <p:cNvSpPr>
            <a:spLocks noGrp="1"/>
          </p:cNvSpPr>
          <p:nvPr>
            <p:ph idx="1"/>
          </p:nvPr>
        </p:nvSpPr>
        <p:spPr>
          <a:xfrm>
            <a:off x="838200" y="1232452"/>
            <a:ext cx="10515600" cy="4944511"/>
          </a:xfrm>
        </p:spPr>
        <p:txBody>
          <a:bodyPr>
            <a:normAutofit fontScale="77500" lnSpcReduction="20000"/>
          </a:bodyPr>
          <a:lstStyle/>
          <a:p>
            <a:pPr>
              <a:lnSpc>
                <a:spcPct val="120000"/>
              </a:lnSpc>
            </a:pPr>
            <a:r>
              <a:rPr lang="en-US" altLang="ko-KR" dirty="0"/>
              <a:t>Max-pooling</a:t>
            </a:r>
            <a:r>
              <a:rPr lang="ko-KR" altLang="en-US" dirty="0"/>
              <a:t>이나</a:t>
            </a:r>
            <a:r>
              <a:rPr lang="en-US" altLang="ko-KR" dirty="0"/>
              <a:t>, convolution layer</a:t>
            </a:r>
            <a:r>
              <a:rPr lang="ko-KR" altLang="en-US" dirty="0"/>
              <a:t>에서 </a:t>
            </a:r>
            <a:r>
              <a:rPr lang="en-US" altLang="ko-KR" dirty="0"/>
              <a:t>stride</a:t>
            </a:r>
            <a:r>
              <a:rPr lang="ko-KR" altLang="en-US" dirty="0"/>
              <a:t>를 </a:t>
            </a:r>
            <a:r>
              <a:rPr lang="en-US" altLang="ko-KR" dirty="0"/>
              <a:t>2</a:t>
            </a:r>
            <a:r>
              <a:rPr lang="ko-KR" altLang="en-US" dirty="0"/>
              <a:t>이상할 경우에 해상도가 후반 </a:t>
            </a:r>
            <a:r>
              <a:rPr lang="en-US" altLang="ko-KR" dirty="0"/>
              <a:t>layer</a:t>
            </a:r>
            <a:r>
              <a:rPr lang="ko-KR" altLang="en-US" dirty="0"/>
              <a:t>를 지나면서 계속적으로 낮아짐</a:t>
            </a:r>
            <a:r>
              <a:rPr lang="en-US" altLang="ko-KR" dirty="0"/>
              <a:t>.</a:t>
            </a:r>
          </a:p>
          <a:p>
            <a:pPr>
              <a:lnSpc>
                <a:spcPct val="120000"/>
              </a:lnSpc>
            </a:pPr>
            <a:endParaRPr lang="en-US" altLang="ko-KR" dirty="0"/>
          </a:p>
          <a:p>
            <a:pPr>
              <a:lnSpc>
                <a:spcPct val="120000"/>
              </a:lnSpc>
            </a:pPr>
            <a:endParaRPr lang="en-US" altLang="ko-KR" dirty="0"/>
          </a:p>
          <a:p>
            <a:pPr>
              <a:lnSpc>
                <a:spcPct val="120000"/>
              </a:lnSpc>
            </a:pPr>
            <a:endParaRPr lang="en-US" altLang="ko-KR" dirty="0"/>
          </a:p>
          <a:p>
            <a:pPr>
              <a:lnSpc>
                <a:spcPct val="120000"/>
              </a:lnSpc>
            </a:pPr>
            <a:endParaRPr lang="en-US" altLang="ko-KR" dirty="0"/>
          </a:p>
          <a:p>
            <a:pPr>
              <a:lnSpc>
                <a:spcPct val="120000"/>
              </a:lnSpc>
            </a:pPr>
            <a:endParaRPr lang="en-US" altLang="ko-KR" dirty="0"/>
          </a:p>
          <a:p>
            <a:pPr>
              <a:lnSpc>
                <a:spcPct val="120000"/>
              </a:lnSpc>
            </a:pPr>
            <a:endParaRPr lang="en-US" altLang="ko-KR" dirty="0"/>
          </a:p>
          <a:p>
            <a:pPr>
              <a:lnSpc>
                <a:spcPct val="120000"/>
              </a:lnSpc>
            </a:pPr>
            <a:endParaRPr lang="en-US" altLang="ko-KR" dirty="0"/>
          </a:p>
          <a:p>
            <a:pPr>
              <a:lnSpc>
                <a:spcPct val="120000"/>
              </a:lnSpc>
            </a:pPr>
            <a:r>
              <a:rPr lang="ko-KR" altLang="en-US" dirty="0"/>
              <a:t>전반부에는 </a:t>
            </a:r>
            <a:r>
              <a:rPr lang="ko-KR" altLang="en-US" dirty="0" err="1"/>
              <a:t>로컬한</a:t>
            </a:r>
            <a:r>
              <a:rPr lang="ko-KR" altLang="en-US" dirty="0"/>
              <a:t> 정보가 있을 것 같고</a:t>
            </a:r>
            <a:r>
              <a:rPr lang="en-US" altLang="ko-KR" dirty="0"/>
              <a:t>,</a:t>
            </a:r>
            <a:r>
              <a:rPr lang="ko-KR" altLang="en-US" dirty="0"/>
              <a:t> 후반부는 의미적</a:t>
            </a:r>
            <a:r>
              <a:rPr lang="en-US" altLang="ko-KR" dirty="0"/>
              <a:t>(semantic), </a:t>
            </a:r>
            <a:r>
              <a:rPr lang="ko-KR" altLang="en-US" dirty="0"/>
              <a:t>분류적</a:t>
            </a:r>
            <a:r>
              <a:rPr lang="en-US" altLang="ko-KR" dirty="0"/>
              <a:t>(categorical), </a:t>
            </a:r>
            <a:r>
              <a:rPr lang="ko-KR" altLang="en-US" dirty="0"/>
              <a:t>전역적</a:t>
            </a:r>
            <a:r>
              <a:rPr lang="en-US" altLang="ko-KR" dirty="0"/>
              <a:t>(global)</a:t>
            </a:r>
            <a:r>
              <a:rPr lang="ko-KR" altLang="en-US" dirty="0"/>
              <a:t>의미가 담겨 있을 것 같다고 </a:t>
            </a:r>
            <a:r>
              <a:rPr lang="en-US" altLang="ko-KR" dirty="0"/>
              <a:t>“</a:t>
            </a:r>
            <a:r>
              <a:rPr lang="ko-KR" altLang="en-US" dirty="0"/>
              <a:t>추측</a:t>
            </a:r>
            <a:r>
              <a:rPr lang="en-US" altLang="ko-KR" dirty="0"/>
              <a:t>”</a:t>
            </a:r>
          </a:p>
          <a:p>
            <a:pPr marL="0" indent="0">
              <a:lnSpc>
                <a:spcPct val="120000"/>
              </a:lnSpc>
              <a:buNone/>
            </a:pP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55</a:t>
            </a:fld>
            <a:endParaRPr lang="ko-KR" altLang="en-US"/>
          </a:p>
        </p:txBody>
      </p:sp>
      <p:pic>
        <p:nvPicPr>
          <p:cNvPr id="6" name="그림 5"/>
          <p:cNvPicPr>
            <a:picLocks noChangeAspect="1"/>
          </p:cNvPicPr>
          <p:nvPr/>
        </p:nvPicPr>
        <p:blipFill>
          <a:blip r:embed="rId2"/>
          <a:stretch>
            <a:fillRect/>
          </a:stretch>
        </p:blipFill>
        <p:spPr>
          <a:xfrm>
            <a:off x="1915353" y="2349949"/>
            <a:ext cx="7029450" cy="2447925"/>
          </a:xfrm>
          <a:prstGeom prst="rect">
            <a:avLst/>
          </a:prstGeom>
        </p:spPr>
      </p:pic>
      <p:cxnSp>
        <p:nvCxnSpPr>
          <p:cNvPr id="8" name="직선 화살표 연결선 7"/>
          <p:cNvCxnSpPr>
            <a:stCxn id="13" idx="0"/>
          </p:cNvCxnSpPr>
          <p:nvPr/>
        </p:nvCxnSpPr>
        <p:spPr>
          <a:xfrm flipV="1">
            <a:off x="2643809" y="3866323"/>
            <a:ext cx="1292087" cy="14014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14" idx="0"/>
          </p:cNvCxnSpPr>
          <p:nvPr/>
        </p:nvCxnSpPr>
        <p:spPr>
          <a:xfrm flipH="1" flipV="1">
            <a:off x="6034709" y="3866323"/>
            <a:ext cx="1917424" cy="1432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1133061" y="5267739"/>
            <a:ext cx="3021496" cy="377687"/>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253370" y="5298575"/>
            <a:ext cx="3397526" cy="377687"/>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6072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Net Design</a:t>
            </a:r>
            <a:endParaRPr lang="ko-KR" altLang="en-US" dirty="0"/>
          </a:p>
        </p:txBody>
      </p:sp>
      <p:sp>
        <p:nvSpPr>
          <p:cNvPr id="3" name="내용 개체 틀 2"/>
          <p:cNvSpPr>
            <a:spLocks noGrp="1"/>
          </p:cNvSpPr>
          <p:nvPr>
            <p:ph idx="1"/>
          </p:nvPr>
        </p:nvSpPr>
        <p:spPr/>
        <p:txBody>
          <a:bodyPr/>
          <a:lstStyle/>
          <a:p>
            <a:r>
              <a:rPr lang="ko-KR" altLang="en-US" dirty="0"/>
              <a:t>기존의 </a:t>
            </a:r>
            <a:r>
              <a:rPr lang="en-US" altLang="ko-KR" dirty="0"/>
              <a:t>CNN</a:t>
            </a:r>
            <a:r>
              <a:rPr lang="ko-KR" altLang="en-US" dirty="0"/>
              <a:t>은 </a:t>
            </a:r>
            <a:r>
              <a:rPr lang="en-US" altLang="ko-KR" dirty="0"/>
              <a:t>semantic </a:t>
            </a:r>
            <a:r>
              <a:rPr lang="ko-KR" altLang="en-US" dirty="0"/>
              <a:t>정보만 이용</a:t>
            </a:r>
            <a:endParaRPr lang="en-US" altLang="ko-KR" dirty="0"/>
          </a:p>
          <a:p>
            <a:r>
              <a:rPr lang="en-US" altLang="ko-KR" dirty="0"/>
              <a:t>Segmentation</a:t>
            </a:r>
            <a:r>
              <a:rPr lang="ko-KR" altLang="en-US" dirty="0"/>
              <a:t>등을 위해서는 </a:t>
            </a:r>
            <a:r>
              <a:rPr lang="en-US" altLang="ko-KR" dirty="0"/>
              <a:t>local </a:t>
            </a:r>
            <a:r>
              <a:rPr lang="ko-KR" altLang="en-US" dirty="0"/>
              <a:t>정보를 이용할 필요 있음</a:t>
            </a:r>
            <a:r>
              <a:rPr lang="en-US" altLang="ko-KR" dirty="0"/>
              <a:t>.</a:t>
            </a:r>
          </a:p>
          <a:p>
            <a:r>
              <a:rPr lang="ko-KR" altLang="en-US" dirty="0"/>
              <a:t>예</a:t>
            </a:r>
            <a:r>
              <a:rPr lang="en-US" altLang="ko-KR" dirty="0"/>
              <a:t>:</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56</a:t>
            </a:fld>
            <a:endParaRPr lang="ko-KR" altLang="en-US"/>
          </a:p>
        </p:txBody>
      </p:sp>
      <p:pic>
        <p:nvPicPr>
          <p:cNvPr id="6" name="그림 5"/>
          <p:cNvPicPr>
            <a:picLocks noChangeAspect="1"/>
          </p:cNvPicPr>
          <p:nvPr/>
        </p:nvPicPr>
        <p:blipFill>
          <a:blip r:embed="rId2"/>
          <a:stretch>
            <a:fillRect/>
          </a:stretch>
        </p:blipFill>
        <p:spPr>
          <a:xfrm>
            <a:off x="2514600" y="2883972"/>
            <a:ext cx="5960165" cy="3292991"/>
          </a:xfrm>
          <a:prstGeom prst="rect">
            <a:avLst/>
          </a:prstGeom>
        </p:spPr>
      </p:pic>
      <p:sp>
        <p:nvSpPr>
          <p:cNvPr id="8" name="TextBox 7"/>
          <p:cNvSpPr txBox="1"/>
          <p:nvPr/>
        </p:nvSpPr>
        <p:spPr>
          <a:xfrm>
            <a:off x="8683487" y="3099306"/>
            <a:ext cx="2461591" cy="3693319"/>
          </a:xfrm>
          <a:prstGeom prst="rect">
            <a:avLst/>
          </a:prstGeom>
          <a:noFill/>
        </p:spPr>
        <p:txBody>
          <a:bodyPr wrap="square" rtlCol="0">
            <a:spAutoFit/>
          </a:bodyPr>
          <a:lstStyle/>
          <a:p>
            <a:r>
              <a:rPr lang="en-US" altLang="ko-KR" dirty="0"/>
              <a:t>Conv7</a:t>
            </a:r>
            <a:r>
              <a:rPr lang="ko-KR" altLang="en-US" dirty="0"/>
              <a:t>에서 뽑아오고</a:t>
            </a:r>
            <a:r>
              <a:rPr lang="en-US" altLang="ko-KR" dirty="0"/>
              <a:t>, </a:t>
            </a:r>
            <a:r>
              <a:rPr lang="en-US" altLang="ko-KR" dirty="0" err="1"/>
              <a:t>upsampling</a:t>
            </a:r>
            <a:r>
              <a:rPr lang="en-US" altLang="ko-KR" dirty="0"/>
              <a:t>… pool4</a:t>
            </a:r>
            <a:r>
              <a:rPr lang="ko-KR" altLang="en-US" dirty="0"/>
              <a:t>에서 뽑고 </a:t>
            </a:r>
            <a:r>
              <a:rPr lang="en-US" altLang="ko-KR" dirty="0" err="1"/>
              <a:t>upsampling</a:t>
            </a:r>
            <a:r>
              <a:rPr lang="en-US" altLang="ko-KR" dirty="0"/>
              <a:t>, pool3</a:t>
            </a:r>
            <a:r>
              <a:rPr lang="ko-KR" altLang="en-US" dirty="0"/>
              <a:t>에서 뽑고 </a:t>
            </a:r>
            <a:r>
              <a:rPr lang="en-US" altLang="ko-KR" dirty="0" err="1"/>
              <a:t>upsampling</a:t>
            </a:r>
            <a:r>
              <a:rPr lang="en-US" altLang="ko-KR" dirty="0"/>
              <a:t>.. </a:t>
            </a:r>
            <a:r>
              <a:rPr lang="ko-KR" altLang="en-US" dirty="0"/>
              <a:t>그리고 더하기</a:t>
            </a:r>
            <a:r>
              <a:rPr lang="en-US" altLang="ko-KR" dirty="0"/>
              <a:t>..</a:t>
            </a:r>
          </a:p>
          <a:p>
            <a:endParaRPr lang="en-US" altLang="ko-KR" dirty="0"/>
          </a:p>
          <a:p>
            <a:r>
              <a:rPr lang="ko-KR" altLang="en-US" dirty="0"/>
              <a:t>꼭 좋은 방법이라고는 할 수 없으나</a:t>
            </a:r>
            <a:r>
              <a:rPr lang="en-US" altLang="ko-KR" dirty="0"/>
              <a:t>, </a:t>
            </a:r>
            <a:r>
              <a:rPr lang="ko-KR" altLang="en-US" dirty="0" err="1"/>
              <a:t>눈여겨</a:t>
            </a:r>
            <a:r>
              <a:rPr lang="ko-KR" altLang="en-US" dirty="0"/>
              <a:t> 볼 것은 </a:t>
            </a:r>
            <a:r>
              <a:rPr lang="en-US" altLang="ko-KR" dirty="0" err="1"/>
              <a:t>upsampling</a:t>
            </a:r>
            <a:r>
              <a:rPr lang="en-US" altLang="ko-KR" dirty="0"/>
              <a:t>. </a:t>
            </a:r>
            <a:r>
              <a:rPr lang="en-US" altLang="ko-KR" dirty="0" err="1"/>
              <a:t>Upsampling</a:t>
            </a:r>
            <a:r>
              <a:rPr lang="ko-KR" altLang="en-US" dirty="0"/>
              <a:t>을 위한 </a:t>
            </a:r>
            <a:r>
              <a:rPr lang="en-US" altLang="ko-KR" dirty="0"/>
              <a:t>filter</a:t>
            </a:r>
            <a:r>
              <a:rPr lang="ko-KR" altLang="en-US" dirty="0"/>
              <a:t>의 </a:t>
            </a:r>
            <a:r>
              <a:rPr lang="en-US" altLang="ko-KR" dirty="0"/>
              <a:t>weight</a:t>
            </a:r>
            <a:r>
              <a:rPr lang="ko-KR" altLang="en-US" dirty="0"/>
              <a:t>를 </a:t>
            </a:r>
            <a:r>
              <a:rPr lang="en-US" altLang="ko-KR" dirty="0"/>
              <a:t>training..</a:t>
            </a:r>
            <a:endParaRPr lang="ko-KR" altLang="en-US" dirty="0"/>
          </a:p>
        </p:txBody>
      </p:sp>
    </p:spTree>
    <p:extLst>
      <p:ext uri="{BB962C8B-B14F-4D97-AF65-F5344CB8AC3E}">
        <p14:creationId xmlns:p14="http://schemas.microsoft.com/office/powerpoint/2010/main" val="4179983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Net Design</a:t>
            </a:r>
            <a:endParaRPr lang="ko-KR" altLang="en-US" dirty="0"/>
          </a:p>
        </p:txBody>
      </p:sp>
      <p:sp>
        <p:nvSpPr>
          <p:cNvPr id="3" name="내용 개체 틀 2"/>
          <p:cNvSpPr>
            <a:spLocks noGrp="1"/>
          </p:cNvSpPr>
          <p:nvPr>
            <p:ph idx="1"/>
          </p:nvPr>
        </p:nvSpPr>
        <p:spPr/>
        <p:txBody>
          <a:bodyPr/>
          <a:lstStyle/>
          <a:p>
            <a:endParaRPr lang="ko-KR" altLang="en-US"/>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57</a:t>
            </a:fld>
            <a:endParaRPr lang="ko-KR" altLang="en-US"/>
          </a:p>
        </p:txBody>
      </p:sp>
      <p:pic>
        <p:nvPicPr>
          <p:cNvPr id="6" name="그림 5"/>
          <p:cNvPicPr>
            <a:picLocks noChangeAspect="1"/>
          </p:cNvPicPr>
          <p:nvPr/>
        </p:nvPicPr>
        <p:blipFill>
          <a:blip r:embed="rId2"/>
          <a:stretch>
            <a:fillRect/>
          </a:stretch>
        </p:blipFill>
        <p:spPr>
          <a:xfrm>
            <a:off x="1552989" y="2715419"/>
            <a:ext cx="8191500" cy="2571750"/>
          </a:xfrm>
          <a:prstGeom prst="rect">
            <a:avLst/>
          </a:prstGeom>
        </p:spPr>
      </p:pic>
    </p:spTree>
    <p:extLst>
      <p:ext uri="{BB962C8B-B14F-4D97-AF65-F5344CB8AC3E}">
        <p14:creationId xmlns:p14="http://schemas.microsoft.com/office/powerpoint/2010/main" val="3060533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Net Design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58</a:t>
            </a:fld>
            <a:endParaRPr lang="ko-KR" altLang="en-US"/>
          </a:p>
        </p:txBody>
      </p:sp>
      <p:pic>
        <p:nvPicPr>
          <p:cNvPr id="7" name="그림 6"/>
          <p:cNvPicPr>
            <a:picLocks noChangeAspect="1"/>
          </p:cNvPicPr>
          <p:nvPr/>
        </p:nvPicPr>
        <p:blipFill>
          <a:blip r:embed="rId2"/>
          <a:stretch>
            <a:fillRect/>
          </a:stretch>
        </p:blipFill>
        <p:spPr>
          <a:xfrm>
            <a:off x="552645" y="1770203"/>
            <a:ext cx="6706022" cy="4219989"/>
          </a:xfrm>
          <a:prstGeom prst="rect">
            <a:avLst/>
          </a:prstGeom>
        </p:spPr>
      </p:pic>
      <p:pic>
        <p:nvPicPr>
          <p:cNvPr id="8" name="그림 7"/>
          <p:cNvPicPr>
            <a:picLocks noChangeAspect="1"/>
          </p:cNvPicPr>
          <p:nvPr/>
        </p:nvPicPr>
        <p:blipFill>
          <a:blip r:embed="rId3"/>
          <a:stretch>
            <a:fillRect/>
          </a:stretch>
        </p:blipFill>
        <p:spPr>
          <a:xfrm>
            <a:off x="7318513" y="2467841"/>
            <a:ext cx="3689176" cy="2463662"/>
          </a:xfrm>
          <a:prstGeom prst="rect">
            <a:avLst/>
          </a:prstGeom>
        </p:spPr>
      </p:pic>
    </p:spTree>
    <p:extLst>
      <p:ext uri="{BB962C8B-B14F-4D97-AF65-F5344CB8AC3E}">
        <p14:creationId xmlns:p14="http://schemas.microsoft.com/office/powerpoint/2010/main" val="3842885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Upsampling</a:t>
            </a:r>
            <a:r>
              <a:rPr lang="en-US" altLang="ko-KR" dirty="0"/>
              <a:t>: bilinear interpolation</a:t>
            </a:r>
            <a:endParaRPr lang="ko-KR" altLang="en-US" dirty="0"/>
          </a:p>
        </p:txBody>
      </p:sp>
      <p:sp>
        <p:nvSpPr>
          <p:cNvPr id="3" name="내용 개체 틀 2"/>
          <p:cNvSpPr>
            <a:spLocks noGrp="1"/>
          </p:cNvSpPr>
          <p:nvPr>
            <p:ph idx="1"/>
          </p:nvPr>
        </p:nvSpPr>
        <p:spPr>
          <a:xfrm>
            <a:off x="838200" y="1825625"/>
            <a:ext cx="10909852" cy="4351338"/>
          </a:xfrm>
        </p:spPr>
        <p:txBody>
          <a:bodyPr/>
          <a:lstStyle/>
          <a:p>
            <a:r>
              <a:rPr lang="ko-KR" altLang="en-US" dirty="0"/>
              <a:t>입력 영상 또는 </a:t>
            </a:r>
            <a:r>
              <a:rPr lang="en-US" altLang="ko-KR" dirty="0"/>
              <a:t>feature map</a:t>
            </a:r>
            <a:r>
              <a:rPr lang="ko-KR" altLang="en-US" dirty="0"/>
              <a:t>을 출력 해상도로 단순히 </a:t>
            </a:r>
            <a:r>
              <a:rPr lang="en-US" altLang="ko-KR" dirty="0"/>
              <a:t>resampling</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59</a:t>
            </a:fld>
            <a:endParaRPr lang="ko-KR" altLang="en-US"/>
          </a:p>
        </p:txBody>
      </p:sp>
      <p:sp>
        <p:nvSpPr>
          <p:cNvPr id="7" name="직사각형 6"/>
          <p:cNvSpPr/>
          <p:nvPr/>
        </p:nvSpPr>
        <p:spPr>
          <a:xfrm>
            <a:off x="2534478" y="2763077"/>
            <a:ext cx="2236305" cy="23257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cxnSp>
        <p:nvCxnSpPr>
          <p:cNvPr id="9" name="직선 연결선 8"/>
          <p:cNvCxnSpPr>
            <a:stCxn id="7" idx="0"/>
            <a:endCxn id="7" idx="2"/>
          </p:cNvCxnSpPr>
          <p:nvPr/>
        </p:nvCxnSpPr>
        <p:spPr>
          <a:xfrm>
            <a:off x="3652631" y="2763077"/>
            <a:ext cx="0" cy="2325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직선 연결선 10"/>
          <p:cNvCxnSpPr>
            <a:stCxn id="7" idx="1"/>
          </p:cNvCxnSpPr>
          <p:nvPr/>
        </p:nvCxnSpPr>
        <p:spPr>
          <a:xfrm>
            <a:off x="2534478" y="3925974"/>
            <a:ext cx="2236305" cy="992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343" y="5223805"/>
            <a:ext cx="1212574" cy="369332"/>
          </a:xfrm>
          <a:prstGeom prst="rect">
            <a:avLst/>
          </a:prstGeom>
          <a:noFill/>
        </p:spPr>
        <p:txBody>
          <a:bodyPr wrap="square" rtlCol="0">
            <a:spAutoFit/>
          </a:bodyPr>
          <a:lstStyle/>
          <a:p>
            <a:r>
              <a:rPr lang="en-US" altLang="ko-KR"/>
              <a:t>2x2 </a:t>
            </a:r>
            <a:r>
              <a:rPr lang="ko-KR" altLang="en-US" dirty="0"/>
              <a:t>영상</a:t>
            </a:r>
          </a:p>
        </p:txBody>
      </p:sp>
      <p:sp>
        <p:nvSpPr>
          <p:cNvPr id="13" name="오른쪽 화살표 12"/>
          <p:cNvSpPr/>
          <p:nvPr/>
        </p:nvSpPr>
        <p:spPr>
          <a:xfrm>
            <a:off x="5046594" y="3677495"/>
            <a:ext cx="824948" cy="496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6644310" y="5219627"/>
            <a:ext cx="1098273" cy="369332"/>
          </a:xfrm>
          <a:prstGeom prst="rect">
            <a:avLst/>
          </a:prstGeom>
          <a:noFill/>
        </p:spPr>
        <p:txBody>
          <a:bodyPr wrap="square" rtlCol="0">
            <a:spAutoFit/>
          </a:bodyPr>
          <a:lstStyle/>
          <a:p>
            <a:r>
              <a:rPr lang="en-US" altLang="ko-KR" dirty="0"/>
              <a:t>4x4 </a:t>
            </a:r>
            <a:r>
              <a:rPr lang="ko-KR" altLang="en-US" dirty="0"/>
              <a:t>영상</a:t>
            </a:r>
          </a:p>
        </p:txBody>
      </p:sp>
      <p:sp>
        <p:nvSpPr>
          <p:cNvPr id="15" name="직사각형 14"/>
          <p:cNvSpPr/>
          <p:nvPr/>
        </p:nvSpPr>
        <p:spPr>
          <a:xfrm>
            <a:off x="5888936" y="2777968"/>
            <a:ext cx="2236305" cy="23257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cxnSp>
        <p:nvCxnSpPr>
          <p:cNvPr id="16" name="직선 연결선 15"/>
          <p:cNvCxnSpPr>
            <a:stCxn id="15" idx="0"/>
            <a:endCxn id="15" idx="2"/>
          </p:cNvCxnSpPr>
          <p:nvPr/>
        </p:nvCxnSpPr>
        <p:spPr>
          <a:xfrm>
            <a:off x="7007089" y="2777968"/>
            <a:ext cx="0" cy="2325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a:stCxn id="15" idx="1"/>
          </p:cNvCxnSpPr>
          <p:nvPr/>
        </p:nvCxnSpPr>
        <p:spPr>
          <a:xfrm>
            <a:off x="5888936" y="3940865"/>
            <a:ext cx="2236305" cy="9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6467060" y="2777968"/>
            <a:ext cx="0" cy="2335716"/>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직선 연결선 19"/>
          <p:cNvCxnSpPr/>
          <p:nvPr/>
        </p:nvCxnSpPr>
        <p:spPr>
          <a:xfrm>
            <a:off x="7533860" y="2753154"/>
            <a:ext cx="0" cy="2335716"/>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직선 연결선 21"/>
          <p:cNvCxnSpPr/>
          <p:nvPr/>
        </p:nvCxnSpPr>
        <p:spPr>
          <a:xfrm>
            <a:off x="5888936" y="3389243"/>
            <a:ext cx="2236305" cy="994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직선 연결선 23"/>
          <p:cNvCxnSpPr/>
          <p:nvPr/>
        </p:nvCxnSpPr>
        <p:spPr>
          <a:xfrm>
            <a:off x="5871542" y="4532232"/>
            <a:ext cx="2253699" cy="0"/>
          </a:xfrm>
          <a:prstGeom prst="line">
            <a:avLst/>
          </a:prstGeom>
        </p:spPr>
        <p:style>
          <a:lnRef idx="1">
            <a:schemeClr val="accent2"/>
          </a:lnRef>
          <a:fillRef idx="0">
            <a:schemeClr val="accent2"/>
          </a:fillRef>
          <a:effectRef idx="0">
            <a:schemeClr val="accent2"/>
          </a:effectRef>
          <a:fontRef idx="minor">
            <a:schemeClr val="tx1"/>
          </a:fontRef>
        </p:style>
      </p:cxnSp>
      <p:sp>
        <p:nvSpPr>
          <p:cNvPr id="27" name="TextBox 26"/>
          <p:cNvSpPr txBox="1"/>
          <p:nvPr/>
        </p:nvSpPr>
        <p:spPr>
          <a:xfrm>
            <a:off x="8448261" y="2296135"/>
            <a:ext cx="2604052" cy="1200329"/>
          </a:xfrm>
          <a:prstGeom prst="rect">
            <a:avLst/>
          </a:prstGeom>
          <a:noFill/>
        </p:spPr>
        <p:txBody>
          <a:bodyPr wrap="square" rtlCol="0">
            <a:spAutoFit/>
          </a:bodyPr>
          <a:lstStyle/>
          <a:p>
            <a:r>
              <a:rPr lang="ko-KR" altLang="en-US" dirty="0"/>
              <a:t>이 점들 값을 </a:t>
            </a:r>
            <a:r>
              <a:rPr lang="en-US" altLang="ko-KR" dirty="0"/>
              <a:t>bilinear interpolation, 4</a:t>
            </a:r>
            <a:r>
              <a:rPr lang="ko-KR" altLang="en-US" dirty="0"/>
              <a:t>개의 </a:t>
            </a:r>
            <a:r>
              <a:rPr lang="ko-KR" altLang="en-US" dirty="0" err="1"/>
              <a:t>이웃점들을</a:t>
            </a:r>
            <a:r>
              <a:rPr lang="ko-KR" altLang="en-US" dirty="0"/>
              <a:t> 이용하여</a:t>
            </a:r>
            <a:r>
              <a:rPr lang="en-US" altLang="ko-KR" dirty="0"/>
              <a:t>.. Do wiki</a:t>
            </a:r>
            <a:endParaRPr lang="ko-KR" altLang="en-US" dirty="0"/>
          </a:p>
        </p:txBody>
      </p:sp>
      <p:cxnSp>
        <p:nvCxnSpPr>
          <p:cNvPr id="29" name="직선 화살표 연결선 28"/>
          <p:cNvCxnSpPr>
            <a:stCxn id="27" idx="1"/>
          </p:cNvCxnSpPr>
          <p:nvPr/>
        </p:nvCxnSpPr>
        <p:spPr>
          <a:xfrm flipH="1">
            <a:off x="7533861" y="2896300"/>
            <a:ext cx="914400" cy="502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타원 32"/>
          <p:cNvSpPr/>
          <p:nvPr/>
        </p:nvSpPr>
        <p:spPr>
          <a:xfrm>
            <a:off x="6937514" y="3886214"/>
            <a:ext cx="125890" cy="135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p:cNvSpPr/>
          <p:nvPr/>
        </p:nvSpPr>
        <p:spPr>
          <a:xfrm>
            <a:off x="8060631" y="3896349"/>
            <a:ext cx="125890" cy="135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p:cNvSpPr/>
          <p:nvPr/>
        </p:nvSpPr>
        <p:spPr>
          <a:xfrm>
            <a:off x="6944142" y="2709909"/>
            <a:ext cx="125890" cy="135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8068926" y="2716911"/>
            <a:ext cx="125890" cy="135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059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65772" y="87956"/>
            <a:ext cx="10515600" cy="1325563"/>
          </a:xfrm>
        </p:spPr>
        <p:txBody>
          <a:bodyPr/>
          <a:lstStyle/>
          <a:p>
            <a:r>
              <a:rPr lang="en-US" altLang="ko-KR" dirty="0"/>
              <a:t>Sigmoid Neuron</a:t>
            </a:r>
            <a:endParaRPr lang="ko-KR" altLang="en-US" dirty="0"/>
          </a:p>
        </p:txBody>
      </p:sp>
      <p:pic>
        <p:nvPicPr>
          <p:cNvPr id="28" name="내용 개체 틀 27"/>
          <p:cNvPicPr>
            <a:picLocks noGrp="1" noChangeAspect="1"/>
          </p:cNvPicPr>
          <p:nvPr>
            <p:ph idx="1"/>
          </p:nvPr>
        </p:nvPicPr>
        <p:blipFill>
          <a:blip r:embed="rId3"/>
          <a:stretch>
            <a:fillRect/>
          </a:stretch>
        </p:blipFill>
        <p:spPr>
          <a:xfrm>
            <a:off x="838200" y="3641739"/>
            <a:ext cx="3981227" cy="2765255"/>
          </a:xfrm>
          <a:prstGeom prst="rect">
            <a:avLst/>
          </a:prstGeom>
        </p:spPr>
      </p:pic>
      <p:grpSp>
        <p:nvGrpSpPr>
          <p:cNvPr id="3" name="그룹 2"/>
          <p:cNvGrpSpPr/>
          <p:nvPr/>
        </p:nvGrpSpPr>
        <p:grpSpPr>
          <a:xfrm>
            <a:off x="4937610" y="2198466"/>
            <a:ext cx="6896511" cy="3665041"/>
            <a:chOff x="4937608" y="2198465"/>
            <a:chExt cx="6896511" cy="3665040"/>
          </a:xfrm>
        </p:grpSpPr>
        <p:sp>
          <p:nvSpPr>
            <p:cNvPr id="4" name="타원 3"/>
            <p:cNvSpPr/>
            <p:nvPr/>
          </p:nvSpPr>
          <p:spPr>
            <a:xfrm>
              <a:off x="7230482" y="3636085"/>
              <a:ext cx="989703" cy="92515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p:cNvCxnSpPr>
              <a:endCxn id="4" idx="1"/>
            </p:cNvCxnSpPr>
            <p:nvPr/>
          </p:nvCxnSpPr>
          <p:spPr>
            <a:xfrm>
              <a:off x="5369410" y="2381099"/>
              <a:ext cx="2006011" cy="1390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a:endCxn id="4" idx="2"/>
            </p:cNvCxnSpPr>
            <p:nvPr/>
          </p:nvCxnSpPr>
          <p:spPr>
            <a:xfrm>
              <a:off x="5530774" y="4098664"/>
              <a:ext cx="16997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endCxn id="4" idx="3"/>
            </p:cNvCxnSpPr>
            <p:nvPr/>
          </p:nvCxnSpPr>
          <p:spPr>
            <a:xfrm flipV="1">
              <a:off x="5541532" y="4425757"/>
              <a:ext cx="1833889" cy="1201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937608" y="2198465"/>
                  <a:ext cx="744532" cy="12538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oMath>
                    </m:oMathPara>
                  </a14:m>
                  <a:endParaRPr lang="en-US" altLang="ko-KR" dirty="0"/>
                </a:p>
                <a:p>
                  <a:endParaRPr lang="en-US" altLang="ko-KR" dirty="0"/>
                </a:p>
                <a:p>
                  <a:endParaRPr lang="en-US" altLang="ko-KR" dirty="0"/>
                </a:p>
                <a:p>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937608" y="2198465"/>
                  <a:ext cx="744532" cy="1253869"/>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008087" y="2647777"/>
                  <a:ext cx="887400" cy="6998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𝑘𝑗</m:t>
                            </m:r>
                          </m:sub>
                          <m:sup>
                            <m:r>
                              <a:rPr lang="en-US" altLang="ko-KR" i="1">
                                <a:latin typeface="Cambria Math" panose="02040503050406030204" pitchFamily="18" charset="0"/>
                              </a:rPr>
                              <m:t>𝑙</m:t>
                            </m:r>
                          </m:sup>
                        </m:sSubSup>
                      </m:oMath>
                    </m:oMathPara>
                  </a14:m>
                  <a:endParaRPr lang="en-US" altLang="ko-KR" dirty="0"/>
                </a:p>
                <a:p>
                  <a:endParaRPr lang="ko-KR"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008087" y="2647777"/>
                  <a:ext cx="887400" cy="69987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447891" y="3198369"/>
                  <a:ext cx="344244" cy="6645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𝑏</m:t>
                            </m:r>
                          </m:e>
                          <m:sub>
                            <m:r>
                              <a:rPr lang="en-US" altLang="ko-KR" i="1">
                                <a:latin typeface="Cambria Math" panose="02040503050406030204" pitchFamily="18" charset="0"/>
                              </a:rPr>
                              <m:t>𝑘</m:t>
                            </m:r>
                          </m:sub>
                          <m:sup>
                            <m:r>
                              <a:rPr lang="en-US" altLang="ko-KR" i="1">
                                <a:latin typeface="Cambria Math" panose="02040503050406030204" pitchFamily="18" charset="0"/>
                              </a:rPr>
                              <m:t>𝑙</m:t>
                            </m:r>
                          </m:sup>
                        </m:sSubSup>
                      </m:oMath>
                    </m:oMathPara>
                  </a14:m>
                  <a:endParaRPr lang="en-US" altLang="ko-KR" dirty="0"/>
                </a:p>
                <a:p>
                  <a:endParaRPr lang="ko-KR" alt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447891" y="3198369"/>
                  <a:ext cx="344244" cy="664541"/>
                </a:xfrm>
                <a:prstGeom prst="rect">
                  <a:avLst/>
                </a:prstGeom>
                <a:blipFill rotWithShape="0">
                  <a:blip r:embed="rId6"/>
                  <a:stretch>
                    <a:fillRect r="-8929"/>
                  </a:stretch>
                </a:blipFill>
              </p:spPr>
              <p:txBody>
                <a:bodyPr/>
                <a:lstStyle/>
                <a:p>
                  <a:r>
                    <a:rPr lang="ko-KR" altLang="en-US">
                      <a:noFill/>
                    </a:rPr>
                    <a:t> </a:t>
                  </a:r>
                </a:p>
              </p:txBody>
            </p:sp>
          </mc:Fallback>
        </mc:AlternateContent>
        <p:cxnSp>
          <p:nvCxnSpPr>
            <p:cNvPr id="20" name="직선 화살표 연결선 19"/>
            <p:cNvCxnSpPr/>
            <p:nvPr/>
          </p:nvCxnSpPr>
          <p:spPr>
            <a:xfrm>
              <a:off x="8208851" y="4098664"/>
              <a:ext cx="17110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8738446" y="4185225"/>
                  <a:ext cx="3095673" cy="1678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𝑎</m:t>
                            </m:r>
                          </m:e>
                          <m:sub>
                            <m:r>
                              <a:rPr lang="en-US" altLang="ko-KR" sz="2000" i="1">
                                <a:latin typeface="Cambria Math" panose="02040503050406030204" pitchFamily="18" charset="0"/>
                              </a:rPr>
                              <m:t>𝑘</m:t>
                            </m:r>
                          </m:sub>
                          <m:sup>
                            <m:r>
                              <a:rPr lang="en-US" altLang="ko-KR" sz="2000" i="1">
                                <a:latin typeface="Cambria Math" panose="02040503050406030204" pitchFamily="18" charset="0"/>
                              </a:rPr>
                              <m:t>𝑙</m:t>
                            </m:r>
                          </m:sup>
                        </m:sSubSup>
                        <m:r>
                          <a:rPr lang="en-US" altLang="ko-KR" sz="2000" i="1">
                            <a:latin typeface="Cambria Math" panose="02040503050406030204" pitchFamily="18" charset="0"/>
                          </a:rPr>
                          <m:t>=</m:t>
                        </m:r>
                        <m:r>
                          <a:rPr lang="ko-KR" altLang="en-US" sz="2000" i="1">
                            <a:latin typeface="Cambria Math" panose="02040503050406030204" pitchFamily="18" charset="0"/>
                          </a:rPr>
                          <m:t>𝜎</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𝑧</m:t>
                                </m:r>
                              </m:e>
                              <m:sub>
                                <m:r>
                                  <a:rPr lang="en-US" altLang="ko-KR" sz="2000" i="1">
                                    <a:latin typeface="Cambria Math" panose="02040503050406030204" pitchFamily="18" charset="0"/>
                                  </a:rPr>
                                  <m:t>𝑘</m:t>
                                </m:r>
                              </m:sub>
                              <m:sup>
                                <m:r>
                                  <a:rPr lang="en-US" altLang="ko-KR" sz="2000" i="1">
                                    <a:latin typeface="Cambria Math" panose="02040503050406030204" pitchFamily="18" charset="0"/>
                                  </a:rPr>
                                  <m:t>𝑙</m:t>
                                </m:r>
                              </m:sup>
                            </m:sSubSup>
                          </m:e>
                        </m:d>
                        <m:r>
                          <a:rPr lang="en-US" altLang="ko-KR" sz="2000" i="1">
                            <a:latin typeface="Cambria Math" panose="02040503050406030204" pitchFamily="18" charset="0"/>
                          </a:rPr>
                          <m:t>=</m:t>
                        </m:r>
                        <m:r>
                          <a:rPr lang="ko-KR" altLang="en-US" sz="2000" i="1">
                            <a:latin typeface="Cambria Math" panose="02040503050406030204" pitchFamily="18" charset="0"/>
                          </a:rPr>
                          <m:t>𝜎</m:t>
                        </m:r>
                        <m:d>
                          <m:dPr>
                            <m:ctrlPr>
                              <a:rPr lang="en-US" altLang="ko-KR" sz="2000" i="1">
                                <a:latin typeface="Cambria Math" panose="02040503050406030204" pitchFamily="18" charset="0"/>
                              </a:rPr>
                            </m:ctrlPr>
                          </m:dPr>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𝑤</m:t>
                                </m:r>
                              </m:e>
                              <m:sup>
                                <m:r>
                                  <a:rPr lang="en-US" altLang="ko-KR" sz="2000" i="1">
                                    <a:latin typeface="Cambria Math" panose="02040503050406030204" pitchFamily="18" charset="0"/>
                                  </a:rPr>
                                  <m:t>𝑙</m:t>
                                </m:r>
                              </m:sup>
                            </m:sSup>
                            <m:r>
                              <a:rPr lang="en-US" altLang="ko-KR" sz="2000" i="1">
                                <a:latin typeface="Cambria Math" panose="02040503050406030204" pitchFamily="18" charset="0"/>
                                <a:ea typeface="Cambria Math" panose="02040503050406030204" pitchFamily="18" charset="0"/>
                              </a:rPr>
                              <m:t>∙</m:t>
                            </m:r>
                            <m:sSup>
                              <m:sSupPr>
                                <m:ctrlPr>
                                  <a:rPr lang="en-US" altLang="ko-KR" sz="2000" i="1">
                                    <a:latin typeface="Cambria Math" panose="02040503050406030204" pitchFamily="18" charset="0"/>
                                    <a:ea typeface="Cambria Math" panose="02040503050406030204" pitchFamily="18" charset="0"/>
                                  </a:rPr>
                                </m:ctrlPr>
                              </m:sSupPr>
                              <m:e>
                                <m:r>
                                  <a:rPr lang="en-US" altLang="ko-KR" sz="2000" i="1">
                                    <a:latin typeface="Cambria Math" panose="02040503050406030204" pitchFamily="18" charset="0"/>
                                    <a:ea typeface="Cambria Math" panose="02040503050406030204" pitchFamily="18" charset="0"/>
                                  </a:rPr>
                                  <m:t>𝑎</m:t>
                                </m:r>
                              </m:e>
                              <m:sup>
                                <m:r>
                                  <a:rPr lang="en-US" altLang="ko-KR" sz="2000" i="1">
                                    <a:latin typeface="Cambria Math" panose="02040503050406030204" pitchFamily="18" charset="0"/>
                                    <a:ea typeface="Cambria Math" panose="02040503050406030204" pitchFamily="18" charset="0"/>
                                  </a:rPr>
                                  <m:t>𝑙</m:t>
                                </m:r>
                                <m:r>
                                  <a:rPr lang="en-US" altLang="ko-KR" sz="2000" i="1">
                                    <a:latin typeface="Cambria Math" panose="02040503050406030204" pitchFamily="18" charset="0"/>
                                    <a:ea typeface="Cambria Math" panose="02040503050406030204" pitchFamily="18" charset="0"/>
                                  </a:rPr>
                                  <m:t>−1</m:t>
                                </m:r>
                              </m:sup>
                            </m:sSup>
                            <m:r>
                              <a:rPr lang="en-US" altLang="ko-KR" sz="2000" i="1">
                                <a:latin typeface="Cambria Math" panose="02040503050406030204" pitchFamily="18" charset="0"/>
                                <a:ea typeface="Cambria Math" panose="02040503050406030204" pitchFamily="18" charset="0"/>
                              </a:rPr>
                              <m:t>+</m:t>
                            </m:r>
                            <m:sSup>
                              <m:sSupPr>
                                <m:ctrlPr>
                                  <a:rPr lang="en-US" altLang="ko-KR" sz="2000" i="1">
                                    <a:latin typeface="Cambria Math" panose="02040503050406030204" pitchFamily="18" charset="0"/>
                                    <a:ea typeface="Cambria Math" panose="02040503050406030204" pitchFamily="18" charset="0"/>
                                  </a:rPr>
                                </m:ctrlPr>
                              </m:sSupPr>
                              <m:e>
                                <m:r>
                                  <a:rPr lang="en-US" altLang="ko-KR" sz="2000" i="1">
                                    <a:latin typeface="Cambria Math" panose="02040503050406030204" pitchFamily="18" charset="0"/>
                                    <a:ea typeface="Cambria Math" panose="02040503050406030204" pitchFamily="18" charset="0"/>
                                  </a:rPr>
                                  <m:t>𝑏</m:t>
                                </m:r>
                              </m:e>
                              <m:sup>
                                <m:r>
                                  <a:rPr lang="en-US" altLang="ko-KR" sz="2000" i="1">
                                    <a:latin typeface="Cambria Math" panose="02040503050406030204" pitchFamily="18" charset="0"/>
                                    <a:ea typeface="Cambria Math" panose="02040503050406030204" pitchFamily="18" charset="0"/>
                                  </a:rPr>
                                  <m:t>𝑙</m:t>
                                </m:r>
                              </m:sup>
                            </m:sSup>
                          </m:e>
                        </m:d>
                        <m:r>
                          <a:rPr lang="en-US" altLang="ko-KR" sz="2000" i="1">
                            <a:latin typeface="Cambria Math" panose="02040503050406030204" pitchFamily="18" charset="0"/>
                            <a:ea typeface="Cambria Math" panose="02040503050406030204" pitchFamily="18" charset="0"/>
                          </a:rPr>
                          <m:t>= </m:t>
                        </m:r>
                        <m:f>
                          <m:fPr>
                            <m:ctrlPr>
                              <a:rPr lang="en-US" altLang="ko-KR" sz="2000" i="1">
                                <a:latin typeface="Cambria Math" panose="02040503050406030204" pitchFamily="18" charset="0"/>
                                <a:ea typeface="Cambria Math" panose="02040503050406030204" pitchFamily="18" charset="0"/>
                              </a:rPr>
                            </m:ctrlPr>
                          </m:fPr>
                          <m:num>
                            <m:r>
                              <a:rPr lang="en-US" altLang="ko-KR" sz="2000" i="1">
                                <a:latin typeface="Cambria Math" panose="02040503050406030204" pitchFamily="18" charset="0"/>
                                <a:ea typeface="Cambria Math" panose="02040503050406030204" pitchFamily="18" charset="0"/>
                              </a:rPr>
                              <m:t>1</m:t>
                            </m:r>
                          </m:num>
                          <m:den>
                            <m:r>
                              <a:rPr lang="en-US" altLang="ko-KR" sz="2000" i="1">
                                <a:latin typeface="Cambria Math" panose="02040503050406030204" pitchFamily="18" charset="0"/>
                                <a:ea typeface="Cambria Math" panose="02040503050406030204" pitchFamily="18" charset="0"/>
                              </a:rPr>
                              <m:t>1+</m:t>
                            </m:r>
                            <m:sSup>
                              <m:sSupPr>
                                <m:ctrlPr>
                                  <a:rPr lang="en-US" altLang="ko-KR" sz="2000" i="1">
                                    <a:latin typeface="Cambria Math" panose="02040503050406030204" pitchFamily="18" charset="0"/>
                                    <a:ea typeface="Cambria Math" panose="02040503050406030204" pitchFamily="18" charset="0"/>
                                  </a:rPr>
                                </m:ctrlPr>
                              </m:sSupPr>
                              <m:e>
                                <m:r>
                                  <a:rPr lang="en-US" altLang="ko-KR" sz="2000" i="1">
                                    <a:latin typeface="Cambria Math" panose="02040503050406030204" pitchFamily="18" charset="0"/>
                                    <a:ea typeface="Cambria Math" panose="02040503050406030204" pitchFamily="18" charset="0"/>
                                  </a:rPr>
                                  <m:t>𝑒</m:t>
                                </m:r>
                              </m:e>
                              <m:sup>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𝑧</m:t>
                                </m:r>
                              </m:sup>
                            </m:sSup>
                          </m:den>
                        </m:f>
                        <m:r>
                          <a:rPr lang="en-US" altLang="ko-KR" sz="2000" i="1">
                            <a:latin typeface="Cambria Math" panose="02040503050406030204" pitchFamily="18" charset="0"/>
                            <a:ea typeface="Cambria Math" panose="02040503050406030204" pitchFamily="18" charset="0"/>
                          </a:rPr>
                          <m:t>=</m:t>
                        </m:r>
                        <m:f>
                          <m:fPr>
                            <m:ctrlPr>
                              <a:rPr lang="en-US" altLang="ko-KR" sz="2000" i="1">
                                <a:latin typeface="Cambria Math" panose="02040503050406030204" pitchFamily="18" charset="0"/>
                                <a:ea typeface="Cambria Math" panose="02040503050406030204" pitchFamily="18" charset="0"/>
                              </a:rPr>
                            </m:ctrlPr>
                          </m:fPr>
                          <m:num>
                            <m:r>
                              <a:rPr lang="en-US" altLang="ko-KR" sz="2000" i="1">
                                <a:latin typeface="Cambria Math" panose="02040503050406030204" pitchFamily="18" charset="0"/>
                                <a:ea typeface="Cambria Math" panose="02040503050406030204" pitchFamily="18" charset="0"/>
                              </a:rPr>
                              <m:t>1</m:t>
                            </m:r>
                          </m:num>
                          <m:den>
                            <m:r>
                              <a:rPr lang="en-US" altLang="ko-KR" sz="2000" i="1">
                                <a:latin typeface="Cambria Math" panose="02040503050406030204" pitchFamily="18" charset="0"/>
                                <a:ea typeface="Cambria Math" panose="02040503050406030204" pitchFamily="18" charset="0"/>
                              </a:rPr>
                              <m:t>1+</m:t>
                            </m:r>
                            <m:sSup>
                              <m:sSupPr>
                                <m:ctrlPr>
                                  <a:rPr lang="en-US" altLang="ko-KR" sz="2000" i="1">
                                    <a:latin typeface="Cambria Math" panose="02040503050406030204" pitchFamily="18" charset="0"/>
                                    <a:ea typeface="Cambria Math" panose="02040503050406030204" pitchFamily="18" charset="0"/>
                                  </a:rPr>
                                </m:ctrlPr>
                              </m:sSupPr>
                              <m:e>
                                <m:r>
                                  <a:rPr lang="en-US" altLang="ko-KR" sz="2000" i="1">
                                    <a:latin typeface="Cambria Math" panose="02040503050406030204" pitchFamily="18" charset="0"/>
                                    <a:ea typeface="Cambria Math" panose="02040503050406030204" pitchFamily="18" charset="0"/>
                                  </a:rPr>
                                  <m:t>𝑒</m:t>
                                </m:r>
                              </m:e>
                              <m:sup>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𝑤</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𝑎</m:t>
                                </m:r>
                                <m:r>
                                  <a:rPr lang="en-US" altLang="ko-KR" sz="2000" i="1">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𝑏</m:t>
                                </m:r>
                              </m:sup>
                            </m:sSup>
                          </m:den>
                        </m:f>
                      </m:oMath>
                    </m:oMathPara>
                  </a14:m>
                  <a:endParaRPr lang="en-US" altLang="ko-KR" sz="2000" dirty="0"/>
                </a:p>
                <a:p>
                  <a:endParaRPr lang="ko-KR" altLang="en-US" sz="2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8738445" y="4185225"/>
                  <a:ext cx="3095674" cy="1678280"/>
                </a:xfrm>
                <a:prstGeom prst="rect">
                  <a:avLst/>
                </a:prstGeom>
                <a:blipFill rotWithShape="0">
                  <a:blip r:embed="rId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9" name="직사각형 28"/>
              <p:cNvSpPr/>
              <p:nvPr/>
            </p:nvSpPr>
            <p:spPr>
              <a:xfrm>
                <a:off x="1532515" y="3678244"/>
                <a:ext cx="7144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𝜎</m:t>
                      </m:r>
                      <m:d>
                        <m:dPr>
                          <m:ctrlPr>
                            <a:rPr lang="en-US" altLang="ko-KR" i="1">
                              <a:latin typeface="Cambria Math" panose="02040503050406030204" pitchFamily="18" charset="0"/>
                            </a:rPr>
                          </m:ctrlPr>
                        </m:dPr>
                        <m:e>
                          <m:r>
                            <a:rPr lang="en-US" altLang="ko-KR" i="1">
                              <a:latin typeface="Cambria Math" panose="02040503050406030204" pitchFamily="18" charset="0"/>
                            </a:rPr>
                            <m:t>𝑧</m:t>
                          </m:r>
                        </m:e>
                      </m:d>
                    </m:oMath>
                  </m:oMathPara>
                </a14:m>
                <a:endParaRPr lang="ko-KR" altLang="en-US" dirty="0"/>
              </a:p>
            </p:txBody>
          </p:sp>
        </mc:Choice>
        <mc:Fallback xmlns="">
          <p:sp>
            <p:nvSpPr>
              <p:cNvPr id="29" name="직사각형 28"/>
              <p:cNvSpPr>
                <a:spLocks noRot="1" noChangeAspect="1" noMove="1" noResize="1" noEditPoints="1" noAdjustHandles="1" noChangeArrowheads="1" noChangeShapeType="1" noTextEdit="1"/>
              </p:cNvSpPr>
              <p:nvPr/>
            </p:nvSpPr>
            <p:spPr>
              <a:xfrm>
                <a:off x="1532514" y="3678244"/>
                <a:ext cx="714491" cy="369332"/>
              </a:xfrm>
              <a:prstGeom prst="rect">
                <a:avLst/>
              </a:prstGeom>
              <a:blipFill rotWithShape="0">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165541" y="1115153"/>
                <a:ext cx="1280371" cy="369332"/>
              </a:xfrm>
              <a:prstGeom prst="rect">
                <a:avLst/>
              </a:prstGeom>
              <a:noFill/>
            </p:spPr>
            <p:txBody>
              <a:bodyPr wrap="square" rtlCol="0">
                <a:spAutoFit/>
              </a:bodyPr>
              <a:lstStyle/>
              <a:p>
                <a:r>
                  <a:rPr lang="en-US" altLang="ko-KR" dirty="0"/>
                  <a:t>Layer </a:t>
                </a:r>
                <a14:m>
                  <m:oMath xmlns:m="http://schemas.openxmlformats.org/officeDocument/2006/math">
                    <m:r>
                      <a:rPr lang="en-US" altLang="ko-KR" i="1">
                        <a:latin typeface="Cambria Math" panose="02040503050406030204" pitchFamily="18" charset="0"/>
                      </a:rPr>
                      <m:t>𝑙</m:t>
                    </m:r>
                  </m:oMath>
                </a14:m>
                <a:endParaRPr lang="ko-KR"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165541" y="1115154"/>
                <a:ext cx="1280370" cy="369332"/>
              </a:xfrm>
              <a:prstGeom prst="rect">
                <a:avLst/>
              </a:prstGeom>
              <a:blipFill rotWithShape="0">
                <a:blip r:embed="rId12"/>
                <a:stretch>
                  <a:fillRect l="-3810" t="-9836" b="-24590"/>
                </a:stretch>
              </a:blipFill>
            </p:spPr>
            <p:txBody>
              <a:bodyPr/>
              <a:lstStyle/>
              <a:p>
                <a:r>
                  <a:rPr lang="ko-KR" altLang="en-US">
                    <a:noFill/>
                  </a:rPr>
                  <a:t> </a:t>
                </a:r>
              </a:p>
            </p:txBody>
          </p:sp>
        </mc:Fallback>
      </mc:AlternateContent>
      <p:sp>
        <p:nvSpPr>
          <p:cNvPr id="21" name="타원 20"/>
          <p:cNvSpPr/>
          <p:nvPr/>
        </p:nvSpPr>
        <p:spPr>
          <a:xfrm>
            <a:off x="7519726" y="2540289"/>
            <a:ext cx="186350" cy="1992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7380148" y="3920939"/>
            <a:ext cx="869115" cy="369332"/>
          </a:xfrm>
          <a:prstGeom prst="rect">
            <a:avLst/>
          </a:prstGeom>
          <a:noFill/>
        </p:spPr>
        <p:txBody>
          <a:bodyPr wrap="square" rtlCol="0">
            <a:spAutoFit/>
          </a:bodyPr>
          <a:lstStyle/>
          <a:p>
            <a:r>
              <a:rPr lang="en-US" altLang="ko-KR" dirty="0"/>
              <a:t>K</a:t>
            </a:r>
            <a:r>
              <a:rPr lang="ko-KR" altLang="en-US" dirty="0"/>
              <a:t>번째  </a:t>
            </a:r>
          </a:p>
        </p:txBody>
      </p:sp>
      <mc:AlternateContent xmlns:mc="http://schemas.openxmlformats.org/markup-compatibility/2006" xmlns:a14="http://schemas.microsoft.com/office/drawing/2010/main">
        <mc:Choice Requires="a14">
          <p:sp>
            <p:nvSpPr>
              <p:cNvPr id="25" name="TextBox 24"/>
              <p:cNvSpPr txBox="1"/>
              <p:nvPr/>
            </p:nvSpPr>
            <p:spPr>
              <a:xfrm>
                <a:off x="6023573" y="3614327"/>
                <a:ext cx="344244" cy="706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𝑘</m:t>
                          </m:r>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+1)</m:t>
                          </m:r>
                        </m:sub>
                        <m:sup>
                          <m:r>
                            <a:rPr lang="en-US" altLang="ko-KR" i="1">
                              <a:latin typeface="Cambria Math" panose="02040503050406030204" pitchFamily="18" charset="0"/>
                            </a:rPr>
                            <m:t>𝑙</m:t>
                          </m:r>
                        </m:sup>
                      </m:sSubSup>
                    </m:oMath>
                  </m:oMathPara>
                </a14:m>
                <a:endParaRPr lang="en-US" altLang="ko-KR" dirty="0"/>
              </a:p>
              <a:p>
                <a:endParaRPr lang="ko-KR" alt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6023572" y="3614326"/>
                <a:ext cx="344244" cy="706797"/>
              </a:xfrm>
              <a:prstGeom prst="rect">
                <a:avLst/>
              </a:prstGeom>
              <a:blipFill rotWithShape="0">
                <a:blip r:embed="rId13"/>
                <a:stretch>
                  <a:fillRect r="-15614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941821" y="4528185"/>
                <a:ext cx="344244" cy="7067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𝑤</m:t>
                          </m:r>
                        </m:e>
                        <m:sub>
                          <m:r>
                            <a:rPr lang="en-US" altLang="ko-KR" i="1">
                              <a:latin typeface="Cambria Math" panose="02040503050406030204" pitchFamily="18" charset="0"/>
                            </a:rPr>
                            <m:t>𝑘</m:t>
                          </m:r>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+2)</m:t>
                          </m:r>
                        </m:sub>
                        <m:sup>
                          <m:r>
                            <a:rPr lang="en-US" altLang="ko-KR" i="1">
                              <a:latin typeface="Cambria Math" panose="02040503050406030204" pitchFamily="18" charset="0"/>
                            </a:rPr>
                            <m:t>𝑙</m:t>
                          </m:r>
                        </m:sup>
                      </m:sSubSup>
                    </m:oMath>
                  </m:oMathPara>
                </a14:m>
                <a:endParaRPr lang="en-US" altLang="ko-KR" dirty="0"/>
              </a:p>
              <a:p>
                <a:endParaRPr lang="ko-KR"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941820" y="4528183"/>
                <a:ext cx="344244" cy="706797"/>
              </a:xfrm>
              <a:prstGeom prst="rect">
                <a:avLst/>
              </a:prstGeom>
              <a:blipFill rotWithShape="0">
                <a:blip r:embed="rId14"/>
                <a:stretch>
                  <a:fillRect r="-15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995310" y="3910913"/>
                <a:ext cx="744532" cy="12538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r>
                            <a:rPr lang="en-US" altLang="ko-KR" i="1">
                              <a:latin typeface="Cambria Math" panose="02040503050406030204" pitchFamily="18" charset="0"/>
                            </a:rPr>
                            <m:t>+1</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oMath>
                  </m:oMathPara>
                </a14:m>
                <a:endParaRPr lang="en-US" altLang="ko-KR" dirty="0"/>
              </a:p>
              <a:p>
                <a:endParaRPr lang="en-US" altLang="ko-KR" dirty="0"/>
              </a:p>
              <a:p>
                <a:endParaRPr lang="en-US" altLang="ko-KR" dirty="0"/>
              </a:p>
              <a:p>
                <a:endParaRPr lang="ko-KR" alt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4995309" y="3910911"/>
                <a:ext cx="744532" cy="1253869"/>
              </a:xfrm>
              <a:prstGeom prst="rect">
                <a:avLst/>
              </a:prstGeom>
              <a:blipFill rotWithShape="0">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021211" y="5348217"/>
                <a:ext cx="744532" cy="12538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𝑎</m:t>
                          </m:r>
                        </m:e>
                        <m:sub>
                          <m:r>
                            <a:rPr lang="en-US" altLang="ko-KR" i="1">
                              <a:latin typeface="Cambria Math" panose="02040503050406030204" pitchFamily="18" charset="0"/>
                            </a:rPr>
                            <m:t>𝑗</m:t>
                          </m:r>
                          <m:r>
                            <a:rPr lang="en-US" altLang="ko-KR" i="1">
                              <a:latin typeface="Cambria Math" panose="02040503050406030204" pitchFamily="18" charset="0"/>
                            </a:rPr>
                            <m:t>+2</m:t>
                          </m:r>
                        </m:sub>
                        <m:sup>
                          <m:r>
                            <a:rPr lang="en-US" altLang="ko-KR" i="1">
                              <a:latin typeface="Cambria Math" panose="02040503050406030204" pitchFamily="18" charset="0"/>
                            </a:rPr>
                            <m:t>𝑙</m:t>
                          </m:r>
                          <m:r>
                            <a:rPr lang="en-US" altLang="ko-KR" i="1">
                              <a:latin typeface="Cambria Math" panose="02040503050406030204" pitchFamily="18" charset="0"/>
                            </a:rPr>
                            <m:t>−1</m:t>
                          </m:r>
                        </m:sup>
                      </m:sSubSup>
                    </m:oMath>
                  </m:oMathPara>
                </a14:m>
                <a:endParaRPr lang="en-US" altLang="ko-KR" dirty="0"/>
              </a:p>
              <a:p>
                <a:endParaRPr lang="en-US" altLang="ko-KR" dirty="0"/>
              </a:p>
              <a:p>
                <a:endParaRPr lang="en-US" altLang="ko-KR" dirty="0"/>
              </a:p>
              <a:p>
                <a:endParaRPr lang="ko-KR" alt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021211" y="5348215"/>
                <a:ext cx="744532" cy="1253869"/>
              </a:xfrm>
              <a:prstGeom prst="rect">
                <a:avLst/>
              </a:prstGeom>
              <a:blipFill rotWithShape="0">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610338" y="1864073"/>
                <a:ext cx="2623732" cy="998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𝑎</m:t>
                          </m:r>
                        </m:e>
                        <m:sub>
                          <m:r>
                            <a:rPr lang="en-US" altLang="ko-KR" i="1">
                              <a:solidFill>
                                <a:srgbClr val="000000"/>
                              </a:solidFill>
                              <a:latin typeface="Cambria Math" panose="02040503050406030204" pitchFamily="18" charset="0"/>
                            </a:rPr>
                            <m:t>𝑘</m:t>
                          </m:r>
                        </m:sub>
                        <m:sup>
                          <m:r>
                            <a:rPr lang="en-US" altLang="ko-KR" i="1">
                              <a:solidFill>
                                <a:srgbClr val="000000"/>
                              </a:solidFill>
                              <a:latin typeface="Cambria Math" panose="02040503050406030204" pitchFamily="18" charset="0"/>
                            </a:rPr>
                            <m:t>𝑙</m:t>
                          </m:r>
                        </m:sup>
                      </m:sSub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𝜎</m:t>
                      </m:r>
                      <m:r>
                        <a:rPr lang="en-US" altLang="ko-KR" i="1">
                          <a:solidFill>
                            <a:srgbClr val="000000"/>
                          </a:solidFill>
                          <a:latin typeface="Cambria Math" panose="02040503050406030204" pitchFamily="18" charset="0"/>
                        </a:rPr>
                        <m:t>(</m:t>
                      </m:r>
                      <m:nary>
                        <m:naryPr>
                          <m:chr m:val="∑"/>
                          <m:supHide m:val="on"/>
                          <m:ctrlPr>
                            <a:rPr lang="en-US" altLang="ko-KR" i="1">
                              <a:solidFill>
                                <a:srgbClr val="000000"/>
                              </a:solidFill>
                              <a:latin typeface="Cambria Math" panose="02040503050406030204" pitchFamily="18" charset="0"/>
                            </a:rPr>
                          </m:ctrlPr>
                        </m:naryPr>
                        <m:sub>
                          <m:r>
                            <a:rPr lang="en-US" altLang="ko-KR" i="1">
                              <a:solidFill>
                                <a:srgbClr val="000000"/>
                              </a:solidFill>
                              <a:latin typeface="Cambria Math" panose="02040503050406030204" pitchFamily="18" charset="0"/>
                            </a:rPr>
                            <m:t>𝑗</m:t>
                          </m:r>
                        </m:sub>
                        <m:sup/>
                        <m:e>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𝑤</m:t>
                              </m:r>
                            </m:e>
                            <m:sub>
                              <m:r>
                                <a:rPr lang="en-US" altLang="ko-KR" i="1">
                                  <a:solidFill>
                                    <a:srgbClr val="000000"/>
                                  </a:solidFill>
                                  <a:latin typeface="Cambria Math" panose="02040503050406030204" pitchFamily="18" charset="0"/>
                                </a:rPr>
                                <m:t>𝑘𝑗</m:t>
                              </m:r>
                            </m:sub>
                            <m:sup>
                              <m:r>
                                <a:rPr lang="en-US" altLang="ko-KR" i="1">
                                  <a:solidFill>
                                    <a:srgbClr val="000000"/>
                                  </a:solidFill>
                                  <a:latin typeface="Cambria Math" panose="02040503050406030204" pitchFamily="18" charset="0"/>
                                </a:rPr>
                                <m:t>𝑙</m:t>
                              </m:r>
                            </m:sup>
                          </m:sSubSup>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𝑎</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𝑙</m:t>
                              </m:r>
                              <m:r>
                                <a:rPr lang="en-US" altLang="ko-KR" i="1">
                                  <a:solidFill>
                                    <a:srgbClr val="000000"/>
                                  </a:solidFill>
                                  <a:latin typeface="Cambria Math" panose="02040503050406030204" pitchFamily="18" charset="0"/>
                                </a:rPr>
                                <m:t>−1</m:t>
                              </m:r>
                            </m:sup>
                          </m:sSubSup>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𝑘</m:t>
                              </m:r>
                            </m:sub>
                            <m:sup>
                              <m:r>
                                <a:rPr lang="en-US" altLang="ko-KR" i="1">
                                  <a:solidFill>
                                    <a:srgbClr val="000000"/>
                                  </a:solidFill>
                                  <a:latin typeface="Cambria Math" panose="02040503050406030204" pitchFamily="18" charset="0"/>
                                </a:rPr>
                                <m:t>𝑙</m:t>
                              </m:r>
                            </m:sup>
                          </m:sSubSup>
                          <m:r>
                            <a:rPr lang="en-US" altLang="ko-KR" i="1">
                              <a:solidFill>
                                <a:srgbClr val="000000"/>
                              </a:solidFill>
                              <a:latin typeface="Cambria Math" panose="02040503050406030204" pitchFamily="18" charset="0"/>
                            </a:rPr>
                            <m:t>)</m:t>
                          </m:r>
                        </m:e>
                      </m:nary>
                      <m:r>
                        <a:rPr lang="en-US" altLang="ko-KR" i="1">
                          <a:solidFill>
                            <a:srgbClr val="000000"/>
                          </a:solidFill>
                          <a:latin typeface="Cambria Math" panose="02040503050406030204" pitchFamily="18" charset="0"/>
                        </a:rPr>
                        <m:t> </m:t>
                      </m:r>
                    </m:oMath>
                  </m:oMathPara>
                </a14:m>
                <a:endParaRPr lang="en-US" altLang="ko-KR"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𝜎</m:t>
                      </m:r>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𝑧</m:t>
                          </m:r>
                        </m:e>
                        <m:sub>
                          <m:r>
                            <a:rPr lang="en-US" altLang="ko-KR" i="1">
                              <a:solidFill>
                                <a:srgbClr val="000000"/>
                              </a:solidFill>
                              <a:latin typeface="Cambria Math" panose="02040503050406030204" pitchFamily="18" charset="0"/>
                            </a:rPr>
                            <m:t>𝑘</m:t>
                          </m:r>
                        </m:sub>
                        <m:sup>
                          <m:r>
                            <a:rPr lang="en-US" altLang="ko-KR" i="1">
                              <a:solidFill>
                                <a:srgbClr val="000000"/>
                              </a:solidFill>
                              <a:latin typeface="Cambria Math" panose="02040503050406030204" pitchFamily="18" charset="0"/>
                            </a:rPr>
                            <m:t>𝑙</m:t>
                          </m:r>
                        </m:sup>
                      </m:sSubSup>
                      <m:r>
                        <a:rPr lang="en-US" altLang="ko-KR" i="1">
                          <a:solidFill>
                            <a:srgbClr val="000000"/>
                          </a:solidFill>
                          <a:latin typeface="Cambria Math" panose="02040503050406030204" pitchFamily="18" charset="0"/>
                        </a:rPr>
                        <m:t> )</m:t>
                      </m:r>
                    </m:oMath>
                  </m:oMathPara>
                </a14:m>
                <a:endParaRPr lang="ko-KR" altLang="ko-KR" sz="4000" dirty="0">
                  <a:latin typeface="Arial" panose="020B0604020202020204" pitchFamily="3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8610337" y="1864071"/>
                <a:ext cx="2619114" cy="1034066"/>
              </a:xfrm>
              <a:prstGeom prst="rect">
                <a:avLst/>
              </a:prstGeom>
              <a:blipFill rotWithShape="0">
                <a:blip r:embed="rId17"/>
                <a:stretch>
                  <a:fillRect b="-5917"/>
                </a:stretch>
              </a:blipFill>
            </p:spPr>
            <p:txBody>
              <a:bodyPr/>
              <a:lstStyle/>
              <a:p>
                <a:r>
                  <a:rPr lang="ko-KR" altLang="en-US">
                    <a:noFill/>
                  </a:rPr>
                  <a:t> </a:t>
                </a:r>
              </a:p>
            </p:txBody>
          </p:sp>
        </mc:Fallback>
      </mc:AlternateContent>
      <p:sp>
        <p:nvSpPr>
          <p:cNvPr id="10" name="날짜 개체 틀 9"/>
          <p:cNvSpPr>
            <a:spLocks noGrp="1"/>
          </p:cNvSpPr>
          <p:nvPr>
            <p:ph type="dt" sz="half" idx="10"/>
          </p:nvPr>
        </p:nvSpPr>
        <p:spPr/>
        <p:txBody>
          <a:bodyPr/>
          <a:lstStyle/>
          <a:p>
            <a:fld id="{5EE07F3B-641A-4D21-B0FA-B4F7CF8DA671}" type="datetime1">
              <a:rPr lang="ko-KR" altLang="en-US" smtClean="0"/>
              <a:t>2019-12-12</a:t>
            </a:fld>
            <a:endParaRPr lang="ko-KR" altLang="en-US"/>
          </a:p>
        </p:txBody>
      </p:sp>
      <p:sp>
        <p:nvSpPr>
          <p:cNvPr id="11" name="슬라이드 번호 개체 틀 10"/>
          <p:cNvSpPr>
            <a:spLocks noGrp="1"/>
          </p:cNvSpPr>
          <p:nvPr>
            <p:ph type="sldNum" sz="quarter" idx="12"/>
          </p:nvPr>
        </p:nvSpPr>
        <p:spPr/>
        <p:txBody>
          <a:bodyPr/>
          <a:lstStyle/>
          <a:p>
            <a:fld id="{FCC205DD-E5C4-4EE3-B0EE-276B4039E1DB}" type="slidenum">
              <a:rPr lang="ko-KR" altLang="en-US" smtClean="0"/>
              <a:t>6</a:t>
            </a:fld>
            <a:endParaRPr lang="ko-KR" altLang="en-US"/>
          </a:p>
        </p:txBody>
      </p:sp>
      <p:sp>
        <p:nvSpPr>
          <p:cNvPr id="14" name="원호 13"/>
          <p:cNvSpPr/>
          <p:nvPr/>
        </p:nvSpPr>
        <p:spPr>
          <a:xfrm>
            <a:off x="7519725" y="1927964"/>
            <a:ext cx="946311" cy="1836707"/>
          </a:xfrm>
          <a:prstGeom prst="arc">
            <a:avLst>
              <a:gd name="adj1" fmla="val 16357798"/>
              <a:gd name="adj2" fmla="val 490681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8163701" y="2713471"/>
            <a:ext cx="869115" cy="369332"/>
          </a:xfrm>
          <a:prstGeom prst="rect">
            <a:avLst/>
          </a:prstGeom>
          <a:noFill/>
        </p:spPr>
        <p:txBody>
          <a:bodyPr wrap="square" rtlCol="0">
            <a:spAutoFit/>
          </a:bodyPr>
          <a:lstStyle/>
          <a:p>
            <a:r>
              <a:rPr lang="en-US" altLang="ko-KR" dirty="0"/>
              <a:t>K</a:t>
            </a:r>
            <a:r>
              <a:rPr lang="ko-KR" altLang="en-US" dirty="0"/>
              <a:t>번째  </a:t>
            </a:r>
          </a:p>
        </p:txBody>
      </p:sp>
      <mc:AlternateContent xmlns:mc="http://schemas.openxmlformats.org/markup-compatibility/2006" xmlns:a14="http://schemas.microsoft.com/office/drawing/2010/main">
        <mc:Choice Requires="a14">
          <p:sp>
            <p:nvSpPr>
              <p:cNvPr id="33" name="TextBox 32"/>
              <p:cNvSpPr txBox="1"/>
              <p:nvPr/>
            </p:nvSpPr>
            <p:spPr>
              <a:xfrm>
                <a:off x="4826428" y="1116742"/>
                <a:ext cx="1430208" cy="369332"/>
              </a:xfrm>
              <a:prstGeom prst="rect">
                <a:avLst/>
              </a:prstGeom>
              <a:noFill/>
            </p:spPr>
            <p:txBody>
              <a:bodyPr wrap="square" rtlCol="0">
                <a:spAutoFit/>
              </a:bodyPr>
              <a:lstStyle/>
              <a:p>
                <a:r>
                  <a:rPr lang="en-US" altLang="ko-KR" dirty="0"/>
                  <a:t>Layer </a:t>
                </a:r>
                <a14:m>
                  <m:oMath xmlns:m="http://schemas.openxmlformats.org/officeDocument/2006/math">
                    <m:r>
                      <a:rPr lang="en-US" altLang="ko-KR" i="1">
                        <a:latin typeface="Cambria Math" panose="02040503050406030204" pitchFamily="18" charset="0"/>
                      </a:rPr>
                      <m:t>𝑙</m:t>
                    </m:r>
                    <m:r>
                      <a:rPr lang="en-US" altLang="ko-KR" i="1">
                        <a:latin typeface="Cambria Math" panose="02040503050406030204" pitchFamily="18" charset="0"/>
                      </a:rPr>
                      <m:t>−1</m:t>
                    </m:r>
                  </m:oMath>
                </a14:m>
                <a:endParaRPr lang="ko-KR" alt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4826428" y="1116742"/>
                <a:ext cx="1430208" cy="369332"/>
              </a:xfrm>
              <a:prstGeom prst="rect">
                <a:avLst/>
              </a:prstGeom>
              <a:blipFill rotWithShape="0">
                <a:blip r:embed="rId18"/>
                <a:stretch>
                  <a:fillRect l="-3846" t="-8197" b="-24590"/>
                </a:stretch>
              </a:blipFill>
            </p:spPr>
            <p:txBody>
              <a:bodyPr/>
              <a:lstStyle/>
              <a:p>
                <a:r>
                  <a:rPr lang="ko-KR" altLang="en-US">
                    <a:noFill/>
                  </a:rPr>
                  <a:t> </a:t>
                </a:r>
              </a:p>
            </p:txBody>
          </p:sp>
        </mc:Fallback>
      </mc:AlternateContent>
      <p:sp>
        <p:nvSpPr>
          <p:cNvPr id="34" name="타원 33"/>
          <p:cNvSpPr/>
          <p:nvPr/>
        </p:nvSpPr>
        <p:spPr>
          <a:xfrm>
            <a:off x="7519724" y="1935547"/>
            <a:ext cx="186350" cy="1992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p:cNvSpPr/>
          <p:nvPr/>
        </p:nvSpPr>
        <p:spPr>
          <a:xfrm>
            <a:off x="7665453" y="5571033"/>
            <a:ext cx="186350" cy="1992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p:cNvSpPr/>
          <p:nvPr/>
        </p:nvSpPr>
        <p:spPr>
          <a:xfrm>
            <a:off x="7665451" y="4966291"/>
            <a:ext cx="186350" cy="19925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610758" y="2960512"/>
            <a:ext cx="4120509" cy="369332"/>
          </a:xfrm>
          <a:prstGeom prst="rect">
            <a:avLst/>
          </a:prstGeom>
          <a:noFill/>
        </p:spPr>
        <p:txBody>
          <a:bodyPr wrap="square" rtlCol="0">
            <a:spAutoFit/>
          </a:bodyPr>
          <a:lstStyle/>
          <a:p>
            <a:r>
              <a:rPr lang="en-US" altLang="ko-KR"/>
              <a:t>Differentiable function </a:t>
            </a:r>
            <a:r>
              <a:rPr lang="ko-KR" altLang="en-US" dirty="0"/>
              <a:t>만들기 위해</a:t>
            </a:r>
          </a:p>
        </p:txBody>
      </p:sp>
    </p:spTree>
    <p:extLst>
      <p:ext uri="{BB962C8B-B14F-4D97-AF65-F5344CB8AC3E}">
        <p14:creationId xmlns:p14="http://schemas.microsoft.com/office/powerpoint/2010/main" val="18483208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Upsampling</a:t>
            </a:r>
            <a:r>
              <a:rPr lang="en-US" altLang="ko-KR" dirty="0"/>
              <a:t>: deconvolution</a:t>
            </a:r>
            <a:endParaRPr lang="ko-KR" altLang="en-US" dirty="0"/>
          </a:p>
        </p:txBody>
      </p:sp>
      <p:sp>
        <p:nvSpPr>
          <p:cNvPr id="3" name="내용 개체 틀 2"/>
          <p:cNvSpPr>
            <a:spLocks noGrp="1"/>
          </p:cNvSpPr>
          <p:nvPr>
            <p:ph idx="1"/>
          </p:nvPr>
        </p:nvSpPr>
        <p:spPr>
          <a:xfrm>
            <a:off x="838200" y="1825625"/>
            <a:ext cx="10909852" cy="4351338"/>
          </a:xfrm>
        </p:spPr>
        <p:txBody>
          <a:bodyPr/>
          <a:lstStyle/>
          <a:p>
            <a:r>
              <a:rPr lang="ko-KR" altLang="en-US" dirty="0"/>
              <a:t>입력 영상 또는 </a:t>
            </a:r>
            <a:r>
              <a:rPr lang="en-US" altLang="ko-KR" dirty="0"/>
              <a:t>feature map</a:t>
            </a:r>
            <a:r>
              <a:rPr lang="ko-KR" altLang="en-US" dirty="0"/>
              <a:t>을 출력 해상도로 단순히 </a:t>
            </a:r>
            <a:r>
              <a:rPr lang="en-US" altLang="ko-KR" dirty="0" err="1"/>
              <a:t>deconv</a:t>
            </a:r>
            <a:endParaRPr lang="en-US" altLang="ko-KR" dirty="0"/>
          </a:p>
          <a:p>
            <a:r>
              <a:rPr lang="en-US" altLang="ko-KR" dirty="0"/>
              <a:t>Convolution</a:t>
            </a:r>
            <a:r>
              <a:rPr lang="ko-KR" altLang="en-US" dirty="0"/>
              <a:t>의 반대 개념</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60</a:t>
            </a:fld>
            <a:endParaRPr lang="ko-KR" altLang="en-US"/>
          </a:p>
        </p:txBody>
      </p:sp>
      <p:sp>
        <p:nvSpPr>
          <p:cNvPr id="31" name="오른쪽 화살표 30"/>
          <p:cNvSpPr/>
          <p:nvPr/>
        </p:nvSpPr>
        <p:spPr>
          <a:xfrm>
            <a:off x="4491383" y="4149613"/>
            <a:ext cx="824948" cy="496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3308350" y="6280083"/>
            <a:ext cx="3916018" cy="369332"/>
          </a:xfrm>
          <a:prstGeom prst="rect">
            <a:avLst/>
          </a:prstGeom>
          <a:noFill/>
        </p:spPr>
        <p:txBody>
          <a:bodyPr wrap="square" rtlCol="0">
            <a:spAutoFit/>
          </a:bodyPr>
          <a:lstStyle/>
          <a:p>
            <a:r>
              <a:rPr lang="en-US" altLang="ko-KR" dirty="0"/>
              <a:t>Filter 3, stride 2, padding 1</a:t>
            </a:r>
            <a:endParaRPr lang="ko-KR" altLang="en-US" dirty="0"/>
          </a:p>
        </p:txBody>
      </p:sp>
      <p:graphicFrame>
        <p:nvGraphicFramePr>
          <p:cNvPr id="23" name="표 22"/>
          <p:cNvGraphicFramePr>
            <a:graphicFrameLocks noGrp="1"/>
          </p:cNvGraphicFramePr>
          <p:nvPr>
            <p:extLst/>
          </p:nvPr>
        </p:nvGraphicFramePr>
        <p:xfrm>
          <a:off x="5927310" y="2750585"/>
          <a:ext cx="3060701" cy="3295012"/>
        </p:xfrm>
        <a:graphic>
          <a:graphicData uri="http://schemas.openxmlformats.org/drawingml/2006/table">
            <a:tbl>
              <a:tblPr firstRow="1" bandRow="1">
                <a:tableStyleId>{5940675A-B579-460E-94D1-54222C63F5DA}</a:tableStyleId>
              </a:tblPr>
              <a:tblGrid>
                <a:gridCol w="437243">
                  <a:extLst>
                    <a:ext uri="{9D8B030D-6E8A-4147-A177-3AD203B41FA5}">
                      <a16:colId xmlns="" xmlns:a16="http://schemas.microsoft.com/office/drawing/2014/main" val="20000"/>
                    </a:ext>
                  </a:extLst>
                </a:gridCol>
                <a:gridCol w="437243">
                  <a:extLst>
                    <a:ext uri="{9D8B030D-6E8A-4147-A177-3AD203B41FA5}">
                      <a16:colId xmlns="" xmlns:a16="http://schemas.microsoft.com/office/drawing/2014/main" val="20001"/>
                    </a:ext>
                  </a:extLst>
                </a:gridCol>
                <a:gridCol w="437243">
                  <a:extLst>
                    <a:ext uri="{9D8B030D-6E8A-4147-A177-3AD203B41FA5}">
                      <a16:colId xmlns="" xmlns:a16="http://schemas.microsoft.com/office/drawing/2014/main" val="20002"/>
                    </a:ext>
                  </a:extLst>
                </a:gridCol>
                <a:gridCol w="437243">
                  <a:extLst>
                    <a:ext uri="{9D8B030D-6E8A-4147-A177-3AD203B41FA5}">
                      <a16:colId xmlns="" xmlns:a16="http://schemas.microsoft.com/office/drawing/2014/main" val="20003"/>
                    </a:ext>
                  </a:extLst>
                </a:gridCol>
                <a:gridCol w="437243">
                  <a:extLst>
                    <a:ext uri="{9D8B030D-6E8A-4147-A177-3AD203B41FA5}">
                      <a16:colId xmlns="" xmlns:a16="http://schemas.microsoft.com/office/drawing/2014/main" val="20004"/>
                    </a:ext>
                  </a:extLst>
                </a:gridCol>
                <a:gridCol w="437243">
                  <a:extLst>
                    <a:ext uri="{9D8B030D-6E8A-4147-A177-3AD203B41FA5}">
                      <a16:colId xmlns="" xmlns:a16="http://schemas.microsoft.com/office/drawing/2014/main" val="20005"/>
                    </a:ext>
                  </a:extLst>
                </a:gridCol>
                <a:gridCol w="437243">
                  <a:extLst>
                    <a:ext uri="{9D8B030D-6E8A-4147-A177-3AD203B41FA5}">
                      <a16:colId xmlns="" xmlns:a16="http://schemas.microsoft.com/office/drawing/2014/main" val="20006"/>
                    </a:ext>
                  </a:extLst>
                </a:gridCol>
              </a:tblGrid>
              <a:tr h="470716">
                <a:tc>
                  <a:txBody>
                    <a:bodyPr/>
                    <a:lstStyle/>
                    <a:p>
                      <a:r>
                        <a:rPr lang="en-US" altLang="ko-KR" dirty="0"/>
                        <a:t>3</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endParaRPr lang="ko-KR" altLang="en-US"/>
                    </a:p>
                  </a:txBody>
                  <a:tcPr>
                    <a:solidFill>
                      <a:schemeClr val="bg2">
                        <a:lumMod val="90000"/>
                      </a:schemeClr>
                    </a:solidFill>
                  </a:tcPr>
                </a:tc>
                <a:tc>
                  <a:txBody>
                    <a:bodyPr/>
                    <a:lstStyle/>
                    <a:p>
                      <a:endParaRPr lang="ko-KR" altLang="en-US"/>
                    </a:p>
                  </a:txBody>
                  <a:tcPr>
                    <a:solidFill>
                      <a:schemeClr val="bg2">
                        <a:lumMod val="90000"/>
                      </a:schemeClr>
                    </a:solidFill>
                  </a:tcPr>
                </a:tc>
                <a:tc>
                  <a:txBody>
                    <a:bodyPr/>
                    <a:lstStyle/>
                    <a:p>
                      <a:endParaRPr lang="ko-KR" altLang="en-US"/>
                    </a:p>
                  </a:txBody>
                  <a:tcPr>
                    <a:solidFill>
                      <a:schemeClr val="bg2">
                        <a:lumMod val="90000"/>
                      </a:schemeClr>
                    </a:solidFill>
                  </a:tcPr>
                </a:tc>
                <a:tc>
                  <a:txBody>
                    <a:bodyPr/>
                    <a:lstStyle/>
                    <a:p>
                      <a:endParaRPr lang="ko-KR" altLang="en-US" dirty="0"/>
                    </a:p>
                  </a:txBody>
                  <a:tcPr>
                    <a:solidFill>
                      <a:schemeClr val="bg2">
                        <a:lumMod val="90000"/>
                      </a:schemeClr>
                    </a:solidFill>
                  </a:tcPr>
                </a:tc>
                <a:extLst>
                  <a:ext uri="{0D108BD9-81ED-4DB2-BD59-A6C34878D82A}">
                    <a16:rowId xmlns="" xmlns:a16="http://schemas.microsoft.com/office/drawing/2014/main" val="10000"/>
                  </a:ext>
                </a:extLst>
              </a:tr>
              <a:tr h="470716">
                <a:tc>
                  <a:txBody>
                    <a:bodyPr/>
                    <a:lstStyle/>
                    <a:p>
                      <a:pPr latinLnBrk="1"/>
                      <a:r>
                        <a:rPr lang="en-US" altLang="ko-KR" dirty="0"/>
                        <a:t>0</a:t>
                      </a:r>
                      <a:endParaRPr lang="ko-KR" altLang="en-US" dirty="0"/>
                    </a:p>
                  </a:txBody>
                  <a:tcPr>
                    <a:solidFill>
                      <a:schemeClr val="bg2">
                        <a:lumMod val="90000"/>
                      </a:schemeClr>
                    </a:solidFill>
                  </a:tcPr>
                </a:tc>
                <a:tc>
                  <a:txBody>
                    <a:bodyPr/>
                    <a:lstStyle/>
                    <a:p>
                      <a:pPr latinLnBrk="1"/>
                      <a:r>
                        <a:rPr lang="en-US" altLang="ko-KR" dirty="0"/>
                        <a:t>3</a:t>
                      </a:r>
                      <a:endParaRPr lang="ko-KR" altLang="en-US" dirty="0"/>
                    </a:p>
                  </a:txBody>
                  <a:tcPr/>
                </a:tc>
                <a:tc>
                  <a:txBody>
                    <a:bodyPr/>
                    <a:lstStyle/>
                    <a:p>
                      <a:pPr latinLnBrk="1"/>
                      <a:r>
                        <a:rPr lang="en-US" altLang="ko-KR" dirty="0"/>
                        <a:t>0</a:t>
                      </a:r>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1"/>
                  </a:ext>
                </a:extLst>
              </a:tr>
              <a:tr h="470716">
                <a:tc>
                  <a:txBody>
                    <a:bodyPr/>
                    <a:lstStyle/>
                    <a:p>
                      <a:pPr latinLnBrk="1"/>
                      <a:r>
                        <a:rPr lang="en-US" altLang="ko-KR" dirty="0"/>
                        <a:t>0</a:t>
                      </a:r>
                      <a:endParaRPr lang="ko-KR" altLang="en-US" dirty="0"/>
                    </a:p>
                  </a:txBody>
                  <a:tcPr>
                    <a:solidFill>
                      <a:schemeClr val="bg2">
                        <a:lumMod val="90000"/>
                      </a:schemeClr>
                    </a:solidFill>
                  </a:tcPr>
                </a:tc>
                <a:tc>
                  <a:txBody>
                    <a:bodyPr/>
                    <a:lstStyle/>
                    <a:p>
                      <a:pPr latinLnBrk="1"/>
                      <a:r>
                        <a:rPr lang="en-US" altLang="ko-KR" dirty="0"/>
                        <a:t>0</a:t>
                      </a:r>
                      <a:endParaRPr lang="ko-KR" altLang="en-US" dirty="0"/>
                    </a:p>
                  </a:txBody>
                  <a:tcPr/>
                </a:tc>
                <a:tc>
                  <a:txBody>
                    <a:bodyPr/>
                    <a:lstStyle/>
                    <a:p>
                      <a:pPr latinLnBrk="1"/>
                      <a:r>
                        <a:rPr lang="en-US" altLang="ko-KR" dirty="0"/>
                        <a:t>3</a:t>
                      </a:r>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2"/>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3"/>
                  </a:ext>
                </a:extLst>
              </a:tr>
              <a:tr h="470716">
                <a:tc>
                  <a:txBody>
                    <a:bodyPr/>
                    <a:lstStyle/>
                    <a:p>
                      <a:endParaRPr lang="ko-KR" altLang="en-US" dirty="0"/>
                    </a:p>
                  </a:txBody>
                  <a:tcPr>
                    <a:solidFill>
                      <a:schemeClr val="bg2">
                        <a:lumMod val="90000"/>
                      </a:schemeClr>
                    </a:solidFill>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solidFill>
                      <a:schemeClr val="bg2">
                        <a:lumMod val="90000"/>
                      </a:schemeClr>
                    </a:solidFill>
                  </a:tcPr>
                </a:tc>
                <a:extLst>
                  <a:ext uri="{0D108BD9-81ED-4DB2-BD59-A6C34878D82A}">
                    <a16:rowId xmlns="" xmlns:a16="http://schemas.microsoft.com/office/drawing/2014/main" val="10004"/>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5"/>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6"/>
                  </a:ext>
                </a:extLst>
              </a:tr>
            </a:tbl>
          </a:graphicData>
        </a:graphic>
      </p:graphicFrame>
      <p:graphicFrame>
        <p:nvGraphicFramePr>
          <p:cNvPr id="25" name="표 24"/>
          <p:cNvGraphicFramePr>
            <a:graphicFrameLocks noGrp="1"/>
          </p:cNvGraphicFramePr>
          <p:nvPr>
            <p:extLst/>
          </p:nvPr>
        </p:nvGraphicFramePr>
        <p:xfrm>
          <a:off x="9389442" y="2750586"/>
          <a:ext cx="1601580" cy="1399028"/>
        </p:xfrm>
        <a:graphic>
          <a:graphicData uri="http://schemas.openxmlformats.org/drawingml/2006/table">
            <a:tbl>
              <a:tblPr firstRow="1" bandRow="1">
                <a:tableStyleId>{5940675A-B579-460E-94D1-54222C63F5DA}</a:tableStyleId>
              </a:tblPr>
              <a:tblGrid>
                <a:gridCol w="533860">
                  <a:extLst>
                    <a:ext uri="{9D8B030D-6E8A-4147-A177-3AD203B41FA5}">
                      <a16:colId xmlns="" xmlns:a16="http://schemas.microsoft.com/office/drawing/2014/main" val="20000"/>
                    </a:ext>
                  </a:extLst>
                </a:gridCol>
                <a:gridCol w="533860">
                  <a:extLst>
                    <a:ext uri="{9D8B030D-6E8A-4147-A177-3AD203B41FA5}">
                      <a16:colId xmlns="" xmlns:a16="http://schemas.microsoft.com/office/drawing/2014/main" val="20001"/>
                    </a:ext>
                  </a:extLst>
                </a:gridCol>
                <a:gridCol w="533860">
                  <a:extLst>
                    <a:ext uri="{9D8B030D-6E8A-4147-A177-3AD203B41FA5}">
                      <a16:colId xmlns="" xmlns:a16="http://schemas.microsoft.com/office/drawing/2014/main" val="20002"/>
                    </a:ext>
                  </a:extLst>
                </a:gridCol>
              </a:tblGrid>
              <a:tr h="443814">
                <a:tc>
                  <a:txBody>
                    <a:bodyPr/>
                    <a:lstStyle/>
                    <a:p>
                      <a:pPr latinLnBrk="1"/>
                      <a:r>
                        <a:rPr lang="en-US" altLang="ko-KR" dirty="0"/>
                        <a:t>1</a:t>
                      </a:r>
                      <a:endParaRPr lang="ko-KR"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atinLnBrk="1"/>
                      <a:r>
                        <a:rPr lang="en-US" altLang="ko-KR" dirty="0"/>
                        <a:t>0</a:t>
                      </a:r>
                      <a:endParaRPr lang="ko-KR" altLang="en-US" dirty="0"/>
                    </a:p>
                  </a:txBody>
                  <a:tcPr>
                    <a:lnT w="12700" cap="flat" cmpd="sng" algn="ctr">
                      <a:solidFill>
                        <a:schemeClr val="tx1"/>
                      </a:solidFill>
                      <a:prstDash val="solid"/>
                      <a:round/>
                      <a:headEnd type="none" w="med" len="med"/>
                      <a:tailEnd type="none" w="med" len="med"/>
                    </a:lnT>
                  </a:tcPr>
                </a:tc>
                <a:tc>
                  <a:txBody>
                    <a:bodyPr/>
                    <a:lstStyle/>
                    <a:p>
                      <a:pPr latinLnBrk="1"/>
                      <a:r>
                        <a:rPr lang="en-US" altLang="ko-KR" dirty="0"/>
                        <a:t>0</a:t>
                      </a:r>
                      <a:endParaRPr lang="ko-KR"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477607">
                <a:tc>
                  <a:txBody>
                    <a:bodyPr/>
                    <a:lstStyle/>
                    <a:p>
                      <a:pPr latinLnBrk="1"/>
                      <a:r>
                        <a:rPr lang="en-US" altLang="ko-KR" dirty="0"/>
                        <a:t>0</a:t>
                      </a:r>
                      <a:endParaRPr lang="ko-KR" altLang="en-US" dirty="0"/>
                    </a:p>
                  </a:txBody>
                  <a:tcPr>
                    <a:lnL w="12700" cap="flat" cmpd="sng" algn="ctr">
                      <a:solidFill>
                        <a:schemeClr val="tx1"/>
                      </a:solidFill>
                      <a:prstDash val="solid"/>
                      <a:round/>
                      <a:headEnd type="none" w="med" len="med"/>
                      <a:tailEnd type="none" w="med" len="med"/>
                    </a:lnL>
                  </a:tcPr>
                </a:tc>
                <a:tc>
                  <a:txBody>
                    <a:bodyPr/>
                    <a:lstStyle/>
                    <a:p>
                      <a:pPr latinLnBrk="1"/>
                      <a:r>
                        <a:rPr lang="en-US" altLang="ko-KR" dirty="0"/>
                        <a:t>1</a:t>
                      </a:r>
                      <a:endParaRPr lang="ko-KR" altLang="en-US" dirty="0"/>
                    </a:p>
                  </a:txBody>
                  <a:tcPr/>
                </a:tc>
                <a:tc>
                  <a:txBody>
                    <a:bodyPr/>
                    <a:lstStyle/>
                    <a:p>
                      <a:pPr latinLnBrk="1"/>
                      <a:r>
                        <a:rPr lang="en-US" altLang="ko-KR" dirty="0"/>
                        <a:t>0</a:t>
                      </a:r>
                      <a:endParaRPr lang="ko-KR" altLang="en-US" dirty="0"/>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477607">
                <a:tc>
                  <a:txBody>
                    <a:bodyPr/>
                    <a:lstStyle/>
                    <a:p>
                      <a:pPr latinLnBrk="1"/>
                      <a:r>
                        <a:rPr lang="en-US" altLang="ko-KR" dirty="0"/>
                        <a:t>0</a:t>
                      </a:r>
                      <a:endParaRPr lang="ko-KR"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atinLnBrk="1"/>
                      <a:r>
                        <a:rPr lang="en-US" altLang="ko-KR" dirty="0"/>
                        <a:t>0</a:t>
                      </a:r>
                      <a:endParaRPr lang="ko-KR" altLang="en-US" dirty="0"/>
                    </a:p>
                  </a:txBody>
                  <a:tcPr>
                    <a:lnB w="12700" cap="flat" cmpd="sng" algn="ctr">
                      <a:solidFill>
                        <a:schemeClr val="tx1"/>
                      </a:solidFill>
                      <a:prstDash val="solid"/>
                      <a:round/>
                      <a:headEnd type="none" w="med" len="med"/>
                      <a:tailEnd type="none" w="med" len="med"/>
                    </a:lnB>
                  </a:tcPr>
                </a:tc>
                <a:tc>
                  <a:txBody>
                    <a:bodyPr/>
                    <a:lstStyle/>
                    <a:p>
                      <a:pPr latinLnBrk="1"/>
                      <a:r>
                        <a:rPr lang="en-US" altLang="ko-KR" dirty="0"/>
                        <a:t>1</a:t>
                      </a:r>
                      <a:endParaRPr lang="ko-KR"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
        <p:nvSpPr>
          <p:cNvPr id="48" name="TextBox 47"/>
          <p:cNvSpPr txBox="1"/>
          <p:nvPr/>
        </p:nvSpPr>
        <p:spPr>
          <a:xfrm>
            <a:off x="9913179" y="4149613"/>
            <a:ext cx="1562100" cy="369332"/>
          </a:xfrm>
          <a:prstGeom prst="rect">
            <a:avLst/>
          </a:prstGeom>
          <a:noFill/>
        </p:spPr>
        <p:txBody>
          <a:bodyPr wrap="square" rtlCol="0">
            <a:spAutoFit/>
          </a:bodyPr>
          <a:lstStyle/>
          <a:p>
            <a:r>
              <a:rPr lang="en-US" altLang="ko-KR" dirty="0"/>
              <a:t>filter</a:t>
            </a:r>
            <a:endParaRPr lang="ko-KR" altLang="en-US" dirty="0"/>
          </a:p>
        </p:txBody>
      </p:sp>
      <p:sp>
        <p:nvSpPr>
          <p:cNvPr id="49" name="TextBox 48"/>
          <p:cNvSpPr txBox="1"/>
          <p:nvPr/>
        </p:nvSpPr>
        <p:spPr>
          <a:xfrm>
            <a:off x="9913179" y="5323681"/>
            <a:ext cx="1199321" cy="369332"/>
          </a:xfrm>
          <a:prstGeom prst="rect">
            <a:avLst/>
          </a:prstGeom>
          <a:noFill/>
        </p:spPr>
        <p:txBody>
          <a:bodyPr wrap="square" rtlCol="0">
            <a:spAutoFit/>
          </a:bodyPr>
          <a:lstStyle/>
          <a:p>
            <a:r>
              <a:rPr lang="en-US" altLang="ko-KR" dirty="0"/>
              <a:t>Bias: 0</a:t>
            </a:r>
            <a:endParaRPr lang="ko-KR" altLang="en-US" dirty="0"/>
          </a:p>
        </p:txBody>
      </p:sp>
      <p:sp>
        <p:nvSpPr>
          <p:cNvPr id="50" name="직사각형 49"/>
          <p:cNvSpPr/>
          <p:nvPr/>
        </p:nvSpPr>
        <p:spPr>
          <a:xfrm>
            <a:off x="5923998" y="2750586"/>
            <a:ext cx="1300370" cy="1399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4" name="직선 화살표 연결선 53"/>
          <p:cNvCxnSpPr/>
          <p:nvPr/>
        </p:nvCxnSpPr>
        <p:spPr>
          <a:xfrm flipV="1">
            <a:off x="2794000" y="2352540"/>
            <a:ext cx="3917398" cy="1546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p:nvPr/>
        </p:nvCxnSpPr>
        <p:spPr>
          <a:xfrm flipH="1" flipV="1">
            <a:off x="7054298" y="2352540"/>
            <a:ext cx="2335144" cy="388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타원 56"/>
          <p:cNvSpPr/>
          <p:nvPr/>
        </p:nvSpPr>
        <p:spPr>
          <a:xfrm>
            <a:off x="6711398" y="2187251"/>
            <a:ext cx="342900" cy="330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x</a:t>
            </a:r>
            <a:endParaRPr lang="ko-KR" altLang="en-US" dirty="0"/>
          </a:p>
        </p:txBody>
      </p:sp>
      <p:cxnSp>
        <p:nvCxnSpPr>
          <p:cNvPr id="60" name="직선 화살표 연결선 59"/>
          <p:cNvCxnSpPr>
            <a:stCxn id="57" idx="4"/>
          </p:cNvCxnSpPr>
          <p:nvPr/>
        </p:nvCxnSpPr>
        <p:spPr>
          <a:xfrm flipH="1">
            <a:off x="6574186" y="2517829"/>
            <a:ext cx="308662" cy="932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03380" y="2104253"/>
            <a:ext cx="1257852" cy="646331"/>
          </a:xfrm>
          <a:prstGeom prst="rect">
            <a:avLst/>
          </a:prstGeom>
          <a:noFill/>
        </p:spPr>
        <p:txBody>
          <a:bodyPr wrap="square" rtlCol="0">
            <a:spAutoFit/>
          </a:bodyPr>
          <a:lstStyle/>
          <a:p>
            <a:r>
              <a:rPr lang="en-US" altLang="ko-KR" dirty="0"/>
              <a:t>Add (stamping)</a:t>
            </a:r>
            <a:endParaRPr lang="ko-KR" altLang="en-US" dirty="0"/>
          </a:p>
        </p:txBody>
      </p:sp>
      <p:graphicFrame>
        <p:nvGraphicFramePr>
          <p:cNvPr id="6" name="표 5"/>
          <p:cNvGraphicFramePr>
            <a:graphicFrameLocks noGrp="1"/>
          </p:cNvGraphicFramePr>
          <p:nvPr>
            <p:extLst/>
          </p:nvPr>
        </p:nvGraphicFramePr>
        <p:xfrm>
          <a:off x="2653195" y="3707011"/>
          <a:ext cx="1436757" cy="1382160"/>
        </p:xfrm>
        <a:graphic>
          <a:graphicData uri="http://schemas.openxmlformats.org/drawingml/2006/table">
            <a:tbl>
              <a:tblPr firstRow="1" bandRow="1">
                <a:tableStyleId>{5940675A-B579-460E-94D1-54222C63F5DA}</a:tableStyleId>
              </a:tblPr>
              <a:tblGrid>
                <a:gridCol w="478919">
                  <a:extLst>
                    <a:ext uri="{9D8B030D-6E8A-4147-A177-3AD203B41FA5}">
                      <a16:colId xmlns="" xmlns:a16="http://schemas.microsoft.com/office/drawing/2014/main" val="20000"/>
                    </a:ext>
                  </a:extLst>
                </a:gridCol>
                <a:gridCol w="478919">
                  <a:extLst>
                    <a:ext uri="{9D8B030D-6E8A-4147-A177-3AD203B41FA5}">
                      <a16:colId xmlns="" xmlns:a16="http://schemas.microsoft.com/office/drawing/2014/main" val="20001"/>
                    </a:ext>
                  </a:extLst>
                </a:gridCol>
                <a:gridCol w="478919">
                  <a:extLst>
                    <a:ext uri="{9D8B030D-6E8A-4147-A177-3AD203B41FA5}">
                      <a16:colId xmlns="" xmlns:a16="http://schemas.microsoft.com/office/drawing/2014/main" val="20002"/>
                    </a:ext>
                  </a:extLst>
                </a:gridCol>
              </a:tblGrid>
              <a:tr h="460720">
                <a:tc>
                  <a:txBody>
                    <a:bodyPr/>
                    <a:lstStyle/>
                    <a:p>
                      <a:pPr latinLnBrk="1"/>
                      <a:r>
                        <a:rPr lang="en-US" altLang="ko-KR" dirty="0"/>
                        <a:t>3</a:t>
                      </a:r>
                      <a:endParaRPr lang="ko-KR" altLang="en-US" dirty="0"/>
                    </a:p>
                  </a:txBody>
                  <a:tcPr>
                    <a:solidFill>
                      <a:schemeClr val="accent1"/>
                    </a:solidFill>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0"/>
                  </a:ext>
                </a:extLst>
              </a:tr>
              <a:tr h="46072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1"/>
                  </a:ext>
                </a:extLst>
              </a:tr>
              <a:tr h="46072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 xmlns:a16="http://schemas.microsoft.com/office/drawing/2014/main" val="10002"/>
                  </a:ext>
                </a:extLst>
              </a:tr>
            </a:tbl>
          </a:graphicData>
        </a:graphic>
      </p:graphicFrame>
      <p:cxnSp>
        <p:nvCxnSpPr>
          <p:cNvPr id="9" name="직선 화살표 연결선 8"/>
          <p:cNvCxnSpPr>
            <a:stCxn id="49" idx="0"/>
            <a:endCxn id="57" idx="5"/>
          </p:cNvCxnSpPr>
          <p:nvPr/>
        </p:nvCxnSpPr>
        <p:spPr>
          <a:xfrm flipH="1" flipV="1">
            <a:off x="7004081" y="2469417"/>
            <a:ext cx="3508759" cy="2854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p:cNvSpPr/>
          <p:nvPr/>
        </p:nvSpPr>
        <p:spPr>
          <a:xfrm>
            <a:off x="9352861" y="4356700"/>
            <a:ext cx="342900" cy="330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Tree>
    <p:extLst>
      <p:ext uri="{BB962C8B-B14F-4D97-AF65-F5344CB8AC3E}">
        <p14:creationId xmlns:p14="http://schemas.microsoft.com/office/powerpoint/2010/main" val="943764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Upsampling</a:t>
            </a:r>
            <a:r>
              <a:rPr lang="en-US" altLang="ko-KR" dirty="0"/>
              <a:t>: deconvolution</a:t>
            </a:r>
            <a:endParaRPr lang="ko-KR" altLang="en-US" dirty="0"/>
          </a:p>
        </p:txBody>
      </p:sp>
      <p:sp>
        <p:nvSpPr>
          <p:cNvPr id="3" name="내용 개체 틀 2"/>
          <p:cNvSpPr>
            <a:spLocks noGrp="1"/>
          </p:cNvSpPr>
          <p:nvPr>
            <p:ph idx="1"/>
          </p:nvPr>
        </p:nvSpPr>
        <p:spPr>
          <a:xfrm>
            <a:off x="838200" y="1825625"/>
            <a:ext cx="10909852" cy="4351338"/>
          </a:xfrm>
        </p:spPr>
        <p:txBody>
          <a:bodyPr/>
          <a:lstStyle/>
          <a:p>
            <a:r>
              <a:rPr lang="ko-KR" altLang="en-US" dirty="0"/>
              <a:t>입력 영상 또는 </a:t>
            </a:r>
            <a:r>
              <a:rPr lang="en-US" altLang="ko-KR" dirty="0"/>
              <a:t>feature map</a:t>
            </a:r>
            <a:r>
              <a:rPr lang="ko-KR" altLang="en-US" dirty="0"/>
              <a:t>을 출력 해상도로 단순히 </a:t>
            </a:r>
            <a:r>
              <a:rPr lang="en-US" altLang="ko-KR" dirty="0" err="1"/>
              <a:t>deconv</a:t>
            </a:r>
            <a:endParaRPr lang="en-US" altLang="ko-KR" dirty="0"/>
          </a:p>
          <a:p>
            <a:r>
              <a:rPr lang="en-US" altLang="ko-KR" dirty="0"/>
              <a:t>Convolution</a:t>
            </a:r>
            <a:r>
              <a:rPr lang="ko-KR" altLang="en-US" dirty="0"/>
              <a:t>의 반대 개념</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61</a:t>
            </a:fld>
            <a:endParaRPr lang="ko-KR" altLang="en-US"/>
          </a:p>
        </p:txBody>
      </p:sp>
      <p:sp>
        <p:nvSpPr>
          <p:cNvPr id="31" name="오른쪽 화살표 30"/>
          <p:cNvSpPr/>
          <p:nvPr/>
        </p:nvSpPr>
        <p:spPr>
          <a:xfrm>
            <a:off x="4491383" y="4149613"/>
            <a:ext cx="824948" cy="496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3308350" y="6280083"/>
            <a:ext cx="3916018" cy="369332"/>
          </a:xfrm>
          <a:prstGeom prst="rect">
            <a:avLst/>
          </a:prstGeom>
          <a:noFill/>
        </p:spPr>
        <p:txBody>
          <a:bodyPr wrap="square" rtlCol="0">
            <a:spAutoFit/>
          </a:bodyPr>
          <a:lstStyle/>
          <a:p>
            <a:r>
              <a:rPr lang="en-US" altLang="ko-KR" dirty="0"/>
              <a:t>Filter 3, stride 2, padding 1</a:t>
            </a:r>
            <a:endParaRPr lang="ko-KR" altLang="en-US" dirty="0"/>
          </a:p>
        </p:txBody>
      </p:sp>
      <p:graphicFrame>
        <p:nvGraphicFramePr>
          <p:cNvPr id="23" name="표 22"/>
          <p:cNvGraphicFramePr>
            <a:graphicFrameLocks noGrp="1"/>
          </p:cNvGraphicFramePr>
          <p:nvPr>
            <p:extLst/>
          </p:nvPr>
        </p:nvGraphicFramePr>
        <p:xfrm>
          <a:off x="5927310" y="2750585"/>
          <a:ext cx="3060701" cy="3295012"/>
        </p:xfrm>
        <a:graphic>
          <a:graphicData uri="http://schemas.openxmlformats.org/drawingml/2006/table">
            <a:tbl>
              <a:tblPr firstRow="1" bandRow="1">
                <a:tableStyleId>{5940675A-B579-460E-94D1-54222C63F5DA}</a:tableStyleId>
              </a:tblPr>
              <a:tblGrid>
                <a:gridCol w="437243">
                  <a:extLst>
                    <a:ext uri="{9D8B030D-6E8A-4147-A177-3AD203B41FA5}">
                      <a16:colId xmlns="" xmlns:a16="http://schemas.microsoft.com/office/drawing/2014/main" val="20000"/>
                    </a:ext>
                  </a:extLst>
                </a:gridCol>
                <a:gridCol w="437243">
                  <a:extLst>
                    <a:ext uri="{9D8B030D-6E8A-4147-A177-3AD203B41FA5}">
                      <a16:colId xmlns="" xmlns:a16="http://schemas.microsoft.com/office/drawing/2014/main" val="20001"/>
                    </a:ext>
                  </a:extLst>
                </a:gridCol>
                <a:gridCol w="437243">
                  <a:extLst>
                    <a:ext uri="{9D8B030D-6E8A-4147-A177-3AD203B41FA5}">
                      <a16:colId xmlns="" xmlns:a16="http://schemas.microsoft.com/office/drawing/2014/main" val="20002"/>
                    </a:ext>
                  </a:extLst>
                </a:gridCol>
                <a:gridCol w="437243">
                  <a:extLst>
                    <a:ext uri="{9D8B030D-6E8A-4147-A177-3AD203B41FA5}">
                      <a16:colId xmlns="" xmlns:a16="http://schemas.microsoft.com/office/drawing/2014/main" val="20003"/>
                    </a:ext>
                  </a:extLst>
                </a:gridCol>
                <a:gridCol w="437243">
                  <a:extLst>
                    <a:ext uri="{9D8B030D-6E8A-4147-A177-3AD203B41FA5}">
                      <a16:colId xmlns="" xmlns:a16="http://schemas.microsoft.com/office/drawing/2014/main" val="20004"/>
                    </a:ext>
                  </a:extLst>
                </a:gridCol>
                <a:gridCol w="437243">
                  <a:extLst>
                    <a:ext uri="{9D8B030D-6E8A-4147-A177-3AD203B41FA5}">
                      <a16:colId xmlns="" xmlns:a16="http://schemas.microsoft.com/office/drawing/2014/main" val="20005"/>
                    </a:ext>
                  </a:extLst>
                </a:gridCol>
                <a:gridCol w="437243">
                  <a:extLst>
                    <a:ext uri="{9D8B030D-6E8A-4147-A177-3AD203B41FA5}">
                      <a16:colId xmlns="" xmlns:a16="http://schemas.microsoft.com/office/drawing/2014/main" val="20006"/>
                    </a:ext>
                  </a:extLst>
                </a:gridCol>
              </a:tblGrid>
              <a:tr h="470716">
                <a:tc>
                  <a:txBody>
                    <a:bodyPr/>
                    <a:lstStyle/>
                    <a:p>
                      <a:r>
                        <a:rPr lang="en-US" altLang="ko-KR" dirty="0"/>
                        <a:t>3</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2</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endParaRPr lang="ko-KR" altLang="en-US"/>
                    </a:p>
                  </a:txBody>
                  <a:tcPr>
                    <a:solidFill>
                      <a:schemeClr val="bg2">
                        <a:lumMod val="90000"/>
                      </a:schemeClr>
                    </a:solidFill>
                  </a:tcPr>
                </a:tc>
                <a:tc>
                  <a:txBody>
                    <a:bodyPr/>
                    <a:lstStyle/>
                    <a:p>
                      <a:endParaRPr lang="ko-KR" altLang="en-US" dirty="0"/>
                    </a:p>
                  </a:txBody>
                  <a:tcPr>
                    <a:solidFill>
                      <a:schemeClr val="bg2">
                        <a:lumMod val="90000"/>
                      </a:schemeClr>
                    </a:solidFill>
                  </a:tcPr>
                </a:tc>
                <a:extLst>
                  <a:ext uri="{0D108BD9-81ED-4DB2-BD59-A6C34878D82A}">
                    <a16:rowId xmlns="" xmlns:a16="http://schemas.microsoft.com/office/drawing/2014/main" val="10000"/>
                  </a:ext>
                </a:extLst>
              </a:tr>
              <a:tr h="470716">
                <a:tc>
                  <a:txBody>
                    <a:bodyPr/>
                    <a:lstStyle/>
                    <a:p>
                      <a:pPr latinLnBrk="1"/>
                      <a:r>
                        <a:rPr lang="en-US" altLang="ko-KR" dirty="0"/>
                        <a:t>0</a:t>
                      </a:r>
                      <a:endParaRPr lang="ko-KR" altLang="en-US" dirty="0"/>
                    </a:p>
                  </a:txBody>
                  <a:tcPr>
                    <a:solidFill>
                      <a:schemeClr val="bg2">
                        <a:lumMod val="90000"/>
                      </a:schemeClr>
                    </a:solidFill>
                  </a:tcPr>
                </a:tc>
                <a:tc>
                  <a:txBody>
                    <a:bodyPr/>
                    <a:lstStyle/>
                    <a:p>
                      <a:pPr latinLnBrk="1"/>
                      <a:r>
                        <a:rPr lang="en-US" altLang="ko-KR" dirty="0"/>
                        <a:t>3</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2</a:t>
                      </a:r>
                      <a:endParaRPr lang="ko-KR" altLang="en-US" dirty="0"/>
                    </a:p>
                  </a:txBody>
                  <a:tcPr/>
                </a:tc>
                <a:tc>
                  <a:txBody>
                    <a:bodyPr/>
                    <a:lstStyle/>
                    <a:p>
                      <a:pPr latinLnBrk="1"/>
                      <a:r>
                        <a:rPr lang="en-US" altLang="ko-KR" dirty="0"/>
                        <a:t>0</a:t>
                      </a:r>
                      <a:endParaRPr lang="ko-KR" altLang="en-US" dirty="0"/>
                    </a:p>
                  </a:txBody>
                  <a:tcPr/>
                </a:tc>
                <a:tc>
                  <a:txBody>
                    <a:bodyPr/>
                    <a:lstStyle/>
                    <a:p>
                      <a:pPr latinLnBrk="1"/>
                      <a:endParaRPr lang="ko-KR" altLang="en-US"/>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1"/>
                  </a:ext>
                </a:extLst>
              </a:tr>
              <a:tr h="470716">
                <a:tc>
                  <a:txBody>
                    <a:bodyPr/>
                    <a:lstStyle/>
                    <a:p>
                      <a:pPr latinLnBrk="1"/>
                      <a:r>
                        <a:rPr lang="en-US" altLang="ko-KR" dirty="0"/>
                        <a:t>0</a:t>
                      </a:r>
                      <a:endParaRPr lang="ko-KR" altLang="en-US" dirty="0"/>
                    </a:p>
                  </a:txBody>
                  <a:tcPr>
                    <a:solidFill>
                      <a:schemeClr val="bg2">
                        <a:lumMod val="90000"/>
                      </a:schemeClr>
                    </a:solidFill>
                  </a:tcPr>
                </a:tc>
                <a:tc>
                  <a:txBody>
                    <a:bodyPr/>
                    <a:lstStyle/>
                    <a:p>
                      <a:pPr latinLnBrk="1"/>
                      <a:r>
                        <a:rPr lang="en-US" altLang="ko-KR" dirty="0"/>
                        <a:t>0</a:t>
                      </a:r>
                      <a:endParaRPr lang="ko-KR" altLang="en-US" dirty="0"/>
                    </a:p>
                  </a:txBody>
                  <a:tcPr/>
                </a:tc>
                <a:tc>
                  <a:txBody>
                    <a:bodyPr/>
                    <a:lstStyle/>
                    <a:p>
                      <a:pPr latinLnBrk="1"/>
                      <a:r>
                        <a:rPr lang="en-US" altLang="ko-KR" dirty="0"/>
                        <a:t>3</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2</a:t>
                      </a:r>
                      <a:endParaRPr lang="ko-KR" altLang="en-US" dirty="0"/>
                    </a:p>
                  </a:txBody>
                  <a:tcPr/>
                </a:tc>
                <a:tc>
                  <a:txBody>
                    <a:bodyPr/>
                    <a:lstStyle/>
                    <a:p>
                      <a:pPr latinLnBrk="1"/>
                      <a:endParaRPr lang="ko-KR" altLang="en-US"/>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2"/>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3"/>
                  </a:ext>
                </a:extLst>
              </a:tr>
              <a:tr h="470716">
                <a:tc>
                  <a:txBody>
                    <a:bodyPr/>
                    <a:lstStyle/>
                    <a:p>
                      <a:endParaRPr lang="ko-KR" altLang="en-US" dirty="0"/>
                    </a:p>
                  </a:txBody>
                  <a:tcPr>
                    <a:solidFill>
                      <a:schemeClr val="bg2">
                        <a:lumMod val="90000"/>
                      </a:schemeClr>
                    </a:solidFill>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solidFill>
                      <a:schemeClr val="bg2">
                        <a:lumMod val="90000"/>
                      </a:schemeClr>
                    </a:solidFill>
                  </a:tcPr>
                </a:tc>
                <a:extLst>
                  <a:ext uri="{0D108BD9-81ED-4DB2-BD59-A6C34878D82A}">
                    <a16:rowId xmlns="" xmlns:a16="http://schemas.microsoft.com/office/drawing/2014/main" val="10004"/>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5"/>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6"/>
                  </a:ext>
                </a:extLst>
              </a:tr>
            </a:tbl>
          </a:graphicData>
        </a:graphic>
      </p:graphicFrame>
      <p:graphicFrame>
        <p:nvGraphicFramePr>
          <p:cNvPr id="25" name="표 24"/>
          <p:cNvGraphicFramePr>
            <a:graphicFrameLocks noGrp="1"/>
          </p:cNvGraphicFramePr>
          <p:nvPr>
            <p:extLst/>
          </p:nvPr>
        </p:nvGraphicFramePr>
        <p:xfrm>
          <a:off x="9389442" y="2750586"/>
          <a:ext cx="1601580" cy="1399028"/>
        </p:xfrm>
        <a:graphic>
          <a:graphicData uri="http://schemas.openxmlformats.org/drawingml/2006/table">
            <a:tbl>
              <a:tblPr firstRow="1" bandRow="1">
                <a:tableStyleId>{5940675A-B579-460E-94D1-54222C63F5DA}</a:tableStyleId>
              </a:tblPr>
              <a:tblGrid>
                <a:gridCol w="533860">
                  <a:extLst>
                    <a:ext uri="{9D8B030D-6E8A-4147-A177-3AD203B41FA5}">
                      <a16:colId xmlns="" xmlns:a16="http://schemas.microsoft.com/office/drawing/2014/main" val="20000"/>
                    </a:ext>
                  </a:extLst>
                </a:gridCol>
                <a:gridCol w="533860">
                  <a:extLst>
                    <a:ext uri="{9D8B030D-6E8A-4147-A177-3AD203B41FA5}">
                      <a16:colId xmlns="" xmlns:a16="http://schemas.microsoft.com/office/drawing/2014/main" val="20001"/>
                    </a:ext>
                  </a:extLst>
                </a:gridCol>
                <a:gridCol w="533860">
                  <a:extLst>
                    <a:ext uri="{9D8B030D-6E8A-4147-A177-3AD203B41FA5}">
                      <a16:colId xmlns="" xmlns:a16="http://schemas.microsoft.com/office/drawing/2014/main" val="20002"/>
                    </a:ext>
                  </a:extLst>
                </a:gridCol>
              </a:tblGrid>
              <a:tr h="443814">
                <a:tc>
                  <a:txBody>
                    <a:bodyPr/>
                    <a:lstStyle/>
                    <a:p>
                      <a:pPr latinLnBrk="1"/>
                      <a:r>
                        <a:rPr lang="en-US" altLang="ko-KR" dirty="0"/>
                        <a:t>1</a:t>
                      </a:r>
                      <a:endParaRPr lang="ko-KR"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atinLnBrk="1"/>
                      <a:r>
                        <a:rPr lang="en-US" altLang="ko-KR" dirty="0"/>
                        <a:t>0</a:t>
                      </a:r>
                      <a:endParaRPr lang="ko-KR" altLang="en-US" dirty="0"/>
                    </a:p>
                  </a:txBody>
                  <a:tcPr>
                    <a:lnT w="12700" cap="flat" cmpd="sng" algn="ctr">
                      <a:solidFill>
                        <a:schemeClr val="tx1"/>
                      </a:solidFill>
                      <a:prstDash val="solid"/>
                      <a:round/>
                      <a:headEnd type="none" w="med" len="med"/>
                      <a:tailEnd type="none" w="med" len="med"/>
                    </a:lnT>
                  </a:tcPr>
                </a:tc>
                <a:tc>
                  <a:txBody>
                    <a:bodyPr/>
                    <a:lstStyle/>
                    <a:p>
                      <a:pPr latinLnBrk="1"/>
                      <a:r>
                        <a:rPr lang="en-US" altLang="ko-KR" dirty="0"/>
                        <a:t>0</a:t>
                      </a:r>
                      <a:endParaRPr lang="ko-KR"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477607">
                <a:tc>
                  <a:txBody>
                    <a:bodyPr/>
                    <a:lstStyle/>
                    <a:p>
                      <a:pPr latinLnBrk="1"/>
                      <a:r>
                        <a:rPr lang="en-US" altLang="ko-KR" dirty="0"/>
                        <a:t>0</a:t>
                      </a:r>
                      <a:endParaRPr lang="ko-KR" altLang="en-US" dirty="0"/>
                    </a:p>
                  </a:txBody>
                  <a:tcPr>
                    <a:lnL w="12700" cap="flat" cmpd="sng" algn="ctr">
                      <a:solidFill>
                        <a:schemeClr val="tx1"/>
                      </a:solidFill>
                      <a:prstDash val="solid"/>
                      <a:round/>
                      <a:headEnd type="none" w="med" len="med"/>
                      <a:tailEnd type="none" w="med" len="med"/>
                    </a:lnL>
                  </a:tcPr>
                </a:tc>
                <a:tc>
                  <a:txBody>
                    <a:bodyPr/>
                    <a:lstStyle/>
                    <a:p>
                      <a:pPr latinLnBrk="1"/>
                      <a:r>
                        <a:rPr lang="en-US" altLang="ko-KR" dirty="0"/>
                        <a:t>1</a:t>
                      </a:r>
                      <a:endParaRPr lang="ko-KR" altLang="en-US" dirty="0"/>
                    </a:p>
                  </a:txBody>
                  <a:tcPr/>
                </a:tc>
                <a:tc>
                  <a:txBody>
                    <a:bodyPr/>
                    <a:lstStyle/>
                    <a:p>
                      <a:pPr latinLnBrk="1"/>
                      <a:r>
                        <a:rPr lang="en-US" altLang="ko-KR" dirty="0"/>
                        <a:t>0</a:t>
                      </a:r>
                      <a:endParaRPr lang="ko-KR" altLang="en-US" dirty="0"/>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477607">
                <a:tc>
                  <a:txBody>
                    <a:bodyPr/>
                    <a:lstStyle/>
                    <a:p>
                      <a:pPr latinLnBrk="1"/>
                      <a:r>
                        <a:rPr lang="en-US" altLang="ko-KR" dirty="0"/>
                        <a:t>0</a:t>
                      </a:r>
                      <a:endParaRPr lang="ko-KR"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atinLnBrk="1"/>
                      <a:r>
                        <a:rPr lang="en-US" altLang="ko-KR" dirty="0"/>
                        <a:t>0</a:t>
                      </a:r>
                      <a:endParaRPr lang="ko-KR" altLang="en-US" dirty="0"/>
                    </a:p>
                  </a:txBody>
                  <a:tcPr>
                    <a:lnB w="12700" cap="flat" cmpd="sng" algn="ctr">
                      <a:solidFill>
                        <a:schemeClr val="tx1"/>
                      </a:solidFill>
                      <a:prstDash val="solid"/>
                      <a:round/>
                      <a:headEnd type="none" w="med" len="med"/>
                      <a:tailEnd type="none" w="med" len="med"/>
                    </a:lnB>
                  </a:tcPr>
                </a:tc>
                <a:tc>
                  <a:txBody>
                    <a:bodyPr/>
                    <a:lstStyle/>
                    <a:p>
                      <a:pPr latinLnBrk="1"/>
                      <a:r>
                        <a:rPr lang="en-US" altLang="ko-KR" dirty="0"/>
                        <a:t>1</a:t>
                      </a:r>
                      <a:endParaRPr lang="ko-KR"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
        <p:nvSpPr>
          <p:cNvPr id="48" name="TextBox 47"/>
          <p:cNvSpPr txBox="1"/>
          <p:nvPr/>
        </p:nvSpPr>
        <p:spPr>
          <a:xfrm>
            <a:off x="9913179" y="4149613"/>
            <a:ext cx="1562100" cy="369332"/>
          </a:xfrm>
          <a:prstGeom prst="rect">
            <a:avLst/>
          </a:prstGeom>
          <a:noFill/>
        </p:spPr>
        <p:txBody>
          <a:bodyPr wrap="square" rtlCol="0">
            <a:spAutoFit/>
          </a:bodyPr>
          <a:lstStyle/>
          <a:p>
            <a:r>
              <a:rPr lang="en-US" altLang="ko-KR" dirty="0"/>
              <a:t>filter</a:t>
            </a:r>
            <a:endParaRPr lang="ko-KR" altLang="en-US" dirty="0"/>
          </a:p>
        </p:txBody>
      </p:sp>
      <p:sp>
        <p:nvSpPr>
          <p:cNvPr id="49" name="TextBox 48"/>
          <p:cNvSpPr txBox="1"/>
          <p:nvPr/>
        </p:nvSpPr>
        <p:spPr>
          <a:xfrm>
            <a:off x="9913179" y="5323681"/>
            <a:ext cx="1199321" cy="369332"/>
          </a:xfrm>
          <a:prstGeom prst="rect">
            <a:avLst/>
          </a:prstGeom>
          <a:noFill/>
        </p:spPr>
        <p:txBody>
          <a:bodyPr wrap="square" rtlCol="0">
            <a:spAutoFit/>
          </a:bodyPr>
          <a:lstStyle/>
          <a:p>
            <a:r>
              <a:rPr lang="en-US" altLang="ko-KR" dirty="0"/>
              <a:t>Bias: 0</a:t>
            </a:r>
            <a:endParaRPr lang="ko-KR" altLang="en-US" dirty="0"/>
          </a:p>
        </p:txBody>
      </p:sp>
      <p:sp>
        <p:nvSpPr>
          <p:cNvPr id="50" name="직사각형 49"/>
          <p:cNvSpPr/>
          <p:nvPr/>
        </p:nvSpPr>
        <p:spPr>
          <a:xfrm>
            <a:off x="6810651" y="2741007"/>
            <a:ext cx="1300370" cy="1399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4" name="직선 화살표 연결선 53"/>
          <p:cNvCxnSpPr>
            <a:endCxn id="57" idx="2"/>
          </p:cNvCxnSpPr>
          <p:nvPr/>
        </p:nvCxnSpPr>
        <p:spPr>
          <a:xfrm flipV="1">
            <a:off x="3479800" y="2352540"/>
            <a:ext cx="3231598" cy="1610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p:nvPr/>
        </p:nvCxnSpPr>
        <p:spPr>
          <a:xfrm flipH="1" flipV="1">
            <a:off x="7054298" y="2345994"/>
            <a:ext cx="2335144" cy="39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타원 56"/>
          <p:cNvSpPr/>
          <p:nvPr/>
        </p:nvSpPr>
        <p:spPr>
          <a:xfrm>
            <a:off x="6711398" y="2187251"/>
            <a:ext cx="342900" cy="330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x</a:t>
            </a:r>
            <a:endParaRPr lang="ko-KR" altLang="en-US" dirty="0"/>
          </a:p>
        </p:txBody>
      </p:sp>
      <p:cxnSp>
        <p:nvCxnSpPr>
          <p:cNvPr id="60" name="직선 화살표 연결선 59"/>
          <p:cNvCxnSpPr/>
          <p:nvPr/>
        </p:nvCxnSpPr>
        <p:spPr>
          <a:xfrm>
            <a:off x="6946900" y="2517829"/>
            <a:ext cx="520700" cy="974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219536" y="2121581"/>
            <a:ext cx="1257852" cy="646331"/>
          </a:xfrm>
          <a:prstGeom prst="rect">
            <a:avLst/>
          </a:prstGeom>
          <a:noFill/>
        </p:spPr>
        <p:txBody>
          <a:bodyPr wrap="square" rtlCol="0">
            <a:spAutoFit/>
          </a:bodyPr>
          <a:lstStyle/>
          <a:p>
            <a:r>
              <a:rPr lang="en-US" altLang="ko-KR" dirty="0"/>
              <a:t>Add (stamping)</a:t>
            </a:r>
            <a:endParaRPr lang="ko-KR" altLang="en-US" dirty="0"/>
          </a:p>
        </p:txBody>
      </p:sp>
      <p:graphicFrame>
        <p:nvGraphicFramePr>
          <p:cNvPr id="19" name="표 18"/>
          <p:cNvGraphicFramePr>
            <a:graphicFrameLocks noGrp="1"/>
          </p:cNvGraphicFramePr>
          <p:nvPr>
            <p:extLst/>
          </p:nvPr>
        </p:nvGraphicFramePr>
        <p:xfrm>
          <a:off x="2653195" y="3707011"/>
          <a:ext cx="1436757" cy="1382160"/>
        </p:xfrm>
        <a:graphic>
          <a:graphicData uri="http://schemas.openxmlformats.org/drawingml/2006/table">
            <a:tbl>
              <a:tblPr firstRow="1" bandRow="1">
                <a:tableStyleId>{5940675A-B579-460E-94D1-54222C63F5DA}</a:tableStyleId>
              </a:tblPr>
              <a:tblGrid>
                <a:gridCol w="478919">
                  <a:extLst>
                    <a:ext uri="{9D8B030D-6E8A-4147-A177-3AD203B41FA5}">
                      <a16:colId xmlns="" xmlns:a16="http://schemas.microsoft.com/office/drawing/2014/main" val="20000"/>
                    </a:ext>
                  </a:extLst>
                </a:gridCol>
                <a:gridCol w="478919">
                  <a:extLst>
                    <a:ext uri="{9D8B030D-6E8A-4147-A177-3AD203B41FA5}">
                      <a16:colId xmlns="" xmlns:a16="http://schemas.microsoft.com/office/drawing/2014/main" val="20001"/>
                    </a:ext>
                  </a:extLst>
                </a:gridCol>
                <a:gridCol w="478919">
                  <a:extLst>
                    <a:ext uri="{9D8B030D-6E8A-4147-A177-3AD203B41FA5}">
                      <a16:colId xmlns="" xmlns:a16="http://schemas.microsoft.com/office/drawing/2014/main" val="20002"/>
                    </a:ext>
                  </a:extLst>
                </a:gridCol>
              </a:tblGrid>
              <a:tr h="460720">
                <a:tc>
                  <a:txBody>
                    <a:bodyPr/>
                    <a:lstStyle/>
                    <a:p>
                      <a:pPr latinLnBrk="1"/>
                      <a:r>
                        <a:rPr lang="en-US" altLang="ko-KR" dirty="0"/>
                        <a:t>3</a:t>
                      </a:r>
                      <a:endParaRPr lang="ko-KR" altLang="en-US" dirty="0"/>
                    </a:p>
                  </a:txBody>
                  <a:tcPr>
                    <a:noFill/>
                  </a:tcPr>
                </a:tc>
                <a:tc>
                  <a:txBody>
                    <a:bodyPr/>
                    <a:lstStyle/>
                    <a:p>
                      <a:pPr latinLnBrk="1"/>
                      <a:r>
                        <a:rPr lang="en-US" altLang="ko-KR" dirty="0"/>
                        <a:t>2</a:t>
                      </a:r>
                      <a:endParaRPr lang="ko-KR" altLang="en-US" dirty="0"/>
                    </a:p>
                  </a:txBody>
                  <a:tcPr>
                    <a:solidFill>
                      <a:schemeClr val="accent1"/>
                    </a:solidFill>
                  </a:tcPr>
                </a:tc>
                <a:tc>
                  <a:txBody>
                    <a:bodyPr/>
                    <a:lstStyle/>
                    <a:p>
                      <a:pPr latinLnBrk="1"/>
                      <a:endParaRPr lang="ko-KR" altLang="en-US"/>
                    </a:p>
                  </a:txBody>
                  <a:tcPr/>
                </a:tc>
                <a:extLst>
                  <a:ext uri="{0D108BD9-81ED-4DB2-BD59-A6C34878D82A}">
                    <a16:rowId xmlns="" xmlns:a16="http://schemas.microsoft.com/office/drawing/2014/main" val="10000"/>
                  </a:ext>
                </a:extLst>
              </a:tr>
              <a:tr h="46072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1"/>
                  </a:ext>
                </a:extLst>
              </a:tr>
              <a:tr h="46072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 xmlns:a16="http://schemas.microsoft.com/office/drawing/2014/main" val="10002"/>
                  </a:ext>
                </a:extLst>
              </a:tr>
            </a:tbl>
          </a:graphicData>
        </a:graphic>
      </p:graphicFrame>
      <p:cxnSp>
        <p:nvCxnSpPr>
          <p:cNvPr id="20" name="직선 화살표 연결선 19"/>
          <p:cNvCxnSpPr>
            <a:endCxn id="57" idx="5"/>
          </p:cNvCxnSpPr>
          <p:nvPr/>
        </p:nvCxnSpPr>
        <p:spPr>
          <a:xfrm flipH="1" flipV="1">
            <a:off x="7004081" y="2469417"/>
            <a:ext cx="3508760" cy="285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p:cNvSpPr/>
          <p:nvPr/>
        </p:nvSpPr>
        <p:spPr>
          <a:xfrm>
            <a:off x="9352861" y="4356700"/>
            <a:ext cx="342900" cy="330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Tree>
    <p:extLst>
      <p:ext uri="{BB962C8B-B14F-4D97-AF65-F5344CB8AC3E}">
        <p14:creationId xmlns:p14="http://schemas.microsoft.com/office/powerpoint/2010/main" val="3006945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Upsampling</a:t>
            </a:r>
            <a:r>
              <a:rPr lang="en-US" altLang="ko-KR" dirty="0"/>
              <a:t>: deconvolution</a:t>
            </a:r>
            <a:endParaRPr lang="ko-KR" altLang="en-US" dirty="0"/>
          </a:p>
        </p:txBody>
      </p:sp>
      <p:sp>
        <p:nvSpPr>
          <p:cNvPr id="3" name="내용 개체 틀 2"/>
          <p:cNvSpPr>
            <a:spLocks noGrp="1"/>
          </p:cNvSpPr>
          <p:nvPr>
            <p:ph idx="1"/>
          </p:nvPr>
        </p:nvSpPr>
        <p:spPr>
          <a:xfrm>
            <a:off x="838200" y="1825625"/>
            <a:ext cx="10909852" cy="4351338"/>
          </a:xfrm>
        </p:spPr>
        <p:txBody>
          <a:bodyPr/>
          <a:lstStyle/>
          <a:p>
            <a:r>
              <a:rPr lang="ko-KR" altLang="en-US" dirty="0"/>
              <a:t>입력 영상 또는 </a:t>
            </a:r>
            <a:r>
              <a:rPr lang="en-US" altLang="ko-KR" dirty="0"/>
              <a:t>feature map</a:t>
            </a:r>
            <a:r>
              <a:rPr lang="ko-KR" altLang="en-US" dirty="0"/>
              <a:t>을 출력 해상도로 단순히 </a:t>
            </a:r>
            <a:r>
              <a:rPr lang="en-US" altLang="ko-KR" dirty="0" err="1"/>
              <a:t>deconv</a:t>
            </a:r>
            <a:endParaRPr lang="en-US" altLang="ko-KR" dirty="0"/>
          </a:p>
          <a:p>
            <a:r>
              <a:rPr lang="en-US" altLang="ko-KR" dirty="0"/>
              <a:t>Convolution</a:t>
            </a:r>
            <a:r>
              <a:rPr lang="ko-KR" altLang="en-US" dirty="0"/>
              <a:t>의 반대 개념</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62</a:t>
            </a:fld>
            <a:endParaRPr lang="ko-KR" altLang="en-US"/>
          </a:p>
        </p:txBody>
      </p:sp>
      <p:sp>
        <p:nvSpPr>
          <p:cNvPr id="31" name="오른쪽 화살표 30"/>
          <p:cNvSpPr/>
          <p:nvPr/>
        </p:nvSpPr>
        <p:spPr>
          <a:xfrm>
            <a:off x="4491383" y="4149613"/>
            <a:ext cx="824948" cy="496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3308350" y="6280083"/>
            <a:ext cx="3916018" cy="369332"/>
          </a:xfrm>
          <a:prstGeom prst="rect">
            <a:avLst/>
          </a:prstGeom>
          <a:noFill/>
        </p:spPr>
        <p:txBody>
          <a:bodyPr wrap="square" rtlCol="0">
            <a:spAutoFit/>
          </a:bodyPr>
          <a:lstStyle/>
          <a:p>
            <a:r>
              <a:rPr lang="en-US" altLang="ko-KR" dirty="0"/>
              <a:t>Filter 3, stride 2, padding 1</a:t>
            </a:r>
            <a:endParaRPr lang="ko-KR" altLang="en-US" dirty="0"/>
          </a:p>
        </p:txBody>
      </p:sp>
      <p:graphicFrame>
        <p:nvGraphicFramePr>
          <p:cNvPr id="23" name="표 22"/>
          <p:cNvGraphicFramePr>
            <a:graphicFrameLocks noGrp="1"/>
          </p:cNvGraphicFramePr>
          <p:nvPr>
            <p:extLst/>
          </p:nvPr>
        </p:nvGraphicFramePr>
        <p:xfrm>
          <a:off x="5927310" y="2750585"/>
          <a:ext cx="3060701" cy="3295012"/>
        </p:xfrm>
        <a:graphic>
          <a:graphicData uri="http://schemas.openxmlformats.org/drawingml/2006/table">
            <a:tbl>
              <a:tblPr firstRow="1" bandRow="1">
                <a:tableStyleId>{5940675A-B579-460E-94D1-54222C63F5DA}</a:tableStyleId>
              </a:tblPr>
              <a:tblGrid>
                <a:gridCol w="437243">
                  <a:extLst>
                    <a:ext uri="{9D8B030D-6E8A-4147-A177-3AD203B41FA5}">
                      <a16:colId xmlns="" xmlns:a16="http://schemas.microsoft.com/office/drawing/2014/main" val="20000"/>
                    </a:ext>
                  </a:extLst>
                </a:gridCol>
                <a:gridCol w="437243">
                  <a:extLst>
                    <a:ext uri="{9D8B030D-6E8A-4147-A177-3AD203B41FA5}">
                      <a16:colId xmlns="" xmlns:a16="http://schemas.microsoft.com/office/drawing/2014/main" val="20001"/>
                    </a:ext>
                  </a:extLst>
                </a:gridCol>
                <a:gridCol w="437243">
                  <a:extLst>
                    <a:ext uri="{9D8B030D-6E8A-4147-A177-3AD203B41FA5}">
                      <a16:colId xmlns="" xmlns:a16="http://schemas.microsoft.com/office/drawing/2014/main" val="20002"/>
                    </a:ext>
                  </a:extLst>
                </a:gridCol>
                <a:gridCol w="437243">
                  <a:extLst>
                    <a:ext uri="{9D8B030D-6E8A-4147-A177-3AD203B41FA5}">
                      <a16:colId xmlns="" xmlns:a16="http://schemas.microsoft.com/office/drawing/2014/main" val="20003"/>
                    </a:ext>
                  </a:extLst>
                </a:gridCol>
                <a:gridCol w="437243">
                  <a:extLst>
                    <a:ext uri="{9D8B030D-6E8A-4147-A177-3AD203B41FA5}">
                      <a16:colId xmlns="" xmlns:a16="http://schemas.microsoft.com/office/drawing/2014/main" val="20004"/>
                    </a:ext>
                  </a:extLst>
                </a:gridCol>
                <a:gridCol w="437243">
                  <a:extLst>
                    <a:ext uri="{9D8B030D-6E8A-4147-A177-3AD203B41FA5}">
                      <a16:colId xmlns="" xmlns:a16="http://schemas.microsoft.com/office/drawing/2014/main" val="20005"/>
                    </a:ext>
                  </a:extLst>
                </a:gridCol>
                <a:gridCol w="437243">
                  <a:extLst>
                    <a:ext uri="{9D8B030D-6E8A-4147-A177-3AD203B41FA5}">
                      <a16:colId xmlns="" xmlns:a16="http://schemas.microsoft.com/office/drawing/2014/main" val="20006"/>
                    </a:ext>
                  </a:extLst>
                </a:gridCol>
              </a:tblGrid>
              <a:tr h="470716">
                <a:tc>
                  <a:txBody>
                    <a:bodyPr/>
                    <a:lstStyle/>
                    <a:p>
                      <a:r>
                        <a:rPr lang="en-US" altLang="ko-KR" dirty="0"/>
                        <a:t>3</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2</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1</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extLst>
                  <a:ext uri="{0D108BD9-81ED-4DB2-BD59-A6C34878D82A}">
                    <a16:rowId xmlns="" xmlns:a16="http://schemas.microsoft.com/office/drawing/2014/main" val="10000"/>
                  </a:ext>
                </a:extLst>
              </a:tr>
              <a:tr h="470716">
                <a:tc>
                  <a:txBody>
                    <a:bodyPr/>
                    <a:lstStyle/>
                    <a:p>
                      <a:pPr latinLnBrk="1"/>
                      <a:r>
                        <a:rPr lang="en-US" altLang="ko-KR" dirty="0"/>
                        <a:t>0</a:t>
                      </a:r>
                      <a:endParaRPr lang="ko-KR" altLang="en-US" dirty="0"/>
                    </a:p>
                  </a:txBody>
                  <a:tcPr>
                    <a:solidFill>
                      <a:schemeClr val="bg2">
                        <a:lumMod val="90000"/>
                      </a:schemeClr>
                    </a:solidFill>
                  </a:tcPr>
                </a:tc>
                <a:tc>
                  <a:txBody>
                    <a:bodyPr/>
                    <a:lstStyle/>
                    <a:p>
                      <a:pPr latinLnBrk="1"/>
                      <a:r>
                        <a:rPr lang="en-US" altLang="ko-KR" dirty="0"/>
                        <a:t>3</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2</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1</a:t>
                      </a:r>
                      <a:endParaRPr lang="ko-KR" altLang="en-US" dirty="0"/>
                    </a:p>
                  </a:txBody>
                  <a:tcPr/>
                </a:tc>
                <a:tc>
                  <a:txBody>
                    <a:bodyPr/>
                    <a:lstStyle/>
                    <a:p>
                      <a:pPr latinLnBrk="1"/>
                      <a:r>
                        <a:rPr lang="en-US" altLang="ko-KR" dirty="0"/>
                        <a:t>0</a:t>
                      </a:r>
                      <a:endParaRPr lang="ko-KR" altLang="en-US" dirty="0"/>
                    </a:p>
                  </a:txBody>
                  <a:tcPr>
                    <a:solidFill>
                      <a:schemeClr val="bg2">
                        <a:lumMod val="90000"/>
                      </a:schemeClr>
                    </a:solidFill>
                  </a:tcPr>
                </a:tc>
                <a:extLst>
                  <a:ext uri="{0D108BD9-81ED-4DB2-BD59-A6C34878D82A}">
                    <a16:rowId xmlns="" xmlns:a16="http://schemas.microsoft.com/office/drawing/2014/main" val="10001"/>
                  </a:ext>
                </a:extLst>
              </a:tr>
              <a:tr h="470716">
                <a:tc>
                  <a:txBody>
                    <a:bodyPr/>
                    <a:lstStyle/>
                    <a:p>
                      <a:pPr latinLnBrk="1"/>
                      <a:r>
                        <a:rPr lang="en-US" altLang="ko-KR" dirty="0"/>
                        <a:t>0</a:t>
                      </a:r>
                      <a:endParaRPr lang="ko-KR" altLang="en-US" dirty="0"/>
                    </a:p>
                  </a:txBody>
                  <a:tcPr>
                    <a:solidFill>
                      <a:schemeClr val="bg2">
                        <a:lumMod val="90000"/>
                      </a:schemeClr>
                    </a:solidFill>
                  </a:tcPr>
                </a:tc>
                <a:tc>
                  <a:txBody>
                    <a:bodyPr/>
                    <a:lstStyle/>
                    <a:p>
                      <a:pPr latinLnBrk="1"/>
                      <a:r>
                        <a:rPr lang="en-US" altLang="ko-KR" dirty="0"/>
                        <a:t>0</a:t>
                      </a:r>
                      <a:endParaRPr lang="ko-KR" altLang="en-US" dirty="0"/>
                    </a:p>
                  </a:txBody>
                  <a:tcPr/>
                </a:tc>
                <a:tc>
                  <a:txBody>
                    <a:bodyPr/>
                    <a:lstStyle/>
                    <a:p>
                      <a:pPr latinLnBrk="1"/>
                      <a:r>
                        <a:rPr lang="en-US" altLang="ko-KR" dirty="0"/>
                        <a:t>3</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2</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1</a:t>
                      </a:r>
                      <a:endParaRPr lang="ko-KR" altLang="en-US" dirty="0"/>
                    </a:p>
                  </a:txBody>
                  <a:tcPr>
                    <a:solidFill>
                      <a:schemeClr val="bg2">
                        <a:lumMod val="90000"/>
                      </a:schemeClr>
                    </a:solidFill>
                  </a:tcPr>
                </a:tc>
                <a:extLst>
                  <a:ext uri="{0D108BD9-81ED-4DB2-BD59-A6C34878D82A}">
                    <a16:rowId xmlns="" xmlns:a16="http://schemas.microsoft.com/office/drawing/2014/main" val="10002"/>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3"/>
                  </a:ext>
                </a:extLst>
              </a:tr>
              <a:tr h="470716">
                <a:tc>
                  <a:txBody>
                    <a:bodyPr/>
                    <a:lstStyle/>
                    <a:p>
                      <a:endParaRPr lang="ko-KR" altLang="en-US" dirty="0"/>
                    </a:p>
                  </a:txBody>
                  <a:tcPr>
                    <a:solidFill>
                      <a:schemeClr val="bg2">
                        <a:lumMod val="90000"/>
                      </a:schemeClr>
                    </a:solidFill>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solidFill>
                      <a:schemeClr val="bg2">
                        <a:lumMod val="90000"/>
                      </a:schemeClr>
                    </a:solidFill>
                  </a:tcPr>
                </a:tc>
                <a:extLst>
                  <a:ext uri="{0D108BD9-81ED-4DB2-BD59-A6C34878D82A}">
                    <a16:rowId xmlns="" xmlns:a16="http://schemas.microsoft.com/office/drawing/2014/main" val="10004"/>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5"/>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6"/>
                  </a:ext>
                </a:extLst>
              </a:tr>
            </a:tbl>
          </a:graphicData>
        </a:graphic>
      </p:graphicFrame>
      <p:graphicFrame>
        <p:nvGraphicFramePr>
          <p:cNvPr id="25" name="표 24"/>
          <p:cNvGraphicFramePr>
            <a:graphicFrameLocks noGrp="1"/>
          </p:cNvGraphicFramePr>
          <p:nvPr>
            <p:extLst/>
          </p:nvPr>
        </p:nvGraphicFramePr>
        <p:xfrm>
          <a:off x="9389442" y="2750586"/>
          <a:ext cx="1601580" cy="1399028"/>
        </p:xfrm>
        <a:graphic>
          <a:graphicData uri="http://schemas.openxmlformats.org/drawingml/2006/table">
            <a:tbl>
              <a:tblPr firstRow="1" bandRow="1">
                <a:tableStyleId>{5940675A-B579-460E-94D1-54222C63F5DA}</a:tableStyleId>
              </a:tblPr>
              <a:tblGrid>
                <a:gridCol w="533860">
                  <a:extLst>
                    <a:ext uri="{9D8B030D-6E8A-4147-A177-3AD203B41FA5}">
                      <a16:colId xmlns="" xmlns:a16="http://schemas.microsoft.com/office/drawing/2014/main" val="20000"/>
                    </a:ext>
                  </a:extLst>
                </a:gridCol>
                <a:gridCol w="533860">
                  <a:extLst>
                    <a:ext uri="{9D8B030D-6E8A-4147-A177-3AD203B41FA5}">
                      <a16:colId xmlns="" xmlns:a16="http://schemas.microsoft.com/office/drawing/2014/main" val="20001"/>
                    </a:ext>
                  </a:extLst>
                </a:gridCol>
                <a:gridCol w="533860">
                  <a:extLst>
                    <a:ext uri="{9D8B030D-6E8A-4147-A177-3AD203B41FA5}">
                      <a16:colId xmlns="" xmlns:a16="http://schemas.microsoft.com/office/drawing/2014/main" val="20002"/>
                    </a:ext>
                  </a:extLst>
                </a:gridCol>
              </a:tblGrid>
              <a:tr h="443814">
                <a:tc>
                  <a:txBody>
                    <a:bodyPr/>
                    <a:lstStyle/>
                    <a:p>
                      <a:pPr latinLnBrk="1"/>
                      <a:r>
                        <a:rPr lang="en-US" altLang="ko-KR" dirty="0"/>
                        <a:t>1</a:t>
                      </a:r>
                      <a:endParaRPr lang="ko-KR"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atinLnBrk="1"/>
                      <a:r>
                        <a:rPr lang="en-US" altLang="ko-KR" dirty="0"/>
                        <a:t>0</a:t>
                      </a:r>
                      <a:endParaRPr lang="ko-KR" altLang="en-US" dirty="0"/>
                    </a:p>
                  </a:txBody>
                  <a:tcPr>
                    <a:lnT w="12700" cap="flat" cmpd="sng" algn="ctr">
                      <a:solidFill>
                        <a:schemeClr val="tx1"/>
                      </a:solidFill>
                      <a:prstDash val="solid"/>
                      <a:round/>
                      <a:headEnd type="none" w="med" len="med"/>
                      <a:tailEnd type="none" w="med" len="med"/>
                    </a:lnT>
                  </a:tcPr>
                </a:tc>
                <a:tc>
                  <a:txBody>
                    <a:bodyPr/>
                    <a:lstStyle/>
                    <a:p>
                      <a:pPr latinLnBrk="1"/>
                      <a:r>
                        <a:rPr lang="en-US" altLang="ko-KR" dirty="0"/>
                        <a:t>0</a:t>
                      </a:r>
                      <a:endParaRPr lang="ko-KR"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477607">
                <a:tc>
                  <a:txBody>
                    <a:bodyPr/>
                    <a:lstStyle/>
                    <a:p>
                      <a:pPr latinLnBrk="1"/>
                      <a:r>
                        <a:rPr lang="en-US" altLang="ko-KR" dirty="0"/>
                        <a:t>0</a:t>
                      </a:r>
                      <a:endParaRPr lang="ko-KR" altLang="en-US" dirty="0"/>
                    </a:p>
                  </a:txBody>
                  <a:tcPr>
                    <a:lnL w="12700" cap="flat" cmpd="sng" algn="ctr">
                      <a:solidFill>
                        <a:schemeClr val="tx1"/>
                      </a:solidFill>
                      <a:prstDash val="solid"/>
                      <a:round/>
                      <a:headEnd type="none" w="med" len="med"/>
                      <a:tailEnd type="none" w="med" len="med"/>
                    </a:lnL>
                  </a:tcPr>
                </a:tc>
                <a:tc>
                  <a:txBody>
                    <a:bodyPr/>
                    <a:lstStyle/>
                    <a:p>
                      <a:pPr latinLnBrk="1"/>
                      <a:r>
                        <a:rPr lang="en-US" altLang="ko-KR" dirty="0"/>
                        <a:t>1</a:t>
                      </a:r>
                      <a:endParaRPr lang="ko-KR" altLang="en-US" dirty="0"/>
                    </a:p>
                  </a:txBody>
                  <a:tcPr/>
                </a:tc>
                <a:tc>
                  <a:txBody>
                    <a:bodyPr/>
                    <a:lstStyle/>
                    <a:p>
                      <a:pPr latinLnBrk="1"/>
                      <a:r>
                        <a:rPr lang="en-US" altLang="ko-KR" dirty="0"/>
                        <a:t>0</a:t>
                      </a:r>
                      <a:endParaRPr lang="ko-KR" altLang="en-US" dirty="0"/>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477607">
                <a:tc>
                  <a:txBody>
                    <a:bodyPr/>
                    <a:lstStyle/>
                    <a:p>
                      <a:pPr latinLnBrk="1"/>
                      <a:r>
                        <a:rPr lang="en-US" altLang="ko-KR" dirty="0"/>
                        <a:t>0</a:t>
                      </a:r>
                      <a:endParaRPr lang="ko-KR"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atinLnBrk="1"/>
                      <a:r>
                        <a:rPr lang="en-US" altLang="ko-KR" dirty="0"/>
                        <a:t>0</a:t>
                      </a:r>
                      <a:endParaRPr lang="ko-KR" altLang="en-US" dirty="0"/>
                    </a:p>
                  </a:txBody>
                  <a:tcPr>
                    <a:lnB w="12700" cap="flat" cmpd="sng" algn="ctr">
                      <a:solidFill>
                        <a:schemeClr val="tx1"/>
                      </a:solidFill>
                      <a:prstDash val="solid"/>
                      <a:round/>
                      <a:headEnd type="none" w="med" len="med"/>
                      <a:tailEnd type="none" w="med" len="med"/>
                    </a:lnB>
                  </a:tcPr>
                </a:tc>
                <a:tc>
                  <a:txBody>
                    <a:bodyPr/>
                    <a:lstStyle/>
                    <a:p>
                      <a:pPr latinLnBrk="1"/>
                      <a:r>
                        <a:rPr lang="en-US" altLang="ko-KR" dirty="0"/>
                        <a:t>1</a:t>
                      </a:r>
                      <a:endParaRPr lang="ko-KR"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
        <p:nvSpPr>
          <p:cNvPr id="48" name="TextBox 47"/>
          <p:cNvSpPr txBox="1"/>
          <p:nvPr/>
        </p:nvSpPr>
        <p:spPr>
          <a:xfrm>
            <a:off x="9913179" y="4149613"/>
            <a:ext cx="1562100" cy="369332"/>
          </a:xfrm>
          <a:prstGeom prst="rect">
            <a:avLst/>
          </a:prstGeom>
          <a:noFill/>
        </p:spPr>
        <p:txBody>
          <a:bodyPr wrap="square" rtlCol="0">
            <a:spAutoFit/>
          </a:bodyPr>
          <a:lstStyle/>
          <a:p>
            <a:r>
              <a:rPr lang="en-US" altLang="ko-KR" dirty="0"/>
              <a:t>filter</a:t>
            </a:r>
            <a:endParaRPr lang="ko-KR" altLang="en-US" dirty="0"/>
          </a:p>
        </p:txBody>
      </p:sp>
      <p:sp>
        <p:nvSpPr>
          <p:cNvPr id="49" name="TextBox 48"/>
          <p:cNvSpPr txBox="1"/>
          <p:nvPr/>
        </p:nvSpPr>
        <p:spPr>
          <a:xfrm>
            <a:off x="9913179" y="5323681"/>
            <a:ext cx="1199321" cy="369332"/>
          </a:xfrm>
          <a:prstGeom prst="rect">
            <a:avLst/>
          </a:prstGeom>
          <a:noFill/>
        </p:spPr>
        <p:txBody>
          <a:bodyPr wrap="square" rtlCol="0">
            <a:spAutoFit/>
          </a:bodyPr>
          <a:lstStyle/>
          <a:p>
            <a:r>
              <a:rPr lang="en-US" altLang="ko-KR" dirty="0"/>
              <a:t>Bias: 0</a:t>
            </a:r>
            <a:endParaRPr lang="ko-KR" altLang="en-US" dirty="0"/>
          </a:p>
        </p:txBody>
      </p:sp>
      <p:sp>
        <p:nvSpPr>
          <p:cNvPr id="50" name="직사각형 49"/>
          <p:cNvSpPr/>
          <p:nvPr/>
        </p:nvSpPr>
        <p:spPr>
          <a:xfrm>
            <a:off x="7672870" y="2753707"/>
            <a:ext cx="1300370" cy="1399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4" name="직선 화살표 연결선 53"/>
          <p:cNvCxnSpPr/>
          <p:nvPr/>
        </p:nvCxnSpPr>
        <p:spPr>
          <a:xfrm flipV="1">
            <a:off x="3896139" y="2352540"/>
            <a:ext cx="2815259" cy="1553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p:nvPr/>
        </p:nvCxnSpPr>
        <p:spPr>
          <a:xfrm flipH="1" flipV="1">
            <a:off x="7054298" y="2345994"/>
            <a:ext cx="2335144" cy="39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타원 56"/>
          <p:cNvSpPr/>
          <p:nvPr/>
        </p:nvSpPr>
        <p:spPr>
          <a:xfrm>
            <a:off x="6711398" y="2187251"/>
            <a:ext cx="342900" cy="330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x</a:t>
            </a:r>
            <a:endParaRPr lang="ko-KR" altLang="en-US" dirty="0"/>
          </a:p>
        </p:txBody>
      </p:sp>
      <p:cxnSp>
        <p:nvCxnSpPr>
          <p:cNvPr id="60" name="직선 화살표 연결선 59"/>
          <p:cNvCxnSpPr>
            <a:stCxn id="57" idx="5"/>
          </p:cNvCxnSpPr>
          <p:nvPr/>
        </p:nvCxnSpPr>
        <p:spPr>
          <a:xfrm>
            <a:off x="7004081" y="2469417"/>
            <a:ext cx="1357074" cy="98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633804" y="2130640"/>
            <a:ext cx="1257852" cy="646331"/>
          </a:xfrm>
          <a:prstGeom prst="rect">
            <a:avLst/>
          </a:prstGeom>
          <a:noFill/>
        </p:spPr>
        <p:txBody>
          <a:bodyPr wrap="square" rtlCol="0">
            <a:spAutoFit/>
          </a:bodyPr>
          <a:lstStyle/>
          <a:p>
            <a:r>
              <a:rPr lang="en-US" altLang="ko-KR" dirty="0"/>
              <a:t>Add (stamping)</a:t>
            </a:r>
            <a:endParaRPr lang="ko-KR" altLang="en-US" dirty="0"/>
          </a:p>
        </p:txBody>
      </p:sp>
      <p:graphicFrame>
        <p:nvGraphicFramePr>
          <p:cNvPr id="19" name="표 18"/>
          <p:cNvGraphicFramePr>
            <a:graphicFrameLocks noGrp="1"/>
          </p:cNvGraphicFramePr>
          <p:nvPr>
            <p:extLst/>
          </p:nvPr>
        </p:nvGraphicFramePr>
        <p:xfrm>
          <a:off x="2653195" y="3707011"/>
          <a:ext cx="1436757" cy="1382160"/>
        </p:xfrm>
        <a:graphic>
          <a:graphicData uri="http://schemas.openxmlformats.org/drawingml/2006/table">
            <a:tbl>
              <a:tblPr firstRow="1" bandRow="1">
                <a:tableStyleId>{5940675A-B579-460E-94D1-54222C63F5DA}</a:tableStyleId>
              </a:tblPr>
              <a:tblGrid>
                <a:gridCol w="478919">
                  <a:extLst>
                    <a:ext uri="{9D8B030D-6E8A-4147-A177-3AD203B41FA5}">
                      <a16:colId xmlns="" xmlns:a16="http://schemas.microsoft.com/office/drawing/2014/main" val="20000"/>
                    </a:ext>
                  </a:extLst>
                </a:gridCol>
                <a:gridCol w="478919">
                  <a:extLst>
                    <a:ext uri="{9D8B030D-6E8A-4147-A177-3AD203B41FA5}">
                      <a16:colId xmlns="" xmlns:a16="http://schemas.microsoft.com/office/drawing/2014/main" val="20001"/>
                    </a:ext>
                  </a:extLst>
                </a:gridCol>
                <a:gridCol w="478919">
                  <a:extLst>
                    <a:ext uri="{9D8B030D-6E8A-4147-A177-3AD203B41FA5}">
                      <a16:colId xmlns="" xmlns:a16="http://schemas.microsoft.com/office/drawing/2014/main" val="20002"/>
                    </a:ext>
                  </a:extLst>
                </a:gridCol>
              </a:tblGrid>
              <a:tr h="460720">
                <a:tc>
                  <a:txBody>
                    <a:bodyPr/>
                    <a:lstStyle/>
                    <a:p>
                      <a:pPr latinLnBrk="1"/>
                      <a:r>
                        <a:rPr lang="en-US" altLang="ko-KR" dirty="0"/>
                        <a:t>3</a:t>
                      </a:r>
                      <a:endParaRPr lang="ko-KR" altLang="en-US" dirty="0"/>
                    </a:p>
                  </a:txBody>
                  <a:tcPr>
                    <a:noFill/>
                  </a:tcPr>
                </a:tc>
                <a:tc>
                  <a:txBody>
                    <a:bodyPr/>
                    <a:lstStyle/>
                    <a:p>
                      <a:pPr latinLnBrk="1"/>
                      <a:r>
                        <a:rPr lang="en-US" altLang="ko-KR" dirty="0"/>
                        <a:t>2</a:t>
                      </a:r>
                      <a:endParaRPr lang="ko-KR" altLang="en-US" dirty="0"/>
                    </a:p>
                  </a:txBody>
                  <a:tcPr>
                    <a:noFill/>
                  </a:tcPr>
                </a:tc>
                <a:tc>
                  <a:txBody>
                    <a:bodyPr/>
                    <a:lstStyle/>
                    <a:p>
                      <a:pPr latinLnBrk="1"/>
                      <a:r>
                        <a:rPr lang="en-US" altLang="ko-KR" dirty="0"/>
                        <a:t>1</a:t>
                      </a:r>
                      <a:endParaRPr lang="ko-KR" altLang="en-US" dirty="0"/>
                    </a:p>
                  </a:txBody>
                  <a:tcPr>
                    <a:solidFill>
                      <a:schemeClr val="accent1"/>
                    </a:solidFill>
                  </a:tcPr>
                </a:tc>
                <a:extLst>
                  <a:ext uri="{0D108BD9-81ED-4DB2-BD59-A6C34878D82A}">
                    <a16:rowId xmlns="" xmlns:a16="http://schemas.microsoft.com/office/drawing/2014/main" val="10000"/>
                  </a:ext>
                </a:extLst>
              </a:tr>
              <a:tr h="460720">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1"/>
                  </a:ext>
                </a:extLst>
              </a:tr>
              <a:tr h="46072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 xmlns:a16="http://schemas.microsoft.com/office/drawing/2014/main" val="10002"/>
                  </a:ext>
                </a:extLst>
              </a:tr>
            </a:tbl>
          </a:graphicData>
        </a:graphic>
      </p:graphicFrame>
      <p:cxnSp>
        <p:nvCxnSpPr>
          <p:cNvPr id="20" name="직선 화살표 연결선 19"/>
          <p:cNvCxnSpPr>
            <a:endCxn id="57" idx="4"/>
          </p:cNvCxnSpPr>
          <p:nvPr/>
        </p:nvCxnSpPr>
        <p:spPr>
          <a:xfrm flipH="1" flipV="1">
            <a:off x="6882848" y="2517829"/>
            <a:ext cx="3629993" cy="2805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p:cNvSpPr/>
          <p:nvPr/>
        </p:nvSpPr>
        <p:spPr>
          <a:xfrm>
            <a:off x="9352861" y="4356700"/>
            <a:ext cx="342900" cy="330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Tree>
    <p:extLst>
      <p:ext uri="{BB962C8B-B14F-4D97-AF65-F5344CB8AC3E}">
        <p14:creationId xmlns:p14="http://schemas.microsoft.com/office/powerpoint/2010/main" val="2562563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Upsampling</a:t>
            </a:r>
            <a:r>
              <a:rPr lang="en-US" altLang="ko-KR" dirty="0"/>
              <a:t>: deconvolution</a:t>
            </a:r>
            <a:endParaRPr lang="ko-KR" altLang="en-US" dirty="0"/>
          </a:p>
        </p:txBody>
      </p:sp>
      <p:sp>
        <p:nvSpPr>
          <p:cNvPr id="3" name="내용 개체 틀 2"/>
          <p:cNvSpPr>
            <a:spLocks noGrp="1"/>
          </p:cNvSpPr>
          <p:nvPr>
            <p:ph idx="1"/>
          </p:nvPr>
        </p:nvSpPr>
        <p:spPr>
          <a:xfrm>
            <a:off x="838200" y="1825625"/>
            <a:ext cx="10909852" cy="4351338"/>
          </a:xfrm>
        </p:spPr>
        <p:txBody>
          <a:bodyPr/>
          <a:lstStyle/>
          <a:p>
            <a:r>
              <a:rPr lang="ko-KR" altLang="en-US" dirty="0"/>
              <a:t>입력 영상 또는 </a:t>
            </a:r>
            <a:r>
              <a:rPr lang="en-US" altLang="ko-KR" dirty="0"/>
              <a:t>feature map</a:t>
            </a:r>
            <a:r>
              <a:rPr lang="ko-KR" altLang="en-US" dirty="0"/>
              <a:t>을 출력 해상도로 단순히 </a:t>
            </a:r>
            <a:r>
              <a:rPr lang="en-US" altLang="ko-KR" dirty="0" err="1"/>
              <a:t>deconv</a:t>
            </a:r>
            <a:endParaRPr lang="en-US" altLang="ko-KR" dirty="0"/>
          </a:p>
          <a:p>
            <a:r>
              <a:rPr lang="en-US" altLang="ko-KR" dirty="0"/>
              <a:t>Convolution</a:t>
            </a:r>
            <a:r>
              <a:rPr lang="ko-KR" altLang="en-US" dirty="0"/>
              <a:t>의 반대 개념</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63</a:t>
            </a:fld>
            <a:endParaRPr lang="ko-KR" altLang="en-US"/>
          </a:p>
        </p:txBody>
      </p:sp>
      <p:sp>
        <p:nvSpPr>
          <p:cNvPr id="31" name="오른쪽 화살표 30"/>
          <p:cNvSpPr/>
          <p:nvPr/>
        </p:nvSpPr>
        <p:spPr>
          <a:xfrm>
            <a:off x="4491383" y="4149613"/>
            <a:ext cx="824948" cy="496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3308350" y="6280083"/>
            <a:ext cx="3916018" cy="369332"/>
          </a:xfrm>
          <a:prstGeom prst="rect">
            <a:avLst/>
          </a:prstGeom>
          <a:noFill/>
        </p:spPr>
        <p:txBody>
          <a:bodyPr wrap="square" rtlCol="0">
            <a:spAutoFit/>
          </a:bodyPr>
          <a:lstStyle/>
          <a:p>
            <a:r>
              <a:rPr lang="en-US" altLang="ko-KR" dirty="0"/>
              <a:t>Filter 3, stride 2, padding 1</a:t>
            </a:r>
            <a:endParaRPr lang="ko-KR" altLang="en-US" dirty="0"/>
          </a:p>
        </p:txBody>
      </p:sp>
      <p:graphicFrame>
        <p:nvGraphicFramePr>
          <p:cNvPr id="23" name="표 22"/>
          <p:cNvGraphicFramePr>
            <a:graphicFrameLocks noGrp="1"/>
          </p:cNvGraphicFramePr>
          <p:nvPr>
            <p:extLst/>
          </p:nvPr>
        </p:nvGraphicFramePr>
        <p:xfrm>
          <a:off x="5927310" y="2750585"/>
          <a:ext cx="3060701" cy="3295012"/>
        </p:xfrm>
        <a:graphic>
          <a:graphicData uri="http://schemas.openxmlformats.org/drawingml/2006/table">
            <a:tbl>
              <a:tblPr firstRow="1" bandRow="1">
                <a:tableStyleId>{5940675A-B579-460E-94D1-54222C63F5DA}</a:tableStyleId>
              </a:tblPr>
              <a:tblGrid>
                <a:gridCol w="437243">
                  <a:extLst>
                    <a:ext uri="{9D8B030D-6E8A-4147-A177-3AD203B41FA5}">
                      <a16:colId xmlns="" xmlns:a16="http://schemas.microsoft.com/office/drawing/2014/main" val="20000"/>
                    </a:ext>
                  </a:extLst>
                </a:gridCol>
                <a:gridCol w="437243">
                  <a:extLst>
                    <a:ext uri="{9D8B030D-6E8A-4147-A177-3AD203B41FA5}">
                      <a16:colId xmlns="" xmlns:a16="http://schemas.microsoft.com/office/drawing/2014/main" val="20001"/>
                    </a:ext>
                  </a:extLst>
                </a:gridCol>
                <a:gridCol w="437243">
                  <a:extLst>
                    <a:ext uri="{9D8B030D-6E8A-4147-A177-3AD203B41FA5}">
                      <a16:colId xmlns="" xmlns:a16="http://schemas.microsoft.com/office/drawing/2014/main" val="20002"/>
                    </a:ext>
                  </a:extLst>
                </a:gridCol>
                <a:gridCol w="437243">
                  <a:extLst>
                    <a:ext uri="{9D8B030D-6E8A-4147-A177-3AD203B41FA5}">
                      <a16:colId xmlns="" xmlns:a16="http://schemas.microsoft.com/office/drawing/2014/main" val="20003"/>
                    </a:ext>
                  </a:extLst>
                </a:gridCol>
                <a:gridCol w="437243">
                  <a:extLst>
                    <a:ext uri="{9D8B030D-6E8A-4147-A177-3AD203B41FA5}">
                      <a16:colId xmlns="" xmlns:a16="http://schemas.microsoft.com/office/drawing/2014/main" val="20004"/>
                    </a:ext>
                  </a:extLst>
                </a:gridCol>
                <a:gridCol w="437243">
                  <a:extLst>
                    <a:ext uri="{9D8B030D-6E8A-4147-A177-3AD203B41FA5}">
                      <a16:colId xmlns="" xmlns:a16="http://schemas.microsoft.com/office/drawing/2014/main" val="20005"/>
                    </a:ext>
                  </a:extLst>
                </a:gridCol>
                <a:gridCol w="437243">
                  <a:extLst>
                    <a:ext uri="{9D8B030D-6E8A-4147-A177-3AD203B41FA5}">
                      <a16:colId xmlns="" xmlns:a16="http://schemas.microsoft.com/office/drawing/2014/main" val="20006"/>
                    </a:ext>
                  </a:extLst>
                </a:gridCol>
              </a:tblGrid>
              <a:tr h="470716">
                <a:tc>
                  <a:txBody>
                    <a:bodyPr/>
                    <a:lstStyle/>
                    <a:p>
                      <a:r>
                        <a:rPr lang="en-US" altLang="ko-KR" dirty="0"/>
                        <a:t>3</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2</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1</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0</a:t>
                      </a:r>
                      <a:endParaRPr lang="ko-KR" altLang="en-US" dirty="0"/>
                    </a:p>
                  </a:txBody>
                  <a:tcPr>
                    <a:solidFill>
                      <a:schemeClr val="bg2">
                        <a:lumMod val="90000"/>
                      </a:schemeClr>
                    </a:solidFill>
                  </a:tcPr>
                </a:tc>
                <a:extLst>
                  <a:ext uri="{0D108BD9-81ED-4DB2-BD59-A6C34878D82A}">
                    <a16:rowId xmlns="" xmlns:a16="http://schemas.microsoft.com/office/drawing/2014/main" val="10000"/>
                  </a:ext>
                </a:extLst>
              </a:tr>
              <a:tr h="470716">
                <a:tc>
                  <a:txBody>
                    <a:bodyPr/>
                    <a:lstStyle/>
                    <a:p>
                      <a:pPr latinLnBrk="1"/>
                      <a:r>
                        <a:rPr lang="en-US" altLang="ko-KR" dirty="0"/>
                        <a:t>0</a:t>
                      </a:r>
                      <a:endParaRPr lang="ko-KR" altLang="en-US" dirty="0"/>
                    </a:p>
                  </a:txBody>
                  <a:tcPr>
                    <a:solidFill>
                      <a:schemeClr val="bg2">
                        <a:lumMod val="90000"/>
                      </a:schemeClr>
                    </a:solidFill>
                  </a:tcPr>
                </a:tc>
                <a:tc>
                  <a:txBody>
                    <a:bodyPr/>
                    <a:lstStyle/>
                    <a:p>
                      <a:pPr latinLnBrk="1"/>
                      <a:r>
                        <a:rPr lang="en-US" altLang="ko-KR" dirty="0"/>
                        <a:t>3</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2</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1</a:t>
                      </a:r>
                      <a:endParaRPr lang="ko-KR" altLang="en-US" dirty="0"/>
                    </a:p>
                  </a:txBody>
                  <a:tcPr/>
                </a:tc>
                <a:tc>
                  <a:txBody>
                    <a:bodyPr/>
                    <a:lstStyle/>
                    <a:p>
                      <a:pPr latinLnBrk="1"/>
                      <a:r>
                        <a:rPr lang="en-US" altLang="ko-KR" dirty="0"/>
                        <a:t>0</a:t>
                      </a:r>
                      <a:endParaRPr lang="ko-KR" altLang="en-US" dirty="0"/>
                    </a:p>
                  </a:txBody>
                  <a:tcPr>
                    <a:solidFill>
                      <a:schemeClr val="bg2">
                        <a:lumMod val="90000"/>
                      </a:schemeClr>
                    </a:solidFill>
                  </a:tcPr>
                </a:tc>
                <a:extLst>
                  <a:ext uri="{0D108BD9-81ED-4DB2-BD59-A6C34878D82A}">
                    <a16:rowId xmlns="" xmlns:a16="http://schemas.microsoft.com/office/drawing/2014/main" val="10001"/>
                  </a:ext>
                </a:extLst>
              </a:tr>
              <a:tr h="470716">
                <a:tc>
                  <a:txBody>
                    <a:bodyPr/>
                    <a:lstStyle/>
                    <a:p>
                      <a:pPr latinLnBrk="1"/>
                      <a:r>
                        <a:rPr lang="en-US" altLang="ko-KR" dirty="0"/>
                        <a:t>3</a:t>
                      </a:r>
                      <a:endParaRPr lang="ko-KR" altLang="en-US" dirty="0"/>
                    </a:p>
                  </a:txBody>
                  <a:tcPr>
                    <a:solidFill>
                      <a:schemeClr val="bg2">
                        <a:lumMod val="90000"/>
                      </a:schemeClr>
                    </a:solidFill>
                  </a:tcPr>
                </a:tc>
                <a:tc>
                  <a:txBody>
                    <a:bodyPr/>
                    <a:lstStyle/>
                    <a:p>
                      <a:pPr latinLnBrk="1"/>
                      <a:r>
                        <a:rPr lang="en-US" altLang="ko-KR" dirty="0"/>
                        <a:t>0</a:t>
                      </a:r>
                      <a:endParaRPr lang="ko-KR" altLang="en-US" dirty="0"/>
                    </a:p>
                  </a:txBody>
                  <a:tcPr/>
                </a:tc>
                <a:tc>
                  <a:txBody>
                    <a:bodyPr/>
                    <a:lstStyle/>
                    <a:p>
                      <a:pPr latinLnBrk="1"/>
                      <a:r>
                        <a:rPr lang="en-US" altLang="ko-KR" dirty="0"/>
                        <a:t>3</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2</a:t>
                      </a:r>
                      <a:endParaRPr lang="ko-KR" altLang="en-US" dirty="0"/>
                    </a:p>
                  </a:txBody>
                  <a:tcPr/>
                </a:tc>
                <a:tc>
                  <a:txBody>
                    <a:bodyPr/>
                    <a:lstStyle/>
                    <a:p>
                      <a:pPr latinLnBrk="1"/>
                      <a:r>
                        <a:rPr lang="en-US" altLang="ko-KR" dirty="0"/>
                        <a:t>0</a:t>
                      </a:r>
                      <a:endParaRPr lang="ko-KR" altLang="en-US" dirty="0"/>
                    </a:p>
                  </a:txBody>
                  <a:tcPr/>
                </a:tc>
                <a:tc>
                  <a:txBody>
                    <a:bodyPr/>
                    <a:lstStyle/>
                    <a:p>
                      <a:pPr latinLnBrk="1"/>
                      <a:r>
                        <a:rPr lang="en-US" altLang="ko-KR" dirty="0"/>
                        <a:t>1</a:t>
                      </a:r>
                      <a:endParaRPr lang="ko-KR" altLang="en-US" dirty="0"/>
                    </a:p>
                  </a:txBody>
                  <a:tcPr>
                    <a:solidFill>
                      <a:schemeClr val="bg2">
                        <a:lumMod val="90000"/>
                      </a:schemeClr>
                    </a:solidFill>
                  </a:tcPr>
                </a:tc>
                <a:extLst>
                  <a:ext uri="{0D108BD9-81ED-4DB2-BD59-A6C34878D82A}">
                    <a16:rowId xmlns="" xmlns:a16="http://schemas.microsoft.com/office/drawing/2014/main" val="10002"/>
                  </a:ext>
                </a:extLst>
              </a:tr>
              <a:tr h="470716">
                <a:tc>
                  <a:txBody>
                    <a:bodyPr/>
                    <a:lstStyle/>
                    <a:p>
                      <a:pPr latinLnBrk="1"/>
                      <a:r>
                        <a:rPr lang="en-US" altLang="ko-KR" dirty="0"/>
                        <a:t>0</a:t>
                      </a:r>
                      <a:endParaRPr lang="ko-KR" altLang="en-US" dirty="0"/>
                    </a:p>
                  </a:txBody>
                  <a:tcPr>
                    <a:solidFill>
                      <a:schemeClr val="bg2">
                        <a:lumMod val="90000"/>
                      </a:schemeClr>
                    </a:solidFill>
                  </a:tcPr>
                </a:tc>
                <a:tc>
                  <a:txBody>
                    <a:bodyPr/>
                    <a:lstStyle/>
                    <a:p>
                      <a:pPr latinLnBrk="1"/>
                      <a:r>
                        <a:rPr lang="en-US" altLang="ko-KR" dirty="0"/>
                        <a:t>3</a:t>
                      </a:r>
                      <a:endParaRPr lang="ko-KR" altLang="en-US" dirty="0"/>
                    </a:p>
                  </a:txBody>
                  <a:tcPr/>
                </a:tc>
                <a:tc>
                  <a:txBody>
                    <a:bodyPr/>
                    <a:lstStyle/>
                    <a:p>
                      <a:pPr latinLnBrk="1"/>
                      <a:r>
                        <a:rPr lang="en-US" altLang="ko-KR" dirty="0"/>
                        <a:t>0</a:t>
                      </a:r>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3"/>
                  </a:ext>
                </a:extLst>
              </a:tr>
              <a:tr h="470716">
                <a:tc>
                  <a:txBody>
                    <a:bodyPr/>
                    <a:lstStyle/>
                    <a:p>
                      <a:r>
                        <a:rPr lang="en-US" altLang="ko-KR" dirty="0"/>
                        <a:t>0</a:t>
                      </a:r>
                      <a:endParaRPr lang="ko-KR" altLang="en-US" dirty="0"/>
                    </a:p>
                  </a:txBody>
                  <a:tcPr>
                    <a:solidFill>
                      <a:schemeClr val="bg2">
                        <a:lumMod val="90000"/>
                      </a:schemeClr>
                    </a:solidFill>
                  </a:tcPr>
                </a:tc>
                <a:tc>
                  <a:txBody>
                    <a:bodyPr/>
                    <a:lstStyle/>
                    <a:p>
                      <a:r>
                        <a:rPr lang="en-US" altLang="ko-KR" dirty="0"/>
                        <a:t>0</a:t>
                      </a:r>
                      <a:endParaRPr lang="ko-KR" altLang="en-US" dirty="0"/>
                    </a:p>
                  </a:txBody>
                  <a:tcPr/>
                </a:tc>
                <a:tc>
                  <a:txBody>
                    <a:bodyPr/>
                    <a:lstStyle/>
                    <a:p>
                      <a:r>
                        <a:rPr lang="en-US" altLang="ko-KR" dirty="0"/>
                        <a:t>3</a:t>
                      </a:r>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tc>
                <a:tc>
                  <a:txBody>
                    <a:bodyPr/>
                    <a:lstStyle/>
                    <a:p>
                      <a:endParaRPr lang="ko-KR" altLang="en-US" dirty="0"/>
                    </a:p>
                  </a:txBody>
                  <a:tcPr>
                    <a:solidFill>
                      <a:schemeClr val="bg2">
                        <a:lumMod val="90000"/>
                      </a:schemeClr>
                    </a:solidFill>
                  </a:tcPr>
                </a:tc>
                <a:extLst>
                  <a:ext uri="{0D108BD9-81ED-4DB2-BD59-A6C34878D82A}">
                    <a16:rowId xmlns="" xmlns:a16="http://schemas.microsoft.com/office/drawing/2014/main" val="10004"/>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5"/>
                  </a:ext>
                </a:extLst>
              </a:tr>
              <a:tr h="470716">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tc>
                  <a:txBody>
                    <a:bodyPr/>
                    <a:lstStyle/>
                    <a:p>
                      <a:pPr latinLnBrk="1"/>
                      <a:endParaRPr lang="ko-KR" altLang="en-US" dirty="0"/>
                    </a:p>
                  </a:txBody>
                  <a:tcPr>
                    <a:solidFill>
                      <a:schemeClr val="bg2">
                        <a:lumMod val="90000"/>
                      </a:schemeClr>
                    </a:solidFill>
                  </a:tcPr>
                </a:tc>
                <a:extLst>
                  <a:ext uri="{0D108BD9-81ED-4DB2-BD59-A6C34878D82A}">
                    <a16:rowId xmlns="" xmlns:a16="http://schemas.microsoft.com/office/drawing/2014/main" val="10006"/>
                  </a:ext>
                </a:extLst>
              </a:tr>
            </a:tbl>
          </a:graphicData>
        </a:graphic>
      </p:graphicFrame>
      <p:graphicFrame>
        <p:nvGraphicFramePr>
          <p:cNvPr id="25" name="표 24"/>
          <p:cNvGraphicFramePr>
            <a:graphicFrameLocks noGrp="1"/>
          </p:cNvGraphicFramePr>
          <p:nvPr>
            <p:extLst/>
          </p:nvPr>
        </p:nvGraphicFramePr>
        <p:xfrm>
          <a:off x="9389442" y="2750586"/>
          <a:ext cx="1601580" cy="1399028"/>
        </p:xfrm>
        <a:graphic>
          <a:graphicData uri="http://schemas.openxmlformats.org/drawingml/2006/table">
            <a:tbl>
              <a:tblPr firstRow="1" bandRow="1">
                <a:tableStyleId>{5940675A-B579-460E-94D1-54222C63F5DA}</a:tableStyleId>
              </a:tblPr>
              <a:tblGrid>
                <a:gridCol w="533860">
                  <a:extLst>
                    <a:ext uri="{9D8B030D-6E8A-4147-A177-3AD203B41FA5}">
                      <a16:colId xmlns="" xmlns:a16="http://schemas.microsoft.com/office/drawing/2014/main" val="20000"/>
                    </a:ext>
                  </a:extLst>
                </a:gridCol>
                <a:gridCol w="533860">
                  <a:extLst>
                    <a:ext uri="{9D8B030D-6E8A-4147-A177-3AD203B41FA5}">
                      <a16:colId xmlns="" xmlns:a16="http://schemas.microsoft.com/office/drawing/2014/main" val="20001"/>
                    </a:ext>
                  </a:extLst>
                </a:gridCol>
                <a:gridCol w="533860">
                  <a:extLst>
                    <a:ext uri="{9D8B030D-6E8A-4147-A177-3AD203B41FA5}">
                      <a16:colId xmlns="" xmlns:a16="http://schemas.microsoft.com/office/drawing/2014/main" val="20002"/>
                    </a:ext>
                  </a:extLst>
                </a:gridCol>
              </a:tblGrid>
              <a:tr h="443814">
                <a:tc>
                  <a:txBody>
                    <a:bodyPr/>
                    <a:lstStyle/>
                    <a:p>
                      <a:pPr latinLnBrk="1"/>
                      <a:r>
                        <a:rPr lang="en-US" altLang="ko-KR" dirty="0"/>
                        <a:t>1</a:t>
                      </a:r>
                      <a:endParaRPr lang="ko-KR"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latinLnBrk="1"/>
                      <a:r>
                        <a:rPr lang="en-US" altLang="ko-KR" dirty="0"/>
                        <a:t>0</a:t>
                      </a:r>
                      <a:endParaRPr lang="ko-KR" altLang="en-US" dirty="0"/>
                    </a:p>
                  </a:txBody>
                  <a:tcPr>
                    <a:lnT w="12700" cap="flat" cmpd="sng" algn="ctr">
                      <a:solidFill>
                        <a:schemeClr val="tx1"/>
                      </a:solidFill>
                      <a:prstDash val="solid"/>
                      <a:round/>
                      <a:headEnd type="none" w="med" len="med"/>
                      <a:tailEnd type="none" w="med" len="med"/>
                    </a:lnT>
                  </a:tcPr>
                </a:tc>
                <a:tc>
                  <a:txBody>
                    <a:bodyPr/>
                    <a:lstStyle/>
                    <a:p>
                      <a:pPr latinLnBrk="1"/>
                      <a:r>
                        <a:rPr lang="en-US" altLang="ko-KR" dirty="0"/>
                        <a:t>0</a:t>
                      </a:r>
                      <a:endParaRPr lang="ko-KR"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0"/>
                  </a:ext>
                </a:extLst>
              </a:tr>
              <a:tr h="477607">
                <a:tc>
                  <a:txBody>
                    <a:bodyPr/>
                    <a:lstStyle/>
                    <a:p>
                      <a:pPr latinLnBrk="1"/>
                      <a:r>
                        <a:rPr lang="en-US" altLang="ko-KR" dirty="0"/>
                        <a:t>0</a:t>
                      </a:r>
                      <a:endParaRPr lang="ko-KR" altLang="en-US" dirty="0"/>
                    </a:p>
                  </a:txBody>
                  <a:tcPr>
                    <a:lnL w="12700" cap="flat" cmpd="sng" algn="ctr">
                      <a:solidFill>
                        <a:schemeClr val="tx1"/>
                      </a:solidFill>
                      <a:prstDash val="solid"/>
                      <a:round/>
                      <a:headEnd type="none" w="med" len="med"/>
                      <a:tailEnd type="none" w="med" len="med"/>
                    </a:lnL>
                  </a:tcPr>
                </a:tc>
                <a:tc>
                  <a:txBody>
                    <a:bodyPr/>
                    <a:lstStyle/>
                    <a:p>
                      <a:pPr latinLnBrk="1"/>
                      <a:r>
                        <a:rPr lang="en-US" altLang="ko-KR" dirty="0"/>
                        <a:t>1</a:t>
                      </a:r>
                      <a:endParaRPr lang="ko-KR" altLang="en-US" dirty="0"/>
                    </a:p>
                  </a:txBody>
                  <a:tcPr/>
                </a:tc>
                <a:tc>
                  <a:txBody>
                    <a:bodyPr/>
                    <a:lstStyle/>
                    <a:p>
                      <a:pPr latinLnBrk="1"/>
                      <a:r>
                        <a:rPr lang="en-US" altLang="ko-KR" dirty="0"/>
                        <a:t>0</a:t>
                      </a:r>
                      <a:endParaRPr lang="ko-KR" altLang="en-US" dirty="0"/>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1"/>
                  </a:ext>
                </a:extLst>
              </a:tr>
              <a:tr h="477607">
                <a:tc>
                  <a:txBody>
                    <a:bodyPr/>
                    <a:lstStyle/>
                    <a:p>
                      <a:pPr latinLnBrk="1"/>
                      <a:r>
                        <a:rPr lang="en-US" altLang="ko-KR" dirty="0"/>
                        <a:t>0</a:t>
                      </a:r>
                      <a:endParaRPr lang="ko-KR"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latinLnBrk="1"/>
                      <a:r>
                        <a:rPr lang="en-US" altLang="ko-KR" dirty="0"/>
                        <a:t>0</a:t>
                      </a:r>
                      <a:endParaRPr lang="ko-KR" altLang="en-US" dirty="0"/>
                    </a:p>
                  </a:txBody>
                  <a:tcPr>
                    <a:lnB w="12700" cap="flat" cmpd="sng" algn="ctr">
                      <a:solidFill>
                        <a:schemeClr val="tx1"/>
                      </a:solidFill>
                      <a:prstDash val="solid"/>
                      <a:round/>
                      <a:headEnd type="none" w="med" len="med"/>
                      <a:tailEnd type="none" w="med" len="med"/>
                    </a:lnB>
                  </a:tcPr>
                </a:tc>
                <a:tc>
                  <a:txBody>
                    <a:bodyPr/>
                    <a:lstStyle/>
                    <a:p>
                      <a:pPr latinLnBrk="1"/>
                      <a:r>
                        <a:rPr lang="en-US" altLang="ko-KR" dirty="0"/>
                        <a:t>1</a:t>
                      </a:r>
                      <a:endParaRPr lang="ko-KR"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
        <p:nvSpPr>
          <p:cNvPr id="48" name="TextBox 47"/>
          <p:cNvSpPr txBox="1"/>
          <p:nvPr/>
        </p:nvSpPr>
        <p:spPr>
          <a:xfrm>
            <a:off x="9913179" y="4149613"/>
            <a:ext cx="1562100" cy="369332"/>
          </a:xfrm>
          <a:prstGeom prst="rect">
            <a:avLst/>
          </a:prstGeom>
          <a:noFill/>
        </p:spPr>
        <p:txBody>
          <a:bodyPr wrap="square" rtlCol="0">
            <a:spAutoFit/>
          </a:bodyPr>
          <a:lstStyle/>
          <a:p>
            <a:r>
              <a:rPr lang="en-US" altLang="ko-KR" dirty="0"/>
              <a:t>filter</a:t>
            </a:r>
            <a:endParaRPr lang="ko-KR" altLang="en-US" dirty="0"/>
          </a:p>
        </p:txBody>
      </p:sp>
      <p:sp>
        <p:nvSpPr>
          <p:cNvPr id="49" name="TextBox 48"/>
          <p:cNvSpPr txBox="1"/>
          <p:nvPr/>
        </p:nvSpPr>
        <p:spPr>
          <a:xfrm>
            <a:off x="9913179" y="5310981"/>
            <a:ext cx="1077843" cy="369332"/>
          </a:xfrm>
          <a:prstGeom prst="rect">
            <a:avLst/>
          </a:prstGeom>
          <a:noFill/>
        </p:spPr>
        <p:txBody>
          <a:bodyPr wrap="square" rtlCol="0">
            <a:spAutoFit/>
          </a:bodyPr>
          <a:lstStyle/>
          <a:p>
            <a:r>
              <a:rPr lang="en-US" altLang="ko-KR" dirty="0"/>
              <a:t>Bias:   0</a:t>
            </a:r>
            <a:endParaRPr lang="ko-KR" altLang="en-US" dirty="0"/>
          </a:p>
        </p:txBody>
      </p:sp>
      <p:sp>
        <p:nvSpPr>
          <p:cNvPr id="50" name="직사각형 49"/>
          <p:cNvSpPr/>
          <p:nvPr/>
        </p:nvSpPr>
        <p:spPr>
          <a:xfrm>
            <a:off x="5923998" y="3707011"/>
            <a:ext cx="1300370" cy="1399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4" name="직선 화살표 연결선 53"/>
          <p:cNvCxnSpPr/>
          <p:nvPr/>
        </p:nvCxnSpPr>
        <p:spPr>
          <a:xfrm flipV="1">
            <a:off x="2941983" y="2352540"/>
            <a:ext cx="3769415" cy="1990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p:nvPr/>
        </p:nvCxnSpPr>
        <p:spPr>
          <a:xfrm flipH="1" flipV="1">
            <a:off x="7054298" y="2345995"/>
            <a:ext cx="2445302" cy="404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타원 56"/>
          <p:cNvSpPr/>
          <p:nvPr/>
        </p:nvSpPr>
        <p:spPr>
          <a:xfrm>
            <a:off x="6711398" y="2187251"/>
            <a:ext cx="342900" cy="330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x</a:t>
            </a:r>
            <a:endParaRPr lang="ko-KR" altLang="en-US" dirty="0"/>
          </a:p>
        </p:txBody>
      </p:sp>
      <p:cxnSp>
        <p:nvCxnSpPr>
          <p:cNvPr id="60" name="직선 화살표 연결선 59"/>
          <p:cNvCxnSpPr>
            <a:stCxn id="57" idx="4"/>
          </p:cNvCxnSpPr>
          <p:nvPr/>
        </p:nvCxnSpPr>
        <p:spPr>
          <a:xfrm flipH="1">
            <a:off x="6527800" y="2517829"/>
            <a:ext cx="355048" cy="1838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331214" y="2104254"/>
            <a:ext cx="1257852" cy="646331"/>
          </a:xfrm>
          <a:prstGeom prst="rect">
            <a:avLst/>
          </a:prstGeom>
          <a:noFill/>
        </p:spPr>
        <p:txBody>
          <a:bodyPr wrap="square" rtlCol="0">
            <a:spAutoFit/>
          </a:bodyPr>
          <a:lstStyle/>
          <a:p>
            <a:r>
              <a:rPr lang="en-US" altLang="ko-KR" dirty="0"/>
              <a:t>Add (stamping)</a:t>
            </a:r>
            <a:endParaRPr lang="ko-KR" altLang="en-US" dirty="0"/>
          </a:p>
        </p:txBody>
      </p:sp>
      <p:graphicFrame>
        <p:nvGraphicFramePr>
          <p:cNvPr id="19" name="표 18"/>
          <p:cNvGraphicFramePr>
            <a:graphicFrameLocks noGrp="1"/>
          </p:cNvGraphicFramePr>
          <p:nvPr>
            <p:extLst/>
          </p:nvPr>
        </p:nvGraphicFramePr>
        <p:xfrm>
          <a:off x="2653195" y="3707011"/>
          <a:ext cx="1436757" cy="1382160"/>
        </p:xfrm>
        <a:graphic>
          <a:graphicData uri="http://schemas.openxmlformats.org/drawingml/2006/table">
            <a:tbl>
              <a:tblPr firstRow="1" bandRow="1">
                <a:tableStyleId>{5940675A-B579-460E-94D1-54222C63F5DA}</a:tableStyleId>
              </a:tblPr>
              <a:tblGrid>
                <a:gridCol w="478919">
                  <a:extLst>
                    <a:ext uri="{9D8B030D-6E8A-4147-A177-3AD203B41FA5}">
                      <a16:colId xmlns="" xmlns:a16="http://schemas.microsoft.com/office/drawing/2014/main" val="20000"/>
                    </a:ext>
                  </a:extLst>
                </a:gridCol>
                <a:gridCol w="478919">
                  <a:extLst>
                    <a:ext uri="{9D8B030D-6E8A-4147-A177-3AD203B41FA5}">
                      <a16:colId xmlns="" xmlns:a16="http://schemas.microsoft.com/office/drawing/2014/main" val="20001"/>
                    </a:ext>
                  </a:extLst>
                </a:gridCol>
                <a:gridCol w="478919">
                  <a:extLst>
                    <a:ext uri="{9D8B030D-6E8A-4147-A177-3AD203B41FA5}">
                      <a16:colId xmlns="" xmlns:a16="http://schemas.microsoft.com/office/drawing/2014/main" val="20002"/>
                    </a:ext>
                  </a:extLst>
                </a:gridCol>
              </a:tblGrid>
              <a:tr h="460720">
                <a:tc>
                  <a:txBody>
                    <a:bodyPr/>
                    <a:lstStyle/>
                    <a:p>
                      <a:pPr latinLnBrk="1"/>
                      <a:r>
                        <a:rPr lang="en-US" altLang="ko-KR" dirty="0"/>
                        <a:t>3</a:t>
                      </a:r>
                      <a:endParaRPr lang="ko-KR" altLang="en-US" dirty="0"/>
                    </a:p>
                  </a:txBody>
                  <a:tcPr>
                    <a:noFill/>
                  </a:tcPr>
                </a:tc>
                <a:tc>
                  <a:txBody>
                    <a:bodyPr/>
                    <a:lstStyle/>
                    <a:p>
                      <a:pPr latinLnBrk="1"/>
                      <a:r>
                        <a:rPr lang="en-US" altLang="ko-KR" dirty="0"/>
                        <a:t>2</a:t>
                      </a:r>
                      <a:endParaRPr lang="ko-KR" altLang="en-US" dirty="0"/>
                    </a:p>
                  </a:txBody>
                  <a:tcPr>
                    <a:noFill/>
                  </a:tcPr>
                </a:tc>
                <a:tc>
                  <a:txBody>
                    <a:bodyPr/>
                    <a:lstStyle/>
                    <a:p>
                      <a:pPr latinLnBrk="1"/>
                      <a:r>
                        <a:rPr lang="en-US" altLang="ko-KR" dirty="0"/>
                        <a:t>1</a:t>
                      </a:r>
                      <a:endParaRPr lang="ko-KR" altLang="en-US" dirty="0"/>
                    </a:p>
                  </a:txBody>
                  <a:tcPr>
                    <a:noFill/>
                  </a:tcPr>
                </a:tc>
                <a:extLst>
                  <a:ext uri="{0D108BD9-81ED-4DB2-BD59-A6C34878D82A}">
                    <a16:rowId xmlns="" xmlns:a16="http://schemas.microsoft.com/office/drawing/2014/main" val="10000"/>
                  </a:ext>
                </a:extLst>
              </a:tr>
              <a:tr h="460720">
                <a:tc>
                  <a:txBody>
                    <a:bodyPr/>
                    <a:lstStyle/>
                    <a:p>
                      <a:pPr latinLnBrk="1"/>
                      <a:r>
                        <a:rPr lang="en-US" altLang="ko-KR" dirty="0"/>
                        <a:t>3</a:t>
                      </a:r>
                      <a:endParaRPr lang="ko-KR" altLang="en-US" dirty="0"/>
                    </a:p>
                  </a:txBody>
                  <a:tcPr>
                    <a:solidFill>
                      <a:schemeClr val="accent1"/>
                    </a:solidFill>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1"/>
                  </a:ext>
                </a:extLst>
              </a:tr>
              <a:tr h="460720">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 xmlns:a16="http://schemas.microsoft.com/office/drawing/2014/main" val="10002"/>
                  </a:ext>
                </a:extLst>
              </a:tr>
            </a:tbl>
          </a:graphicData>
        </a:graphic>
      </p:graphicFrame>
      <p:cxnSp>
        <p:nvCxnSpPr>
          <p:cNvPr id="20" name="직선 화살표 연결선 19"/>
          <p:cNvCxnSpPr>
            <a:stCxn id="49" idx="0"/>
            <a:endCxn id="57" idx="5"/>
          </p:cNvCxnSpPr>
          <p:nvPr/>
        </p:nvCxnSpPr>
        <p:spPr>
          <a:xfrm flipH="1" flipV="1">
            <a:off x="7004081" y="2469417"/>
            <a:ext cx="3448020" cy="2841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p:cNvSpPr/>
          <p:nvPr/>
        </p:nvSpPr>
        <p:spPr>
          <a:xfrm>
            <a:off x="9389442" y="4356700"/>
            <a:ext cx="342900" cy="330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Tree>
    <p:extLst>
      <p:ext uri="{BB962C8B-B14F-4D97-AF65-F5344CB8AC3E}">
        <p14:creationId xmlns:p14="http://schemas.microsoft.com/office/powerpoint/2010/main" val="1276633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Upsampling</a:t>
            </a:r>
            <a:r>
              <a:rPr lang="en-US" altLang="ko-KR" dirty="0"/>
              <a:t>: deconvolution</a:t>
            </a:r>
            <a:endParaRPr lang="ko-KR" altLang="en-US" dirty="0"/>
          </a:p>
        </p:txBody>
      </p:sp>
      <p:sp>
        <p:nvSpPr>
          <p:cNvPr id="3" name="내용 개체 틀 2"/>
          <p:cNvSpPr>
            <a:spLocks noGrp="1"/>
          </p:cNvSpPr>
          <p:nvPr>
            <p:ph idx="1"/>
          </p:nvPr>
        </p:nvSpPr>
        <p:spPr>
          <a:xfrm>
            <a:off x="838200" y="1547283"/>
            <a:ext cx="10515600" cy="4351338"/>
          </a:xfrm>
        </p:spPr>
        <p:txBody>
          <a:bodyPr>
            <a:normAutofit/>
          </a:bodyPr>
          <a:lstStyle/>
          <a:p>
            <a:r>
              <a:rPr lang="en-US" altLang="ko-KR" sz="2000" dirty="0"/>
              <a:t>Here comes conclusion about deconvolution,,,</a:t>
            </a:r>
          </a:p>
          <a:p>
            <a:r>
              <a:rPr lang="en-US" altLang="ko-KR" sz="2000" dirty="0"/>
              <a:t>Deconvolution is nearly the same as convolution</a:t>
            </a:r>
          </a:p>
          <a:p>
            <a:r>
              <a:rPr lang="en-US" altLang="ko-KR" sz="2000" dirty="0"/>
              <a:t>Filters and bias are shared for each channel and trained</a:t>
            </a:r>
          </a:p>
          <a:p>
            <a:r>
              <a:rPr lang="en-US" altLang="ko-KR" sz="2000" dirty="0"/>
              <a:t>This can be done by transposed convolution more efficiently</a:t>
            </a:r>
            <a:endParaRPr lang="ko-KR" altLang="en-US" sz="2000"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64</a:t>
            </a:fld>
            <a:endParaRPr lang="ko-KR" altLang="en-US"/>
          </a:p>
        </p:txBody>
      </p:sp>
      <p:pic>
        <p:nvPicPr>
          <p:cNvPr id="6" name="그림 5"/>
          <p:cNvPicPr>
            <a:picLocks noChangeAspect="1"/>
          </p:cNvPicPr>
          <p:nvPr/>
        </p:nvPicPr>
        <p:blipFill>
          <a:blip r:embed="rId3"/>
          <a:stretch>
            <a:fillRect/>
          </a:stretch>
        </p:blipFill>
        <p:spPr>
          <a:xfrm>
            <a:off x="6023113" y="3722952"/>
            <a:ext cx="5768215" cy="1701416"/>
          </a:xfrm>
          <a:prstGeom prst="rect">
            <a:avLst/>
          </a:prstGeom>
        </p:spPr>
      </p:pic>
      <p:graphicFrame>
        <p:nvGraphicFramePr>
          <p:cNvPr id="11" name="표 10"/>
          <p:cNvGraphicFramePr>
            <a:graphicFrameLocks noGrp="1"/>
          </p:cNvGraphicFramePr>
          <p:nvPr>
            <p:extLst/>
          </p:nvPr>
        </p:nvGraphicFramePr>
        <p:xfrm>
          <a:off x="541786" y="3611002"/>
          <a:ext cx="1180791" cy="1097280"/>
        </p:xfrm>
        <a:graphic>
          <a:graphicData uri="http://schemas.openxmlformats.org/drawingml/2006/table">
            <a:tbl>
              <a:tblPr firstRow="1" bandRow="1">
                <a:tableStyleId>{5940675A-B579-460E-94D1-54222C63F5DA}</a:tableStyleId>
              </a:tblPr>
              <a:tblGrid>
                <a:gridCol w="393597">
                  <a:extLst>
                    <a:ext uri="{9D8B030D-6E8A-4147-A177-3AD203B41FA5}">
                      <a16:colId xmlns="" xmlns:a16="http://schemas.microsoft.com/office/drawing/2014/main" val="20000"/>
                    </a:ext>
                  </a:extLst>
                </a:gridCol>
                <a:gridCol w="393597">
                  <a:extLst>
                    <a:ext uri="{9D8B030D-6E8A-4147-A177-3AD203B41FA5}">
                      <a16:colId xmlns="" xmlns:a16="http://schemas.microsoft.com/office/drawing/2014/main" val="20001"/>
                    </a:ext>
                  </a:extLst>
                </a:gridCol>
                <a:gridCol w="393597">
                  <a:extLst>
                    <a:ext uri="{9D8B030D-6E8A-4147-A177-3AD203B41FA5}">
                      <a16:colId xmlns="" xmlns:a16="http://schemas.microsoft.com/office/drawing/2014/main" val="20002"/>
                    </a:ext>
                  </a:extLst>
                </a:gridCol>
              </a:tblGrid>
              <a:tr h="358233">
                <a:tc>
                  <a:txBody>
                    <a:bodyPr/>
                    <a:lstStyle/>
                    <a:p>
                      <a:pPr latinLnBrk="1"/>
                      <a:r>
                        <a:rPr lang="en-US" altLang="ko-KR" dirty="0"/>
                        <a:t>3</a:t>
                      </a:r>
                      <a:endParaRPr lang="ko-KR" altLang="en-US" dirty="0"/>
                    </a:p>
                  </a:txBody>
                  <a:tcPr>
                    <a:solidFill>
                      <a:srgbClr val="5B9BD5"/>
                    </a:solidFill>
                  </a:tcPr>
                </a:tc>
                <a:tc>
                  <a:txBody>
                    <a:bodyPr/>
                    <a:lstStyle/>
                    <a:p>
                      <a:pPr latinLnBrk="1"/>
                      <a:r>
                        <a:rPr lang="en-US" altLang="ko-KR" dirty="0"/>
                        <a:t>3</a:t>
                      </a:r>
                      <a:endParaRPr lang="ko-KR" altLang="en-US" dirty="0"/>
                    </a:p>
                  </a:txBody>
                  <a:tcPr>
                    <a:solidFill>
                      <a:srgbClr val="5B9BD5"/>
                    </a:solidFill>
                  </a:tcPr>
                </a:tc>
                <a:tc>
                  <a:txBody>
                    <a:bodyPr/>
                    <a:lstStyle/>
                    <a:p>
                      <a:pPr latinLnBrk="1"/>
                      <a:r>
                        <a:rPr lang="en-US" altLang="ko-KR" dirty="0"/>
                        <a:t>3</a:t>
                      </a:r>
                      <a:endParaRPr lang="ko-KR" altLang="en-US" dirty="0"/>
                    </a:p>
                  </a:txBody>
                  <a:tcPr>
                    <a:solidFill>
                      <a:srgbClr val="5B9BD5"/>
                    </a:solidFill>
                  </a:tcPr>
                </a:tc>
                <a:extLst>
                  <a:ext uri="{0D108BD9-81ED-4DB2-BD59-A6C34878D82A}">
                    <a16:rowId xmlns="" xmlns:a16="http://schemas.microsoft.com/office/drawing/2014/main" val="10000"/>
                  </a:ext>
                </a:extLst>
              </a:tr>
              <a:tr h="358233">
                <a:tc>
                  <a:txBody>
                    <a:bodyPr/>
                    <a:lstStyle/>
                    <a:p>
                      <a:pPr latinLnBrk="1"/>
                      <a:r>
                        <a:rPr lang="en-US" altLang="ko-KR" dirty="0"/>
                        <a:t>3</a:t>
                      </a:r>
                      <a:endParaRPr lang="ko-KR" altLang="en-US" dirty="0"/>
                    </a:p>
                  </a:txBody>
                  <a:tcPr>
                    <a:solidFill>
                      <a:srgbClr val="5B9BD5"/>
                    </a:solidFill>
                  </a:tcPr>
                </a:tc>
                <a:tc>
                  <a:txBody>
                    <a:bodyPr/>
                    <a:lstStyle/>
                    <a:p>
                      <a:pPr latinLnBrk="1"/>
                      <a:r>
                        <a:rPr lang="en-US" altLang="ko-KR" dirty="0"/>
                        <a:t>3</a:t>
                      </a:r>
                      <a:endParaRPr lang="ko-KR" altLang="en-US" dirty="0"/>
                    </a:p>
                  </a:txBody>
                  <a:tcPr>
                    <a:solidFill>
                      <a:srgbClr val="5B9BD5"/>
                    </a:solidFill>
                  </a:tcPr>
                </a:tc>
                <a:tc>
                  <a:txBody>
                    <a:bodyPr/>
                    <a:lstStyle/>
                    <a:p>
                      <a:pPr latinLnBrk="1"/>
                      <a:r>
                        <a:rPr lang="en-US" altLang="ko-KR" dirty="0"/>
                        <a:t>3</a:t>
                      </a:r>
                      <a:endParaRPr lang="ko-KR" altLang="en-US" dirty="0"/>
                    </a:p>
                  </a:txBody>
                  <a:tcPr>
                    <a:solidFill>
                      <a:srgbClr val="5B9BD5"/>
                    </a:solidFill>
                  </a:tcPr>
                </a:tc>
                <a:extLst>
                  <a:ext uri="{0D108BD9-81ED-4DB2-BD59-A6C34878D82A}">
                    <a16:rowId xmlns="" xmlns:a16="http://schemas.microsoft.com/office/drawing/2014/main" val="10001"/>
                  </a:ext>
                </a:extLst>
              </a:tr>
              <a:tr h="358233">
                <a:tc>
                  <a:txBody>
                    <a:bodyPr/>
                    <a:lstStyle/>
                    <a:p>
                      <a:pPr latinLnBrk="1"/>
                      <a:r>
                        <a:rPr lang="en-US" altLang="ko-KR" dirty="0"/>
                        <a:t>3</a:t>
                      </a:r>
                      <a:endParaRPr lang="ko-KR" altLang="en-US" dirty="0"/>
                    </a:p>
                  </a:txBody>
                  <a:tcPr>
                    <a:solidFill>
                      <a:srgbClr val="5B9BD5"/>
                    </a:solidFill>
                  </a:tcPr>
                </a:tc>
                <a:tc>
                  <a:txBody>
                    <a:bodyPr/>
                    <a:lstStyle/>
                    <a:p>
                      <a:pPr latinLnBrk="1"/>
                      <a:r>
                        <a:rPr lang="en-US" altLang="ko-KR" dirty="0"/>
                        <a:t>3</a:t>
                      </a:r>
                      <a:endParaRPr lang="ko-KR" altLang="en-US" dirty="0"/>
                    </a:p>
                  </a:txBody>
                  <a:tcPr>
                    <a:solidFill>
                      <a:srgbClr val="5B9BD5"/>
                    </a:solidFill>
                  </a:tcPr>
                </a:tc>
                <a:tc>
                  <a:txBody>
                    <a:bodyPr/>
                    <a:lstStyle/>
                    <a:p>
                      <a:pPr latinLnBrk="1"/>
                      <a:r>
                        <a:rPr lang="en-US" altLang="ko-KR" dirty="0"/>
                        <a:t>3</a:t>
                      </a:r>
                      <a:endParaRPr lang="ko-KR" altLang="en-US" dirty="0"/>
                    </a:p>
                  </a:txBody>
                  <a:tcPr>
                    <a:solidFill>
                      <a:srgbClr val="5B9BD5"/>
                    </a:solidFill>
                  </a:tcPr>
                </a:tc>
                <a:extLst>
                  <a:ext uri="{0D108BD9-81ED-4DB2-BD59-A6C34878D82A}">
                    <a16:rowId xmlns="" xmlns:a16="http://schemas.microsoft.com/office/drawing/2014/main" val="10002"/>
                  </a:ext>
                </a:extLst>
              </a:tr>
            </a:tbl>
          </a:graphicData>
        </a:graphic>
      </p:graphicFrame>
      <p:graphicFrame>
        <p:nvGraphicFramePr>
          <p:cNvPr id="12" name="표 11"/>
          <p:cNvGraphicFramePr>
            <a:graphicFrameLocks noGrp="1"/>
          </p:cNvGraphicFramePr>
          <p:nvPr>
            <p:extLst/>
          </p:nvPr>
        </p:nvGraphicFramePr>
        <p:xfrm>
          <a:off x="2289314" y="3873446"/>
          <a:ext cx="2044150" cy="2013595"/>
        </p:xfrm>
        <a:graphic>
          <a:graphicData uri="http://schemas.openxmlformats.org/drawingml/2006/table">
            <a:tbl>
              <a:tblPr firstRow="1" bandRow="1">
                <a:tableStyleId>{5940675A-B579-460E-94D1-54222C63F5DA}</a:tableStyleId>
              </a:tblPr>
              <a:tblGrid>
                <a:gridCol w="408830">
                  <a:extLst>
                    <a:ext uri="{9D8B030D-6E8A-4147-A177-3AD203B41FA5}">
                      <a16:colId xmlns="" xmlns:a16="http://schemas.microsoft.com/office/drawing/2014/main" val="20000"/>
                    </a:ext>
                  </a:extLst>
                </a:gridCol>
                <a:gridCol w="408830">
                  <a:extLst>
                    <a:ext uri="{9D8B030D-6E8A-4147-A177-3AD203B41FA5}">
                      <a16:colId xmlns="" xmlns:a16="http://schemas.microsoft.com/office/drawing/2014/main" val="20001"/>
                    </a:ext>
                  </a:extLst>
                </a:gridCol>
                <a:gridCol w="408830">
                  <a:extLst>
                    <a:ext uri="{9D8B030D-6E8A-4147-A177-3AD203B41FA5}">
                      <a16:colId xmlns="" xmlns:a16="http://schemas.microsoft.com/office/drawing/2014/main" val="20002"/>
                    </a:ext>
                  </a:extLst>
                </a:gridCol>
                <a:gridCol w="408830">
                  <a:extLst>
                    <a:ext uri="{9D8B030D-6E8A-4147-A177-3AD203B41FA5}">
                      <a16:colId xmlns="" xmlns:a16="http://schemas.microsoft.com/office/drawing/2014/main" val="20003"/>
                    </a:ext>
                  </a:extLst>
                </a:gridCol>
                <a:gridCol w="408830">
                  <a:extLst>
                    <a:ext uri="{9D8B030D-6E8A-4147-A177-3AD203B41FA5}">
                      <a16:colId xmlns="" xmlns:a16="http://schemas.microsoft.com/office/drawing/2014/main" val="20004"/>
                    </a:ext>
                  </a:extLst>
                </a:gridCol>
              </a:tblGrid>
              <a:tr h="402719">
                <a:tc>
                  <a:txBody>
                    <a:bodyPr/>
                    <a:lstStyle/>
                    <a:p>
                      <a:pPr latinLnBrk="1"/>
                      <a:endParaRPr lang="ko-KR" altLang="en-US" dirty="0"/>
                    </a:p>
                  </a:txBody>
                  <a:tcPr>
                    <a:solidFill>
                      <a:schemeClr val="accent6">
                        <a:lumMod val="75000"/>
                      </a:schemeClr>
                    </a:solidFill>
                  </a:tcPr>
                </a:tc>
                <a:tc>
                  <a:txBody>
                    <a:bodyPr/>
                    <a:lstStyle/>
                    <a:p>
                      <a:pPr latinLnBrk="1"/>
                      <a:endParaRPr lang="ko-KR" altLang="en-US" dirty="0"/>
                    </a:p>
                  </a:txBody>
                  <a:tcPr>
                    <a:solidFill>
                      <a:schemeClr val="accent6">
                        <a:lumMod val="75000"/>
                      </a:schemeClr>
                    </a:solidFill>
                  </a:tcPr>
                </a:tc>
                <a:tc>
                  <a:txBody>
                    <a:bodyPr/>
                    <a:lstStyle/>
                    <a:p>
                      <a:pPr latinLnBrk="1"/>
                      <a:endParaRPr lang="ko-KR" altLang="en-US"/>
                    </a:p>
                  </a:txBody>
                  <a:tcPr>
                    <a:solidFill>
                      <a:schemeClr val="accent6">
                        <a:lumMod val="75000"/>
                      </a:schemeClr>
                    </a:solidFill>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0"/>
                  </a:ext>
                </a:extLst>
              </a:tr>
              <a:tr h="402719">
                <a:tc>
                  <a:txBody>
                    <a:bodyPr/>
                    <a:lstStyle/>
                    <a:p>
                      <a:pPr latinLnBrk="1"/>
                      <a:endParaRPr lang="ko-KR" altLang="en-US"/>
                    </a:p>
                  </a:txBody>
                  <a:tcPr>
                    <a:solidFill>
                      <a:schemeClr val="accent6">
                        <a:lumMod val="75000"/>
                      </a:schemeClr>
                    </a:solidFill>
                  </a:tcPr>
                </a:tc>
                <a:tc>
                  <a:txBody>
                    <a:bodyPr/>
                    <a:lstStyle/>
                    <a:p>
                      <a:pPr latinLnBrk="1"/>
                      <a:endParaRPr lang="ko-KR" altLang="en-US" dirty="0"/>
                    </a:p>
                  </a:txBody>
                  <a:tcPr>
                    <a:solidFill>
                      <a:schemeClr val="accent6">
                        <a:lumMod val="75000"/>
                      </a:schemeClr>
                    </a:solidFill>
                  </a:tcPr>
                </a:tc>
                <a:tc>
                  <a:txBody>
                    <a:bodyPr/>
                    <a:lstStyle/>
                    <a:p>
                      <a:pPr latinLnBrk="1"/>
                      <a:endParaRPr lang="ko-KR" altLang="en-US" dirty="0"/>
                    </a:p>
                  </a:txBody>
                  <a:tcPr>
                    <a:solidFill>
                      <a:schemeClr val="accent6">
                        <a:lumMod val="75000"/>
                      </a:schemeClr>
                    </a:solidFill>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1"/>
                  </a:ext>
                </a:extLst>
              </a:tr>
              <a:tr h="402719">
                <a:tc>
                  <a:txBody>
                    <a:bodyPr/>
                    <a:lstStyle/>
                    <a:p>
                      <a:pPr latinLnBrk="1"/>
                      <a:endParaRPr lang="ko-KR" altLang="en-US"/>
                    </a:p>
                  </a:txBody>
                  <a:tcPr>
                    <a:solidFill>
                      <a:schemeClr val="accent6">
                        <a:lumMod val="75000"/>
                      </a:schemeClr>
                    </a:solidFill>
                  </a:tcPr>
                </a:tc>
                <a:tc>
                  <a:txBody>
                    <a:bodyPr/>
                    <a:lstStyle/>
                    <a:p>
                      <a:pPr latinLnBrk="1"/>
                      <a:endParaRPr lang="ko-KR" altLang="en-US"/>
                    </a:p>
                  </a:txBody>
                  <a:tcPr>
                    <a:solidFill>
                      <a:schemeClr val="accent6">
                        <a:lumMod val="75000"/>
                      </a:schemeClr>
                    </a:solidFill>
                  </a:tcPr>
                </a:tc>
                <a:tc>
                  <a:txBody>
                    <a:bodyPr/>
                    <a:lstStyle/>
                    <a:p>
                      <a:pPr latinLnBrk="1"/>
                      <a:endParaRPr lang="ko-KR" altLang="en-US" dirty="0"/>
                    </a:p>
                  </a:txBody>
                  <a:tcPr>
                    <a:solidFill>
                      <a:schemeClr val="accent6">
                        <a:lumMod val="75000"/>
                      </a:schemeClr>
                    </a:solidFill>
                  </a:tcPr>
                </a:tc>
                <a:tc>
                  <a:txBody>
                    <a:bodyPr/>
                    <a:lstStyle/>
                    <a:p>
                      <a:pPr latinLnBrk="1"/>
                      <a:endParaRPr lang="ko-KR" altLang="en-US" dirty="0"/>
                    </a:p>
                  </a:txBody>
                  <a:tcPr/>
                </a:tc>
                <a:tc>
                  <a:txBody>
                    <a:bodyPr/>
                    <a:lstStyle/>
                    <a:p>
                      <a:pPr latinLnBrk="1"/>
                      <a:endParaRPr lang="ko-KR" altLang="en-US"/>
                    </a:p>
                  </a:txBody>
                  <a:tcPr/>
                </a:tc>
                <a:extLst>
                  <a:ext uri="{0D108BD9-81ED-4DB2-BD59-A6C34878D82A}">
                    <a16:rowId xmlns="" xmlns:a16="http://schemas.microsoft.com/office/drawing/2014/main" val="10002"/>
                  </a:ext>
                </a:extLst>
              </a:tr>
              <a:tr h="402719">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dirty="0"/>
                    </a:p>
                  </a:txBody>
                  <a:tcPr/>
                </a:tc>
                <a:extLst>
                  <a:ext uri="{0D108BD9-81ED-4DB2-BD59-A6C34878D82A}">
                    <a16:rowId xmlns="" xmlns:a16="http://schemas.microsoft.com/office/drawing/2014/main" val="10003"/>
                  </a:ext>
                </a:extLst>
              </a:tr>
              <a:tr h="402719">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 xmlns:a16="http://schemas.microsoft.com/office/drawing/2014/main" val="10004"/>
                  </a:ext>
                </a:extLst>
              </a:tr>
            </a:tbl>
          </a:graphicData>
        </a:graphic>
      </p:graphicFrame>
      <p:graphicFrame>
        <p:nvGraphicFramePr>
          <p:cNvPr id="13" name="표 12"/>
          <p:cNvGraphicFramePr>
            <a:graphicFrameLocks noGrp="1"/>
          </p:cNvGraphicFramePr>
          <p:nvPr>
            <p:extLst/>
          </p:nvPr>
        </p:nvGraphicFramePr>
        <p:xfrm>
          <a:off x="625160" y="5076736"/>
          <a:ext cx="1014042" cy="1097280"/>
        </p:xfrm>
        <a:graphic>
          <a:graphicData uri="http://schemas.openxmlformats.org/drawingml/2006/table">
            <a:tbl>
              <a:tblPr firstRow="1" bandRow="1">
                <a:tableStyleId>{5940675A-B579-460E-94D1-54222C63F5DA}</a:tableStyleId>
              </a:tblPr>
              <a:tblGrid>
                <a:gridCol w="338014">
                  <a:extLst>
                    <a:ext uri="{9D8B030D-6E8A-4147-A177-3AD203B41FA5}">
                      <a16:colId xmlns="" xmlns:a16="http://schemas.microsoft.com/office/drawing/2014/main" val="20000"/>
                    </a:ext>
                  </a:extLst>
                </a:gridCol>
                <a:gridCol w="338014">
                  <a:extLst>
                    <a:ext uri="{9D8B030D-6E8A-4147-A177-3AD203B41FA5}">
                      <a16:colId xmlns="" xmlns:a16="http://schemas.microsoft.com/office/drawing/2014/main" val="20001"/>
                    </a:ext>
                  </a:extLst>
                </a:gridCol>
                <a:gridCol w="338014">
                  <a:extLst>
                    <a:ext uri="{9D8B030D-6E8A-4147-A177-3AD203B41FA5}">
                      <a16:colId xmlns="" xmlns:a16="http://schemas.microsoft.com/office/drawing/2014/main" val="20002"/>
                    </a:ext>
                  </a:extLst>
                </a:gridCol>
              </a:tblGrid>
              <a:tr h="277694">
                <a:tc>
                  <a:txBody>
                    <a:bodyPr/>
                    <a:lstStyle/>
                    <a:p>
                      <a:pPr latinLnBrk="1"/>
                      <a:endParaRPr lang="ko-KR" altLang="en-US" dirty="0"/>
                    </a:p>
                  </a:txBody>
                  <a:tcPr>
                    <a:solidFill>
                      <a:schemeClr val="bg1">
                        <a:lumMod val="75000"/>
                      </a:schemeClr>
                    </a:solidFill>
                  </a:tcPr>
                </a:tc>
                <a:tc>
                  <a:txBody>
                    <a:bodyPr/>
                    <a:lstStyle/>
                    <a:p>
                      <a:pPr latinLnBrk="1"/>
                      <a:endParaRPr lang="ko-KR" altLang="en-US" dirty="0"/>
                    </a:p>
                  </a:txBody>
                  <a:tcPr>
                    <a:solidFill>
                      <a:schemeClr val="bg1">
                        <a:lumMod val="75000"/>
                      </a:schemeClr>
                    </a:solidFill>
                  </a:tcPr>
                </a:tc>
                <a:tc>
                  <a:txBody>
                    <a:bodyPr/>
                    <a:lstStyle/>
                    <a:p>
                      <a:pPr latinLnBrk="1"/>
                      <a:endParaRPr lang="ko-KR" altLang="en-US" dirty="0"/>
                    </a:p>
                  </a:txBody>
                  <a:tcPr>
                    <a:solidFill>
                      <a:schemeClr val="bg1">
                        <a:lumMod val="75000"/>
                      </a:schemeClr>
                    </a:solidFill>
                  </a:tcPr>
                </a:tc>
                <a:extLst>
                  <a:ext uri="{0D108BD9-81ED-4DB2-BD59-A6C34878D82A}">
                    <a16:rowId xmlns="" xmlns:a16="http://schemas.microsoft.com/office/drawing/2014/main" val="10000"/>
                  </a:ext>
                </a:extLst>
              </a:tr>
              <a:tr h="277694">
                <a:tc>
                  <a:txBody>
                    <a:bodyPr/>
                    <a:lstStyle/>
                    <a:p>
                      <a:pPr latinLnBrk="1"/>
                      <a:endParaRPr lang="ko-KR" altLang="en-US"/>
                    </a:p>
                  </a:txBody>
                  <a:tcPr>
                    <a:solidFill>
                      <a:schemeClr val="bg1">
                        <a:lumMod val="75000"/>
                      </a:schemeClr>
                    </a:solidFill>
                  </a:tcPr>
                </a:tc>
                <a:tc>
                  <a:txBody>
                    <a:bodyPr/>
                    <a:lstStyle/>
                    <a:p>
                      <a:pPr latinLnBrk="1"/>
                      <a:endParaRPr lang="ko-KR" altLang="en-US" dirty="0"/>
                    </a:p>
                  </a:txBody>
                  <a:tcPr>
                    <a:solidFill>
                      <a:schemeClr val="bg1">
                        <a:lumMod val="75000"/>
                      </a:schemeClr>
                    </a:solidFill>
                  </a:tcPr>
                </a:tc>
                <a:tc>
                  <a:txBody>
                    <a:bodyPr/>
                    <a:lstStyle/>
                    <a:p>
                      <a:pPr latinLnBrk="1"/>
                      <a:endParaRPr lang="ko-KR" altLang="en-US" dirty="0"/>
                    </a:p>
                  </a:txBody>
                  <a:tcPr>
                    <a:solidFill>
                      <a:schemeClr val="bg1">
                        <a:lumMod val="75000"/>
                      </a:schemeClr>
                    </a:solidFill>
                  </a:tcPr>
                </a:tc>
                <a:extLst>
                  <a:ext uri="{0D108BD9-81ED-4DB2-BD59-A6C34878D82A}">
                    <a16:rowId xmlns="" xmlns:a16="http://schemas.microsoft.com/office/drawing/2014/main" val="10001"/>
                  </a:ext>
                </a:extLst>
              </a:tr>
              <a:tr h="277694">
                <a:tc>
                  <a:txBody>
                    <a:bodyPr/>
                    <a:lstStyle/>
                    <a:p>
                      <a:pPr latinLnBrk="1"/>
                      <a:endParaRPr lang="ko-KR" altLang="en-US"/>
                    </a:p>
                  </a:txBody>
                  <a:tcPr>
                    <a:solidFill>
                      <a:schemeClr val="bg1">
                        <a:lumMod val="75000"/>
                      </a:schemeClr>
                    </a:solidFill>
                  </a:tcPr>
                </a:tc>
                <a:tc>
                  <a:txBody>
                    <a:bodyPr/>
                    <a:lstStyle/>
                    <a:p>
                      <a:pPr latinLnBrk="1"/>
                      <a:endParaRPr lang="ko-KR" altLang="en-US"/>
                    </a:p>
                  </a:txBody>
                  <a:tcPr>
                    <a:solidFill>
                      <a:schemeClr val="bg1">
                        <a:lumMod val="75000"/>
                      </a:schemeClr>
                    </a:solidFill>
                  </a:tcPr>
                </a:tc>
                <a:tc>
                  <a:txBody>
                    <a:bodyPr/>
                    <a:lstStyle/>
                    <a:p>
                      <a:pPr latinLnBrk="1"/>
                      <a:endParaRPr lang="ko-KR" altLang="en-US" dirty="0"/>
                    </a:p>
                  </a:txBody>
                  <a:tcPr>
                    <a:solidFill>
                      <a:schemeClr val="bg1">
                        <a:lumMod val="75000"/>
                      </a:schemeClr>
                    </a:solidFill>
                  </a:tcPr>
                </a:tc>
                <a:extLst>
                  <a:ext uri="{0D108BD9-81ED-4DB2-BD59-A6C34878D82A}">
                    <a16:rowId xmlns="" xmlns:a16="http://schemas.microsoft.com/office/drawing/2014/main" val="10002"/>
                  </a:ext>
                </a:extLst>
              </a:tr>
            </a:tbl>
          </a:graphicData>
        </a:graphic>
      </p:graphicFrame>
      <p:cxnSp>
        <p:nvCxnSpPr>
          <p:cNvPr id="15" name="직선 화살표 연결선 14"/>
          <p:cNvCxnSpPr/>
          <p:nvPr/>
        </p:nvCxnSpPr>
        <p:spPr>
          <a:xfrm>
            <a:off x="745435" y="3873446"/>
            <a:ext cx="2186608" cy="619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V="1">
            <a:off x="1112872" y="4489930"/>
            <a:ext cx="1799293" cy="11354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69699" y="4573660"/>
            <a:ext cx="1772474" cy="369332"/>
          </a:xfrm>
          <a:prstGeom prst="rect">
            <a:avLst/>
          </a:prstGeom>
          <a:noFill/>
        </p:spPr>
        <p:txBody>
          <a:bodyPr wrap="square" rtlCol="0">
            <a:spAutoFit/>
          </a:bodyPr>
          <a:lstStyle/>
          <a:p>
            <a:r>
              <a:rPr lang="en-US" altLang="ko-KR" dirty="0">
                <a:solidFill>
                  <a:schemeClr val="accent2">
                    <a:lumMod val="50000"/>
                  </a:schemeClr>
                </a:solidFill>
              </a:rPr>
              <a:t>equivalent</a:t>
            </a:r>
            <a:endParaRPr lang="ko-KR" altLang="en-US" dirty="0">
              <a:solidFill>
                <a:schemeClr val="accent2">
                  <a:lumMod val="50000"/>
                </a:schemeClr>
              </a:solidFill>
            </a:endParaRPr>
          </a:p>
        </p:txBody>
      </p:sp>
      <p:sp>
        <p:nvSpPr>
          <p:cNvPr id="19" name="TextBox 18"/>
          <p:cNvSpPr txBox="1"/>
          <p:nvPr/>
        </p:nvSpPr>
        <p:spPr>
          <a:xfrm>
            <a:off x="8193630" y="5754583"/>
            <a:ext cx="2524539" cy="646331"/>
          </a:xfrm>
          <a:prstGeom prst="rect">
            <a:avLst/>
          </a:prstGeom>
          <a:noFill/>
        </p:spPr>
        <p:txBody>
          <a:bodyPr wrap="square" rtlCol="0">
            <a:spAutoFit/>
          </a:bodyPr>
          <a:lstStyle/>
          <a:p>
            <a:r>
              <a:rPr lang="en-US" altLang="ko-KR" dirty="0"/>
              <a:t>Transposed convolution</a:t>
            </a:r>
            <a:endParaRPr lang="ko-KR" altLang="en-US" dirty="0"/>
          </a:p>
        </p:txBody>
      </p:sp>
      <p:cxnSp>
        <p:nvCxnSpPr>
          <p:cNvPr id="21" name="직선 화살표 연결선 20"/>
          <p:cNvCxnSpPr/>
          <p:nvPr/>
        </p:nvCxnSpPr>
        <p:spPr>
          <a:xfrm flipV="1">
            <a:off x="6023113" y="4182966"/>
            <a:ext cx="319060" cy="575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4376" y="4619005"/>
            <a:ext cx="1037237" cy="369332"/>
          </a:xfrm>
          <a:prstGeom prst="rect">
            <a:avLst/>
          </a:prstGeom>
          <a:noFill/>
        </p:spPr>
        <p:txBody>
          <a:bodyPr wrap="square" rtlCol="0">
            <a:spAutoFit/>
          </a:bodyPr>
          <a:lstStyle/>
          <a:p>
            <a:r>
              <a:rPr lang="en-US" altLang="ko-KR" dirty="0"/>
              <a:t>input</a:t>
            </a:r>
            <a:endParaRPr lang="ko-KR" altLang="en-US" dirty="0"/>
          </a:p>
        </p:txBody>
      </p:sp>
      <p:sp>
        <p:nvSpPr>
          <p:cNvPr id="23" name="TextBox 22"/>
          <p:cNvSpPr txBox="1"/>
          <p:nvPr/>
        </p:nvSpPr>
        <p:spPr>
          <a:xfrm>
            <a:off x="6218789" y="5294964"/>
            <a:ext cx="1702698" cy="430887"/>
          </a:xfrm>
          <a:prstGeom prst="rect">
            <a:avLst/>
          </a:prstGeom>
          <a:noFill/>
        </p:spPr>
        <p:txBody>
          <a:bodyPr wrap="square" rtlCol="0">
            <a:spAutoFit/>
          </a:bodyPr>
          <a:lstStyle/>
          <a:p>
            <a:r>
              <a:rPr lang="en-US" altLang="ko-KR" sz="1100" dirty="0"/>
              <a:t>Input with zero padding every where..</a:t>
            </a:r>
            <a:endParaRPr lang="ko-KR" altLang="en-US" sz="1100" dirty="0"/>
          </a:p>
        </p:txBody>
      </p:sp>
      <p:sp>
        <p:nvSpPr>
          <p:cNvPr id="24" name="TextBox 23"/>
          <p:cNvSpPr txBox="1"/>
          <p:nvPr/>
        </p:nvSpPr>
        <p:spPr>
          <a:xfrm>
            <a:off x="798149" y="6077749"/>
            <a:ext cx="1033464" cy="369332"/>
          </a:xfrm>
          <a:prstGeom prst="rect">
            <a:avLst/>
          </a:prstGeom>
          <a:noFill/>
        </p:spPr>
        <p:txBody>
          <a:bodyPr wrap="square" rtlCol="0">
            <a:spAutoFit/>
          </a:bodyPr>
          <a:lstStyle/>
          <a:p>
            <a:r>
              <a:rPr lang="en-US" altLang="ko-KR" dirty="0"/>
              <a:t>filter</a:t>
            </a:r>
            <a:endParaRPr lang="ko-KR" altLang="en-US" dirty="0"/>
          </a:p>
        </p:txBody>
      </p:sp>
      <p:sp>
        <p:nvSpPr>
          <p:cNvPr id="7" name="TextBox 6"/>
          <p:cNvSpPr txBox="1"/>
          <p:nvPr/>
        </p:nvSpPr>
        <p:spPr>
          <a:xfrm>
            <a:off x="4996438" y="4964354"/>
            <a:ext cx="716096" cy="369332"/>
          </a:xfrm>
          <a:prstGeom prst="rect">
            <a:avLst/>
          </a:prstGeom>
          <a:noFill/>
        </p:spPr>
        <p:txBody>
          <a:bodyPr wrap="square" rtlCol="0">
            <a:spAutoFit/>
          </a:bodyPr>
          <a:lstStyle/>
          <a:p>
            <a:r>
              <a:rPr lang="en-US" altLang="ko-KR" dirty="0"/>
              <a:t>=</a:t>
            </a:r>
            <a:endParaRPr lang="ko-KR" altLang="en-US" dirty="0"/>
          </a:p>
        </p:txBody>
      </p:sp>
    </p:spTree>
    <p:extLst>
      <p:ext uri="{BB962C8B-B14F-4D97-AF65-F5344CB8AC3E}">
        <p14:creationId xmlns:p14="http://schemas.microsoft.com/office/powerpoint/2010/main" val="1441427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Dilated(</a:t>
            </a:r>
            <a:r>
              <a:rPr lang="en-US" altLang="ko-KR" dirty="0" err="1"/>
              <a:t>Atrous</a:t>
            </a:r>
            <a:r>
              <a:rPr lang="en-US" altLang="ko-KR" dirty="0"/>
              <a:t>) Convolution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65</a:t>
            </a:fld>
            <a:endParaRPr lang="ko-KR" altLang="en-US"/>
          </a:p>
        </p:txBody>
      </p:sp>
      <p:pic>
        <p:nvPicPr>
          <p:cNvPr id="6" name="그림 5"/>
          <p:cNvPicPr>
            <a:picLocks noChangeAspect="1"/>
          </p:cNvPicPr>
          <p:nvPr/>
        </p:nvPicPr>
        <p:blipFill>
          <a:blip r:embed="rId2"/>
          <a:stretch>
            <a:fillRect/>
          </a:stretch>
        </p:blipFill>
        <p:spPr>
          <a:xfrm>
            <a:off x="2008739" y="1892268"/>
            <a:ext cx="6234113" cy="4262505"/>
          </a:xfrm>
          <a:prstGeom prst="rect">
            <a:avLst/>
          </a:prstGeom>
        </p:spPr>
      </p:pic>
      <p:sp>
        <p:nvSpPr>
          <p:cNvPr id="7" name="아래쪽 화살표 6"/>
          <p:cNvSpPr/>
          <p:nvPr/>
        </p:nvSpPr>
        <p:spPr>
          <a:xfrm rot="18616315">
            <a:off x="1363855" y="3516624"/>
            <a:ext cx="447261" cy="1252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149646" y="3144197"/>
            <a:ext cx="1631052" cy="369332"/>
          </a:xfrm>
          <a:prstGeom prst="rect">
            <a:avLst/>
          </a:prstGeom>
          <a:noFill/>
        </p:spPr>
        <p:txBody>
          <a:bodyPr wrap="square" rtlCol="0">
            <a:spAutoFit/>
          </a:bodyPr>
          <a:lstStyle/>
          <a:p>
            <a:r>
              <a:rPr lang="en-US" altLang="ko-KR" dirty="0" err="1"/>
              <a:t>Atrous</a:t>
            </a:r>
            <a:r>
              <a:rPr lang="en-US" altLang="ko-KR" dirty="0"/>
              <a:t> conv.</a:t>
            </a:r>
            <a:endParaRPr lang="ko-KR" altLang="en-US" dirty="0"/>
          </a:p>
        </p:txBody>
      </p:sp>
      <p:sp>
        <p:nvSpPr>
          <p:cNvPr id="9" name="아래쪽 화살표 8"/>
          <p:cNvSpPr/>
          <p:nvPr/>
        </p:nvSpPr>
        <p:spPr>
          <a:xfrm rot="18616315">
            <a:off x="1363852" y="1782822"/>
            <a:ext cx="447261" cy="1252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149646" y="1506024"/>
            <a:ext cx="1631052" cy="369332"/>
          </a:xfrm>
          <a:prstGeom prst="rect">
            <a:avLst/>
          </a:prstGeom>
          <a:noFill/>
        </p:spPr>
        <p:txBody>
          <a:bodyPr wrap="square" rtlCol="0">
            <a:spAutoFit/>
          </a:bodyPr>
          <a:lstStyle/>
          <a:p>
            <a:r>
              <a:rPr lang="en-US" altLang="ko-KR" dirty="0"/>
              <a:t>regular conv.</a:t>
            </a:r>
            <a:endParaRPr lang="ko-KR" altLang="en-US" dirty="0"/>
          </a:p>
        </p:txBody>
      </p:sp>
    </p:spTree>
    <p:extLst>
      <p:ext uri="{BB962C8B-B14F-4D97-AF65-F5344CB8AC3E}">
        <p14:creationId xmlns:p14="http://schemas.microsoft.com/office/powerpoint/2010/main" val="1306660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Dilated(</a:t>
            </a:r>
            <a:r>
              <a:rPr lang="en-US" altLang="ko-KR" dirty="0" err="1"/>
              <a:t>Atrous</a:t>
            </a:r>
            <a:r>
              <a:rPr lang="en-US" altLang="ko-KR" dirty="0"/>
              <a:t>) Convolution</a:t>
            </a:r>
            <a:endParaRPr lang="ko-KR" altLang="en-US" dirty="0"/>
          </a:p>
        </p:txBody>
      </p:sp>
      <p:sp>
        <p:nvSpPr>
          <p:cNvPr id="3" name="내용 개체 틀 2"/>
          <p:cNvSpPr>
            <a:spLocks noGrp="1"/>
          </p:cNvSpPr>
          <p:nvPr>
            <p:ph idx="1"/>
          </p:nvPr>
        </p:nvSpPr>
        <p:spPr>
          <a:xfrm>
            <a:off x="838200" y="1518033"/>
            <a:ext cx="10515600" cy="4351338"/>
          </a:xfrm>
        </p:spPr>
        <p:txBody>
          <a:bodyPr/>
          <a:lstStyle/>
          <a:p>
            <a:r>
              <a:rPr lang="en-US" altLang="ko-KR" dirty="0">
                <a:solidFill>
                  <a:srgbClr val="C00000"/>
                </a:solidFill>
              </a:rPr>
              <a:t>Filter variables are the same</a:t>
            </a:r>
            <a:r>
              <a:rPr lang="en-US" altLang="ko-KR" dirty="0"/>
              <a:t> but filter has zero paddings in between with rate varying</a:t>
            </a:r>
          </a:p>
          <a:p>
            <a:r>
              <a:rPr lang="en-US" altLang="ko-KR" dirty="0"/>
              <a:t>Rate = 1: regular convolution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66</a:t>
            </a:fld>
            <a:endParaRPr lang="ko-KR" altLang="en-US"/>
          </a:p>
        </p:txBody>
      </p:sp>
      <p:graphicFrame>
        <p:nvGraphicFramePr>
          <p:cNvPr id="6" name="표 5"/>
          <p:cNvGraphicFramePr>
            <a:graphicFrameLocks noGrp="1"/>
          </p:cNvGraphicFramePr>
          <p:nvPr>
            <p:extLst/>
          </p:nvPr>
        </p:nvGraphicFramePr>
        <p:xfrm>
          <a:off x="1097721" y="3124936"/>
          <a:ext cx="1357242" cy="1228404"/>
        </p:xfrm>
        <a:graphic>
          <a:graphicData uri="http://schemas.openxmlformats.org/drawingml/2006/table">
            <a:tbl>
              <a:tblPr firstRow="1" bandRow="1">
                <a:tableStyleId>{5940675A-B579-460E-94D1-54222C63F5DA}</a:tableStyleId>
              </a:tblPr>
              <a:tblGrid>
                <a:gridCol w="452414">
                  <a:extLst>
                    <a:ext uri="{9D8B030D-6E8A-4147-A177-3AD203B41FA5}">
                      <a16:colId xmlns="" xmlns:a16="http://schemas.microsoft.com/office/drawing/2014/main" val="20000"/>
                    </a:ext>
                  </a:extLst>
                </a:gridCol>
                <a:gridCol w="452414">
                  <a:extLst>
                    <a:ext uri="{9D8B030D-6E8A-4147-A177-3AD203B41FA5}">
                      <a16:colId xmlns="" xmlns:a16="http://schemas.microsoft.com/office/drawing/2014/main" val="20001"/>
                    </a:ext>
                  </a:extLst>
                </a:gridCol>
                <a:gridCol w="452414">
                  <a:extLst>
                    <a:ext uri="{9D8B030D-6E8A-4147-A177-3AD203B41FA5}">
                      <a16:colId xmlns="" xmlns:a16="http://schemas.microsoft.com/office/drawing/2014/main" val="20002"/>
                    </a:ext>
                  </a:extLst>
                </a:gridCol>
              </a:tblGrid>
              <a:tr h="409468">
                <a:tc>
                  <a:txBody>
                    <a:bodyPr/>
                    <a:lstStyle/>
                    <a:p>
                      <a:pPr latinLnBrk="1"/>
                      <a:endParaRPr lang="ko-KR" altLang="en-US" dirty="0"/>
                    </a:p>
                  </a:txBody>
                  <a:tcPr>
                    <a:solidFill>
                      <a:schemeClr val="accent1">
                        <a:lumMod val="75000"/>
                      </a:schemeClr>
                    </a:solidFill>
                  </a:tcPr>
                </a:tc>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solidFill>
                      <a:schemeClr val="accent1">
                        <a:lumMod val="75000"/>
                      </a:schemeClr>
                    </a:solidFill>
                  </a:tcPr>
                </a:tc>
                <a:extLst>
                  <a:ext uri="{0D108BD9-81ED-4DB2-BD59-A6C34878D82A}">
                    <a16:rowId xmlns="" xmlns:a16="http://schemas.microsoft.com/office/drawing/2014/main" val="10000"/>
                  </a:ext>
                </a:extLst>
              </a:tr>
              <a:tr h="409468">
                <a:tc>
                  <a:txBody>
                    <a:bodyPr/>
                    <a:lstStyle/>
                    <a:p>
                      <a:pPr latinLnBrk="1"/>
                      <a:endParaRPr lang="ko-KR" altLang="en-US"/>
                    </a:p>
                  </a:txBody>
                  <a:tcPr>
                    <a:solidFill>
                      <a:schemeClr val="accent1">
                        <a:lumMod val="75000"/>
                      </a:schemeClr>
                    </a:solidFill>
                  </a:tcPr>
                </a:tc>
                <a:tc>
                  <a:txBody>
                    <a:bodyPr/>
                    <a:lstStyle/>
                    <a:p>
                      <a:pPr latinLnBrk="1"/>
                      <a:endParaRPr lang="ko-KR" altLang="en-US" dirty="0"/>
                    </a:p>
                  </a:txBody>
                  <a:tcPr>
                    <a:solidFill>
                      <a:schemeClr val="accent1">
                        <a:lumMod val="75000"/>
                      </a:schemeClr>
                    </a:solidFill>
                  </a:tcPr>
                </a:tc>
                <a:tc>
                  <a:txBody>
                    <a:bodyPr/>
                    <a:lstStyle/>
                    <a:p>
                      <a:pPr latinLnBrk="1"/>
                      <a:endParaRPr lang="ko-KR" altLang="en-US" dirty="0"/>
                    </a:p>
                  </a:txBody>
                  <a:tcPr>
                    <a:solidFill>
                      <a:schemeClr val="accent1">
                        <a:lumMod val="75000"/>
                      </a:schemeClr>
                    </a:solidFill>
                  </a:tcPr>
                </a:tc>
                <a:extLst>
                  <a:ext uri="{0D108BD9-81ED-4DB2-BD59-A6C34878D82A}">
                    <a16:rowId xmlns="" xmlns:a16="http://schemas.microsoft.com/office/drawing/2014/main" val="10001"/>
                  </a:ext>
                </a:extLst>
              </a:tr>
              <a:tr h="409468">
                <a:tc>
                  <a:txBody>
                    <a:bodyPr/>
                    <a:lstStyle/>
                    <a:p>
                      <a:pPr latinLnBrk="1"/>
                      <a:endParaRPr lang="ko-KR" altLang="en-US"/>
                    </a:p>
                  </a:txBody>
                  <a:tcPr>
                    <a:solidFill>
                      <a:schemeClr val="accent1">
                        <a:lumMod val="75000"/>
                      </a:schemeClr>
                    </a:solidFill>
                  </a:tcPr>
                </a:tc>
                <a:tc>
                  <a:txBody>
                    <a:bodyPr/>
                    <a:lstStyle/>
                    <a:p>
                      <a:pPr latinLnBrk="1"/>
                      <a:endParaRPr lang="ko-KR" altLang="en-US"/>
                    </a:p>
                  </a:txBody>
                  <a:tcPr>
                    <a:solidFill>
                      <a:schemeClr val="accent1">
                        <a:lumMod val="75000"/>
                      </a:schemeClr>
                    </a:solidFill>
                  </a:tcPr>
                </a:tc>
                <a:tc>
                  <a:txBody>
                    <a:bodyPr/>
                    <a:lstStyle/>
                    <a:p>
                      <a:pPr latinLnBrk="1"/>
                      <a:endParaRPr lang="ko-KR" altLang="en-US" dirty="0"/>
                    </a:p>
                  </a:txBody>
                  <a:tcPr>
                    <a:solidFill>
                      <a:schemeClr val="accent1">
                        <a:lumMod val="75000"/>
                      </a:schemeClr>
                    </a:solidFill>
                  </a:tcPr>
                </a:tc>
                <a:extLst>
                  <a:ext uri="{0D108BD9-81ED-4DB2-BD59-A6C34878D82A}">
                    <a16:rowId xmlns="" xmlns:a16="http://schemas.microsoft.com/office/drawing/2014/main" val="10002"/>
                  </a:ext>
                </a:extLst>
              </a:tr>
            </a:tbl>
          </a:graphicData>
        </a:graphic>
      </p:graphicFrame>
      <p:sp>
        <p:nvSpPr>
          <p:cNvPr id="7" name="TextBox 6"/>
          <p:cNvSpPr txBox="1"/>
          <p:nvPr/>
        </p:nvSpPr>
        <p:spPr>
          <a:xfrm>
            <a:off x="1282148" y="4350918"/>
            <a:ext cx="1530626" cy="369332"/>
          </a:xfrm>
          <a:prstGeom prst="rect">
            <a:avLst/>
          </a:prstGeom>
          <a:noFill/>
        </p:spPr>
        <p:txBody>
          <a:bodyPr wrap="square" rtlCol="0">
            <a:spAutoFit/>
          </a:bodyPr>
          <a:lstStyle/>
          <a:p>
            <a:r>
              <a:rPr lang="en-US" altLang="ko-KR" dirty="0"/>
              <a:t>rate = 1</a:t>
            </a:r>
            <a:endParaRPr lang="ko-KR" altLang="en-US" dirty="0"/>
          </a:p>
        </p:txBody>
      </p:sp>
      <p:graphicFrame>
        <p:nvGraphicFramePr>
          <p:cNvPr id="8" name="표 7"/>
          <p:cNvGraphicFramePr>
            <a:graphicFrameLocks noGrp="1"/>
          </p:cNvGraphicFramePr>
          <p:nvPr>
            <p:extLst/>
          </p:nvPr>
        </p:nvGraphicFramePr>
        <p:xfrm>
          <a:off x="3900550" y="2926153"/>
          <a:ext cx="2549940" cy="2405270"/>
        </p:xfrm>
        <a:graphic>
          <a:graphicData uri="http://schemas.openxmlformats.org/drawingml/2006/table">
            <a:tbl>
              <a:tblPr firstRow="1" bandRow="1">
                <a:tableStyleId>{5940675A-B579-460E-94D1-54222C63F5DA}</a:tableStyleId>
              </a:tblPr>
              <a:tblGrid>
                <a:gridCol w="509988">
                  <a:extLst>
                    <a:ext uri="{9D8B030D-6E8A-4147-A177-3AD203B41FA5}">
                      <a16:colId xmlns="" xmlns:a16="http://schemas.microsoft.com/office/drawing/2014/main" val="20000"/>
                    </a:ext>
                  </a:extLst>
                </a:gridCol>
                <a:gridCol w="509988">
                  <a:extLst>
                    <a:ext uri="{9D8B030D-6E8A-4147-A177-3AD203B41FA5}">
                      <a16:colId xmlns="" xmlns:a16="http://schemas.microsoft.com/office/drawing/2014/main" val="20001"/>
                    </a:ext>
                  </a:extLst>
                </a:gridCol>
                <a:gridCol w="509988">
                  <a:extLst>
                    <a:ext uri="{9D8B030D-6E8A-4147-A177-3AD203B41FA5}">
                      <a16:colId xmlns="" xmlns:a16="http://schemas.microsoft.com/office/drawing/2014/main" val="20002"/>
                    </a:ext>
                  </a:extLst>
                </a:gridCol>
                <a:gridCol w="509988">
                  <a:extLst>
                    <a:ext uri="{9D8B030D-6E8A-4147-A177-3AD203B41FA5}">
                      <a16:colId xmlns="" xmlns:a16="http://schemas.microsoft.com/office/drawing/2014/main" val="20003"/>
                    </a:ext>
                  </a:extLst>
                </a:gridCol>
                <a:gridCol w="509988">
                  <a:extLst>
                    <a:ext uri="{9D8B030D-6E8A-4147-A177-3AD203B41FA5}">
                      <a16:colId xmlns="" xmlns:a16="http://schemas.microsoft.com/office/drawing/2014/main" val="20004"/>
                    </a:ext>
                  </a:extLst>
                </a:gridCol>
              </a:tblGrid>
              <a:tr h="481054">
                <a:tc>
                  <a:txBody>
                    <a:bodyPr/>
                    <a:lstStyle/>
                    <a:p>
                      <a:pPr latinLnBrk="1"/>
                      <a:endParaRPr lang="ko-KR" altLang="en-US" dirty="0"/>
                    </a:p>
                  </a:txBody>
                  <a:tcPr>
                    <a:solidFill>
                      <a:schemeClr val="accent1">
                        <a:lumMod val="75000"/>
                      </a:schemeClr>
                    </a:solidFill>
                  </a:tcPr>
                </a:tc>
                <a:tc>
                  <a:txBody>
                    <a:bodyPr/>
                    <a:lstStyle/>
                    <a:p>
                      <a:pPr latinLnBrk="1"/>
                      <a:r>
                        <a:rPr lang="en-US" altLang="ko-KR" dirty="0"/>
                        <a:t>0</a:t>
                      </a:r>
                      <a:endParaRPr lang="ko-KR" altLang="en-US" dirty="0"/>
                    </a:p>
                  </a:txBody>
                  <a:tcPr/>
                </a:tc>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dirty="0"/>
                    </a:p>
                  </a:txBody>
                  <a:tcPr>
                    <a:solidFill>
                      <a:schemeClr val="accent1">
                        <a:lumMod val="75000"/>
                      </a:schemeClr>
                    </a:solidFill>
                  </a:tcPr>
                </a:tc>
                <a:extLst>
                  <a:ext uri="{0D108BD9-81ED-4DB2-BD59-A6C34878D82A}">
                    <a16:rowId xmlns="" xmlns:a16="http://schemas.microsoft.com/office/drawing/2014/main" val="10000"/>
                  </a:ext>
                </a:extLst>
              </a:tr>
              <a:tr h="481054">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1"/>
                  </a:ext>
                </a:extLst>
              </a:tr>
              <a:tr h="481054">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dirty="0"/>
                    </a:p>
                  </a:txBody>
                  <a:tcPr>
                    <a:solidFill>
                      <a:schemeClr val="accent1">
                        <a:lumMod val="75000"/>
                      </a:schemeClr>
                    </a:solidFill>
                  </a:tcPr>
                </a:tc>
                <a:extLst>
                  <a:ext uri="{0D108BD9-81ED-4DB2-BD59-A6C34878D82A}">
                    <a16:rowId xmlns="" xmlns:a16="http://schemas.microsoft.com/office/drawing/2014/main" val="10002"/>
                  </a:ext>
                </a:extLst>
              </a:tr>
              <a:tr h="481054">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3"/>
                  </a:ext>
                </a:extLst>
              </a:tr>
              <a:tr h="481054">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dirty="0"/>
                    </a:p>
                  </a:txBody>
                  <a:tcPr>
                    <a:solidFill>
                      <a:schemeClr val="accent1">
                        <a:lumMod val="75000"/>
                      </a:schemeClr>
                    </a:solidFill>
                  </a:tcPr>
                </a:tc>
                <a:tc>
                  <a:txBody>
                    <a:bodyPr/>
                    <a:lstStyle/>
                    <a:p>
                      <a:pPr latinLnBrk="1"/>
                      <a:endParaRPr lang="ko-KR" altLang="en-US" dirty="0"/>
                    </a:p>
                  </a:txBody>
                  <a:tcPr/>
                </a:tc>
                <a:tc>
                  <a:txBody>
                    <a:bodyPr/>
                    <a:lstStyle/>
                    <a:p>
                      <a:pPr latinLnBrk="1"/>
                      <a:endParaRPr lang="ko-KR" altLang="en-US" dirty="0"/>
                    </a:p>
                  </a:txBody>
                  <a:tcPr>
                    <a:solidFill>
                      <a:schemeClr val="accent1">
                        <a:lumMod val="75000"/>
                      </a:schemeClr>
                    </a:solidFill>
                  </a:tcPr>
                </a:tc>
                <a:extLst>
                  <a:ext uri="{0D108BD9-81ED-4DB2-BD59-A6C34878D82A}">
                    <a16:rowId xmlns="" xmlns:a16="http://schemas.microsoft.com/office/drawing/2014/main" val="10004"/>
                  </a:ext>
                </a:extLst>
              </a:tr>
            </a:tbl>
          </a:graphicData>
        </a:graphic>
      </p:graphicFrame>
      <p:sp>
        <p:nvSpPr>
          <p:cNvPr id="9" name="TextBox 8"/>
          <p:cNvSpPr txBox="1"/>
          <p:nvPr/>
        </p:nvSpPr>
        <p:spPr>
          <a:xfrm>
            <a:off x="4652061" y="5329001"/>
            <a:ext cx="1530626" cy="369332"/>
          </a:xfrm>
          <a:prstGeom prst="rect">
            <a:avLst/>
          </a:prstGeom>
          <a:noFill/>
        </p:spPr>
        <p:txBody>
          <a:bodyPr wrap="square" rtlCol="0">
            <a:spAutoFit/>
          </a:bodyPr>
          <a:lstStyle/>
          <a:p>
            <a:r>
              <a:rPr lang="en-US" altLang="ko-KR" dirty="0"/>
              <a:t>rate = 2</a:t>
            </a:r>
            <a:endParaRPr lang="ko-KR" altLang="en-US" dirty="0"/>
          </a:p>
        </p:txBody>
      </p:sp>
      <p:graphicFrame>
        <p:nvGraphicFramePr>
          <p:cNvPr id="11" name="표 10"/>
          <p:cNvGraphicFramePr>
            <a:graphicFrameLocks noGrp="1"/>
          </p:cNvGraphicFramePr>
          <p:nvPr>
            <p:extLst/>
          </p:nvPr>
        </p:nvGraphicFramePr>
        <p:xfrm>
          <a:off x="7445510" y="2023716"/>
          <a:ext cx="4001053" cy="4210143"/>
        </p:xfrm>
        <a:graphic>
          <a:graphicData uri="http://schemas.openxmlformats.org/drawingml/2006/table">
            <a:tbl>
              <a:tblPr firstRow="1" bandRow="1">
                <a:tableStyleId>{5940675A-B579-460E-94D1-54222C63F5DA}</a:tableStyleId>
              </a:tblPr>
              <a:tblGrid>
                <a:gridCol w="571579">
                  <a:extLst>
                    <a:ext uri="{9D8B030D-6E8A-4147-A177-3AD203B41FA5}">
                      <a16:colId xmlns="" xmlns:a16="http://schemas.microsoft.com/office/drawing/2014/main" val="20000"/>
                    </a:ext>
                  </a:extLst>
                </a:gridCol>
                <a:gridCol w="571579">
                  <a:extLst>
                    <a:ext uri="{9D8B030D-6E8A-4147-A177-3AD203B41FA5}">
                      <a16:colId xmlns="" xmlns:a16="http://schemas.microsoft.com/office/drawing/2014/main" val="20001"/>
                    </a:ext>
                  </a:extLst>
                </a:gridCol>
                <a:gridCol w="571579">
                  <a:extLst>
                    <a:ext uri="{9D8B030D-6E8A-4147-A177-3AD203B41FA5}">
                      <a16:colId xmlns="" xmlns:a16="http://schemas.microsoft.com/office/drawing/2014/main" val="20002"/>
                    </a:ext>
                  </a:extLst>
                </a:gridCol>
                <a:gridCol w="571579">
                  <a:extLst>
                    <a:ext uri="{9D8B030D-6E8A-4147-A177-3AD203B41FA5}">
                      <a16:colId xmlns="" xmlns:a16="http://schemas.microsoft.com/office/drawing/2014/main" val="20003"/>
                    </a:ext>
                  </a:extLst>
                </a:gridCol>
                <a:gridCol w="571579">
                  <a:extLst>
                    <a:ext uri="{9D8B030D-6E8A-4147-A177-3AD203B41FA5}">
                      <a16:colId xmlns="" xmlns:a16="http://schemas.microsoft.com/office/drawing/2014/main" val="20004"/>
                    </a:ext>
                  </a:extLst>
                </a:gridCol>
                <a:gridCol w="571579">
                  <a:extLst>
                    <a:ext uri="{9D8B030D-6E8A-4147-A177-3AD203B41FA5}">
                      <a16:colId xmlns="" xmlns:a16="http://schemas.microsoft.com/office/drawing/2014/main" val="20005"/>
                    </a:ext>
                  </a:extLst>
                </a:gridCol>
                <a:gridCol w="571579">
                  <a:extLst>
                    <a:ext uri="{9D8B030D-6E8A-4147-A177-3AD203B41FA5}">
                      <a16:colId xmlns="" xmlns:a16="http://schemas.microsoft.com/office/drawing/2014/main" val="20006"/>
                    </a:ext>
                  </a:extLst>
                </a:gridCol>
              </a:tblGrid>
              <a:tr h="601449">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accent1">
                        <a:lumMod val="75000"/>
                      </a:schemeClr>
                    </a:solidFill>
                  </a:tcPr>
                </a:tc>
                <a:extLst>
                  <a:ext uri="{0D108BD9-81ED-4DB2-BD59-A6C34878D82A}">
                    <a16:rowId xmlns="" xmlns:a16="http://schemas.microsoft.com/office/drawing/2014/main" val="10000"/>
                  </a:ext>
                </a:extLst>
              </a:tr>
              <a:tr h="601449">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1"/>
                  </a:ext>
                </a:extLst>
              </a:tr>
              <a:tr h="601449">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2"/>
                  </a:ext>
                </a:extLst>
              </a:tr>
              <a:tr h="601449">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accent1">
                        <a:lumMod val="75000"/>
                      </a:schemeClr>
                    </a:solidFill>
                  </a:tcPr>
                </a:tc>
                <a:extLst>
                  <a:ext uri="{0D108BD9-81ED-4DB2-BD59-A6C34878D82A}">
                    <a16:rowId xmlns="" xmlns:a16="http://schemas.microsoft.com/office/drawing/2014/main" val="10003"/>
                  </a:ext>
                </a:extLst>
              </a:tr>
              <a:tr h="601449">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4"/>
                  </a:ext>
                </a:extLst>
              </a:tr>
              <a:tr h="601449">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 xmlns:a16="http://schemas.microsoft.com/office/drawing/2014/main" val="10005"/>
                  </a:ext>
                </a:extLst>
              </a:tr>
              <a:tr h="601449">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accent1">
                        <a:lumMod val="75000"/>
                      </a:schemeClr>
                    </a:solidFill>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solidFill>
                      <a:schemeClr val="accent1">
                        <a:lumMod val="75000"/>
                      </a:schemeClr>
                    </a:solidFill>
                  </a:tcPr>
                </a:tc>
                <a:extLst>
                  <a:ext uri="{0D108BD9-81ED-4DB2-BD59-A6C34878D82A}">
                    <a16:rowId xmlns="" xmlns:a16="http://schemas.microsoft.com/office/drawing/2014/main" val="10006"/>
                  </a:ext>
                </a:extLst>
              </a:tr>
            </a:tbl>
          </a:graphicData>
        </a:graphic>
      </p:graphicFrame>
      <p:sp>
        <p:nvSpPr>
          <p:cNvPr id="12" name="TextBox 11"/>
          <p:cNvSpPr txBox="1"/>
          <p:nvPr/>
        </p:nvSpPr>
        <p:spPr>
          <a:xfrm>
            <a:off x="8928653" y="6233859"/>
            <a:ext cx="1530626" cy="369332"/>
          </a:xfrm>
          <a:prstGeom prst="rect">
            <a:avLst/>
          </a:prstGeom>
          <a:noFill/>
        </p:spPr>
        <p:txBody>
          <a:bodyPr wrap="square" rtlCol="0">
            <a:spAutoFit/>
          </a:bodyPr>
          <a:lstStyle/>
          <a:p>
            <a:r>
              <a:rPr lang="en-US" altLang="ko-KR" dirty="0"/>
              <a:t>rate = 3</a:t>
            </a:r>
            <a:endParaRPr lang="ko-KR" altLang="en-US" dirty="0"/>
          </a:p>
        </p:txBody>
      </p:sp>
      <p:cxnSp>
        <p:nvCxnSpPr>
          <p:cNvPr id="13" name="직선 화살표 연결선 12"/>
          <p:cNvCxnSpPr/>
          <p:nvPr/>
        </p:nvCxnSpPr>
        <p:spPr>
          <a:xfrm flipV="1">
            <a:off x="1388125" y="3124936"/>
            <a:ext cx="2677099" cy="202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1817783" y="3745735"/>
            <a:ext cx="3283027" cy="374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flipV="1">
            <a:off x="4208443" y="2335576"/>
            <a:ext cx="3536415" cy="789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a:off x="5255046" y="4120308"/>
            <a:ext cx="4285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2260600" y="4120308"/>
            <a:ext cx="3922087" cy="1023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6299200" y="5143500"/>
            <a:ext cx="4838700" cy="825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467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Dilated(</a:t>
            </a:r>
            <a:r>
              <a:rPr lang="en-US" altLang="ko-KR" dirty="0" err="1"/>
              <a:t>Atrous</a:t>
            </a:r>
            <a:r>
              <a:rPr lang="en-US" altLang="ko-KR" dirty="0"/>
              <a:t>) Convolution</a:t>
            </a:r>
            <a:endParaRPr lang="ko-KR" altLang="en-US" dirty="0"/>
          </a:p>
        </p:txBody>
      </p:sp>
      <p:pic>
        <p:nvPicPr>
          <p:cNvPr id="6" name="내용 개체 틀 5"/>
          <p:cNvPicPr>
            <a:picLocks noGrp="1" noChangeAspect="1"/>
          </p:cNvPicPr>
          <p:nvPr>
            <p:ph idx="1"/>
          </p:nvPr>
        </p:nvPicPr>
        <p:blipFill>
          <a:blip r:embed="rId2"/>
          <a:stretch>
            <a:fillRect/>
          </a:stretch>
        </p:blipFill>
        <p:spPr>
          <a:xfrm>
            <a:off x="2176670" y="1690690"/>
            <a:ext cx="7225387" cy="4643250"/>
          </a:xfrm>
          <a:prstGeom prst="rect">
            <a:avLst/>
          </a:prstGeom>
        </p:spPr>
      </p:pic>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67</a:t>
            </a:fld>
            <a:endParaRPr lang="ko-KR" altLang="en-US"/>
          </a:p>
        </p:txBody>
      </p:sp>
    </p:spTree>
    <p:extLst>
      <p:ext uri="{BB962C8B-B14F-4D97-AF65-F5344CB8AC3E}">
        <p14:creationId xmlns:p14="http://schemas.microsoft.com/office/powerpoint/2010/main" val="1543079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Dilated(</a:t>
            </a:r>
            <a:r>
              <a:rPr lang="en-US" altLang="ko-KR" dirty="0" err="1"/>
              <a:t>Atrous</a:t>
            </a:r>
            <a:r>
              <a:rPr lang="en-US" altLang="ko-KR" dirty="0"/>
              <a:t>) Convolution</a:t>
            </a:r>
            <a:endParaRPr lang="ko-KR" altLang="en-US" dirty="0"/>
          </a:p>
        </p:txBody>
      </p:sp>
      <p:sp>
        <p:nvSpPr>
          <p:cNvPr id="3" name="내용 개체 틀 2"/>
          <p:cNvSpPr>
            <a:spLocks noGrp="1"/>
          </p:cNvSpPr>
          <p:nvPr>
            <p:ph idx="1"/>
          </p:nvPr>
        </p:nvSpPr>
        <p:spPr/>
        <p:txBody>
          <a:bodyPr/>
          <a:lstStyle/>
          <a:p>
            <a:r>
              <a:rPr lang="en-US" altLang="ko-KR" dirty="0"/>
              <a:t>Compared to regular convolution with larger filters, </a:t>
            </a:r>
            <a:r>
              <a:rPr lang="en-US" altLang="ko-KR" dirty="0" err="1"/>
              <a:t>atrous</a:t>
            </a:r>
            <a:r>
              <a:rPr lang="en-US" altLang="ko-KR" dirty="0"/>
              <a:t> convolution allows us to effectively enlarge the field of view of filters without increasing the number of parameters and the computation amount.</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68</a:t>
            </a:fld>
            <a:endParaRPr lang="ko-KR" altLang="en-US"/>
          </a:p>
        </p:txBody>
      </p:sp>
      <p:pic>
        <p:nvPicPr>
          <p:cNvPr id="6" name="그림 5"/>
          <p:cNvPicPr>
            <a:picLocks noChangeAspect="1"/>
          </p:cNvPicPr>
          <p:nvPr/>
        </p:nvPicPr>
        <p:blipFill>
          <a:blip r:embed="rId2"/>
          <a:stretch>
            <a:fillRect/>
          </a:stretch>
        </p:blipFill>
        <p:spPr>
          <a:xfrm>
            <a:off x="2385392" y="3525732"/>
            <a:ext cx="6530008" cy="3013182"/>
          </a:xfrm>
          <a:prstGeom prst="rect">
            <a:avLst/>
          </a:prstGeom>
        </p:spPr>
      </p:pic>
    </p:spTree>
    <p:extLst>
      <p:ext uri="{BB962C8B-B14F-4D97-AF65-F5344CB8AC3E}">
        <p14:creationId xmlns:p14="http://schemas.microsoft.com/office/powerpoint/2010/main" val="1686485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Dilated(</a:t>
            </a:r>
            <a:r>
              <a:rPr lang="en-US" altLang="ko-KR" dirty="0" err="1"/>
              <a:t>Atrous</a:t>
            </a:r>
            <a:r>
              <a:rPr lang="en-US" altLang="ko-KR" dirty="0"/>
              <a:t>) Convolution</a:t>
            </a:r>
            <a:endParaRPr lang="ko-KR" altLang="en-US" dirty="0"/>
          </a:p>
        </p:txBody>
      </p:sp>
      <p:sp>
        <p:nvSpPr>
          <p:cNvPr id="3" name="내용 개체 틀 2"/>
          <p:cNvSpPr>
            <a:spLocks noGrp="1"/>
          </p:cNvSpPr>
          <p:nvPr>
            <p:ph idx="1"/>
          </p:nvPr>
        </p:nvSpPr>
        <p:spPr>
          <a:xfrm>
            <a:off x="989771" y="1690690"/>
            <a:ext cx="10515600" cy="4351338"/>
          </a:xfrm>
        </p:spPr>
        <p:txBody>
          <a:bodyPr/>
          <a:lstStyle/>
          <a:p>
            <a:r>
              <a:rPr lang="en-US" altLang="ko-KR" dirty="0"/>
              <a:t>Usage 1: a series of </a:t>
            </a:r>
            <a:r>
              <a:rPr lang="en-US" altLang="ko-KR" dirty="0" err="1"/>
              <a:t>atrous</a:t>
            </a:r>
            <a:r>
              <a:rPr lang="en-US" altLang="ko-KR" dirty="0"/>
              <a:t> conv layers with increasing rates to aggregate multiscale context.</a:t>
            </a:r>
          </a:p>
          <a:p>
            <a:endParaRPr lang="en-US" altLang="ko-KR"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69</a:t>
            </a:fld>
            <a:endParaRPr lang="ko-KR" altLang="en-US"/>
          </a:p>
        </p:txBody>
      </p:sp>
      <p:sp>
        <p:nvSpPr>
          <p:cNvPr id="6" name="직사각형 5"/>
          <p:cNvSpPr/>
          <p:nvPr/>
        </p:nvSpPr>
        <p:spPr>
          <a:xfrm>
            <a:off x="1813889" y="3210337"/>
            <a:ext cx="1123122" cy="1023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image</a:t>
            </a:r>
            <a:endParaRPr lang="ko-KR" altLang="en-US" dirty="0"/>
          </a:p>
        </p:txBody>
      </p:sp>
      <p:sp>
        <p:nvSpPr>
          <p:cNvPr id="7" name="오른쪽 화살표 6"/>
          <p:cNvSpPr/>
          <p:nvPr/>
        </p:nvSpPr>
        <p:spPr>
          <a:xfrm>
            <a:off x="3016524" y="3553238"/>
            <a:ext cx="387626" cy="33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3503540" y="3160644"/>
            <a:ext cx="1172818" cy="1138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Rate=2</a:t>
            </a:r>
          </a:p>
          <a:p>
            <a:pPr algn="ctr"/>
            <a:r>
              <a:rPr lang="en-US" altLang="ko-KR" dirty="0" err="1"/>
              <a:t>Atrous</a:t>
            </a:r>
            <a:r>
              <a:rPr lang="en-US" altLang="ko-KR" dirty="0"/>
              <a:t> conv</a:t>
            </a:r>
            <a:endParaRPr lang="ko-KR" altLang="en-US" dirty="0"/>
          </a:p>
        </p:txBody>
      </p:sp>
      <p:sp>
        <p:nvSpPr>
          <p:cNvPr id="9" name="직사각형 8"/>
          <p:cNvSpPr/>
          <p:nvPr/>
        </p:nvSpPr>
        <p:spPr>
          <a:xfrm>
            <a:off x="5139354" y="3160644"/>
            <a:ext cx="1172818" cy="1138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Rate=5</a:t>
            </a:r>
          </a:p>
          <a:p>
            <a:pPr algn="ctr"/>
            <a:r>
              <a:rPr lang="en-US" altLang="ko-KR" dirty="0" err="1"/>
              <a:t>Atrous</a:t>
            </a:r>
            <a:r>
              <a:rPr lang="en-US" altLang="ko-KR" dirty="0"/>
              <a:t> conv</a:t>
            </a:r>
            <a:endParaRPr lang="ko-KR" altLang="en-US" dirty="0"/>
          </a:p>
        </p:txBody>
      </p:sp>
      <p:sp>
        <p:nvSpPr>
          <p:cNvPr id="10" name="직사각형 9"/>
          <p:cNvSpPr/>
          <p:nvPr/>
        </p:nvSpPr>
        <p:spPr>
          <a:xfrm>
            <a:off x="6912662" y="3160644"/>
            <a:ext cx="1172818" cy="1138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Rate=7</a:t>
            </a:r>
          </a:p>
          <a:p>
            <a:pPr algn="ctr"/>
            <a:r>
              <a:rPr lang="en-US" altLang="ko-KR" dirty="0" err="1"/>
              <a:t>Atrous</a:t>
            </a:r>
            <a:r>
              <a:rPr lang="en-US" altLang="ko-KR" dirty="0"/>
              <a:t> conv</a:t>
            </a:r>
            <a:endParaRPr lang="ko-KR" altLang="en-US" dirty="0"/>
          </a:p>
        </p:txBody>
      </p:sp>
      <p:sp>
        <p:nvSpPr>
          <p:cNvPr id="11" name="오른쪽 화살표 10"/>
          <p:cNvSpPr/>
          <p:nvPr/>
        </p:nvSpPr>
        <p:spPr>
          <a:xfrm>
            <a:off x="4714043" y="3553238"/>
            <a:ext cx="387626" cy="33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오른쪽 화살표 11"/>
          <p:cNvSpPr/>
          <p:nvPr/>
        </p:nvSpPr>
        <p:spPr>
          <a:xfrm>
            <a:off x="6387542" y="3553236"/>
            <a:ext cx="387626" cy="33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a:off x="8222974" y="3553235"/>
            <a:ext cx="387626" cy="33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5816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Environment</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38201" y="1825625"/>
                <a:ext cx="6746507" cy="4351339"/>
              </a:xfrm>
            </p:spPr>
            <p:txBody>
              <a:bodyPr/>
              <a:lstStyle/>
              <a:p>
                <a:r>
                  <a:rPr lang="en-US" altLang="ko-KR" dirty="0"/>
                  <a:t>Every training image set </a:t>
                </a:r>
                <a14:m>
                  <m:oMath xmlns:m="http://schemas.openxmlformats.org/officeDocument/2006/math">
                    <m:r>
                      <a:rPr lang="en-US" altLang="ko-KR" b="0" i="1" smtClean="0">
                        <a:latin typeface="Cambria Math" panose="02040503050406030204" pitchFamily="18" charset="0"/>
                      </a:rPr>
                      <m:t>𝑇</m:t>
                    </m:r>
                  </m:oMath>
                </a14:m>
                <a:r>
                  <a:rPr lang="en-US" altLang="ko-KR" dirty="0"/>
                  <a:t> </a:t>
                </a:r>
              </a:p>
              <a:p>
                <a:pPr lvl="1"/>
                <a:r>
                  <a:rPr lang="en-US" altLang="ko-KR" dirty="0"/>
                  <a:t>For example, consisting of n images</a:t>
                </a:r>
              </a:p>
              <a:p>
                <a:r>
                  <a:rPr lang="en-US" altLang="ko-KR" dirty="0"/>
                  <a:t>Input image </a:t>
                </a:r>
                <a14:m>
                  <m:oMath xmlns:m="http://schemas.openxmlformats.org/officeDocument/2006/math">
                    <m:r>
                      <a:rPr lang="en-US" altLang="ko-KR" b="0" i="1" smtClean="0">
                        <a:latin typeface="Cambria Math" panose="02040503050406030204" pitchFamily="18" charset="0"/>
                      </a:rPr>
                      <m:t>𝑥</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𝑇</m:t>
                    </m:r>
                  </m:oMath>
                </a14:m>
                <a:r>
                  <a:rPr lang="ko-KR" altLang="en-US" dirty="0"/>
                  <a:t> </a:t>
                </a:r>
                <a:r>
                  <a:rPr lang="en-US" altLang="ko-KR" dirty="0"/>
                  <a:t>is fed into the neural net</a:t>
                </a:r>
              </a:p>
              <a:p>
                <a:endParaRPr lang="en-US" altLang="ko-KR" dirty="0"/>
              </a:p>
              <a:p>
                <a:r>
                  <a:rPr lang="en-US" altLang="ko-KR" dirty="0"/>
                  <a:t>Desired output </a:t>
                </a:r>
                <a14:m>
                  <m:oMath xmlns:m="http://schemas.openxmlformats.org/officeDocument/2006/math">
                    <m:r>
                      <a:rPr lang="en-US" altLang="ko-KR" b="0" i="1" smtClean="0">
                        <a:latin typeface="Cambria Math" panose="02040503050406030204" pitchFamily="18" charset="0"/>
                      </a:rPr>
                      <m:t>𝑦</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=(0,0,0,1,..)</m:t>
                    </m:r>
                  </m:oMath>
                </a14:m>
                <a:endParaRPr lang="en-US" altLang="ko-KR" dirty="0"/>
              </a:p>
              <a:p>
                <a:pPr lvl="1"/>
                <a:r>
                  <a:rPr lang="ko-KR" altLang="en-US" dirty="0"/>
                  <a:t>숫자 인식의 경우 숫자 </a:t>
                </a:r>
                <a:r>
                  <a:rPr lang="en-US" altLang="ko-KR" dirty="0"/>
                  <a:t>3</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38201" y="1825625"/>
                <a:ext cx="6746507" cy="4351339"/>
              </a:xfrm>
              <a:blipFill rotWithShape="0">
                <a:blip r:embed="rId2"/>
                <a:stretch>
                  <a:fillRect l="-1627" t="-2381"/>
                </a:stretch>
              </a:blipFill>
            </p:spPr>
            <p:txBody>
              <a:bodyPr/>
              <a:lstStyle/>
              <a:p>
                <a:r>
                  <a:rPr lang="ko-KR" altLang="en-US">
                    <a:noFill/>
                  </a:rPr>
                  <a:t> </a:t>
                </a:r>
              </a:p>
            </p:txBody>
          </p:sp>
        </mc:Fallback>
      </mc:AlternateContent>
      <p:pic>
        <p:nvPicPr>
          <p:cNvPr id="4" name="그림 3"/>
          <p:cNvPicPr>
            <a:picLocks noChangeAspect="1"/>
          </p:cNvPicPr>
          <p:nvPr/>
        </p:nvPicPr>
        <p:blipFill>
          <a:blip r:embed="rId3"/>
          <a:stretch>
            <a:fillRect/>
          </a:stretch>
        </p:blipFill>
        <p:spPr>
          <a:xfrm>
            <a:off x="6970221" y="1918769"/>
            <a:ext cx="5116279" cy="4393131"/>
          </a:xfrm>
          <a:prstGeom prst="rect">
            <a:avLst/>
          </a:prstGeom>
        </p:spPr>
      </p:pic>
      <p:cxnSp>
        <p:nvCxnSpPr>
          <p:cNvPr id="7" name="직선 화살표 연결선 6"/>
          <p:cNvCxnSpPr/>
          <p:nvPr/>
        </p:nvCxnSpPr>
        <p:spPr>
          <a:xfrm>
            <a:off x="8326419" y="1484555"/>
            <a:ext cx="1452283" cy="989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8041" y="0"/>
            <a:ext cx="3596755" cy="2083269"/>
          </a:xfrm>
          <a:prstGeom prst="rect">
            <a:avLst/>
          </a:prstGeom>
        </p:spPr>
      </p:pic>
      <p:cxnSp>
        <p:nvCxnSpPr>
          <p:cNvPr id="8" name="직선 화살표 연결선 7"/>
          <p:cNvCxnSpPr/>
          <p:nvPr/>
        </p:nvCxnSpPr>
        <p:spPr>
          <a:xfrm flipV="1">
            <a:off x="7122695" y="5399774"/>
            <a:ext cx="750771" cy="77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83166" y="5977289"/>
            <a:ext cx="1992431" cy="646331"/>
          </a:xfrm>
          <a:prstGeom prst="rect">
            <a:avLst/>
          </a:prstGeom>
          <a:noFill/>
        </p:spPr>
        <p:txBody>
          <a:bodyPr wrap="square" rtlCol="0">
            <a:spAutoFit/>
          </a:bodyPr>
          <a:lstStyle/>
          <a:p>
            <a:r>
              <a:rPr lang="ko-KR" altLang="en-US" dirty="0"/>
              <a:t>각 </a:t>
            </a:r>
            <a:r>
              <a:rPr lang="en-US" altLang="ko-KR" dirty="0"/>
              <a:t>neuron</a:t>
            </a:r>
            <a:r>
              <a:rPr lang="ko-KR" altLang="en-US" dirty="0"/>
              <a:t>이 </a:t>
            </a:r>
            <a:r>
              <a:rPr lang="en-US" altLang="ko-KR" dirty="0"/>
              <a:t>image</a:t>
            </a:r>
            <a:r>
              <a:rPr lang="ko-KR" altLang="en-US" dirty="0"/>
              <a:t>의 </a:t>
            </a:r>
            <a:r>
              <a:rPr lang="en-US" altLang="ko-KR" dirty="0"/>
              <a:t>1 pixel</a:t>
            </a:r>
            <a:endParaRPr lang="ko-KR" altLang="en-US" dirty="0"/>
          </a:p>
        </p:txBody>
      </p:sp>
      <p:cxnSp>
        <p:nvCxnSpPr>
          <p:cNvPr id="12" name="직선 화살표 연결선 11"/>
          <p:cNvCxnSpPr/>
          <p:nvPr/>
        </p:nvCxnSpPr>
        <p:spPr>
          <a:xfrm flipV="1">
            <a:off x="11353800" y="5659657"/>
            <a:ext cx="0" cy="317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10990674" y="5928780"/>
                <a:ext cx="7262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𝑎</m:t>
                          </m:r>
                        </m:e>
                        <m:sup>
                          <m:r>
                            <a:rPr lang="en-US" altLang="ko-KR" i="1">
                              <a:latin typeface="Cambria Math" panose="02040503050406030204" pitchFamily="18" charset="0"/>
                            </a:rPr>
                            <m:t>3</m:t>
                          </m:r>
                        </m:sup>
                      </m:sSup>
                    </m:oMath>
                  </m:oMathPara>
                </a14:m>
                <a:endParaRPr lang="en-US" altLang="ko-KR" dirty="0"/>
              </a:p>
            </p:txBody>
          </p:sp>
        </mc:Choice>
        <mc:Fallback xmlns="">
          <p:sp>
            <p:nvSpPr>
              <p:cNvPr id="13" name="TextBox 12"/>
              <p:cNvSpPr txBox="1">
                <a:spLocks noRot="1" noChangeAspect="1" noMove="1" noResize="1" noEditPoints="1" noAdjustHandles="1" noChangeArrowheads="1" noChangeShapeType="1" noTextEdit="1"/>
              </p:cNvSpPr>
              <p:nvPr/>
            </p:nvSpPr>
            <p:spPr>
              <a:xfrm>
                <a:off x="10990672" y="5928780"/>
                <a:ext cx="726255" cy="369332"/>
              </a:xfrm>
              <a:prstGeom prst="rect">
                <a:avLst/>
              </a:prstGeom>
              <a:blipFill rotWithShape="0">
                <a:blip r:embed="rId5"/>
                <a:stretch>
                  <a:fillRect/>
                </a:stretch>
              </a:blipFill>
            </p:spPr>
            <p:txBody>
              <a:bodyPr/>
              <a:lstStyle/>
              <a:p>
                <a:r>
                  <a:rPr lang="ko-KR" altLang="en-US">
                    <a:noFill/>
                  </a:rPr>
                  <a:t> </a:t>
                </a:r>
              </a:p>
            </p:txBody>
          </p:sp>
        </mc:Fallback>
      </mc:AlternateContent>
      <p:sp>
        <p:nvSpPr>
          <p:cNvPr id="6" name="날짜 개체 틀 5"/>
          <p:cNvSpPr>
            <a:spLocks noGrp="1"/>
          </p:cNvSpPr>
          <p:nvPr>
            <p:ph type="dt" sz="half" idx="10"/>
          </p:nvPr>
        </p:nvSpPr>
        <p:spPr/>
        <p:txBody>
          <a:bodyPr/>
          <a:lstStyle/>
          <a:p>
            <a:fld id="{908BD2FA-B3CD-493B-A3AA-CEA18D69CFC7}" type="datetime1">
              <a:rPr lang="ko-KR" altLang="en-US" smtClean="0"/>
              <a:t>2019-12-12</a:t>
            </a:fld>
            <a:endParaRPr lang="ko-KR" altLang="en-US"/>
          </a:p>
        </p:txBody>
      </p:sp>
      <p:sp>
        <p:nvSpPr>
          <p:cNvPr id="10" name="슬라이드 번호 개체 틀 9"/>
          <p:cNvSpPr>
            <a:spLocks noGrp="1"/>
          </p:cNvSpPr>
          <p:nvPr>
            <p:ph type="sldNum" sz="quarter" idx="12"/>
          </p:nvPr>
        </p:nvSpPr>
        <p:spPr/>
        <p:txBody>
          <a:bodyPr/>
          <a:lstStyle/>
          <a:p>
            <a:fld id="{FCC205DD-E5C4-4EE3-B0EE-276B4039E1DB}" type="slidenum">
              <a:rPr lang="ko-KR" altLang="en-US" smtClean="0"/>
              <a:t>7</a:t>
            </a:fld>
            <a:endParaRPr lang="ko-KR" altLang="en-US"/>
          </a:p>
        </p:txBody>
      </p:sp>
    </p:spTree>
    <p:extLst>
      <p:ext uri="{BB962C8B-B14F-4D97-AF65-F5344CB8AC3E}">
        <p14:creationId xmlns:p14="http://schemas.microsoft.com/office/powerpoint/2010/main" val="3813722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Dilated(</a:t>
            </a:r>
            <a:r>
              <a:rPr lang="en-US" altLang="ko-KR" dirty="0" err="1"/>
              <a:t>Atrous</a:t>
            </a:r>
            <a:r>
              <a:rPr lang="en-US" altLang="ko-KR" dirty="0"/>
              <a:t>) Convolution</a:t>
            </a:r>
            <a:endParaRPr lang="ko-KR" altLang="en-US" dirty="0"/>
          </a:p>
        </p:txBody>
      </p:sp>
      <p:sp>
        <p:nvSpPr>
          <p:cNvPr id="3" name="내용 개체 틀 2"/>
          <p:cNvSpPr>
            <a:spLocks noGrp="1"/>
          </p:cNvSpPr>
          <p:nvPr>
            <p:ph idx="1"/>
          </p:nvPr>
        </p:nvSpPr>
        <p:spPr>
          <a:xfrm>
            <a:off x="989771" y="1690690"/>
            <a:ext cx="10515600" cy="4351338"/>
          </a:xfrm>
        </p:spPr>
        <p:txBody>
          <a:bodyPr/>
          <a:lstStyle/>
          <a:p>
            <a:r>
              <a:rPr lang="en-US" altLang="ko-KR" dirty="0"/>
              <a:t>Usage 2: Parallel</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70</a:t>
            </a:fld>
            <a:endParaRPr lang="ko-KR" altLang="en-US"/>
          </a:p>
        </p:txBody>
      </p:sp>
      <p:pic>
        <p:nvPicPr>
          <p:cNvPr id="14" name="그림 13"/>
          <p:cNvPicPr>
            <a:picLocks noChangeAspect="1"/>
          </p:cNvPicPr>
          <p:nvPr/>
        </p:nvPicPr>
        <p:blipFill>
          <a:blip r:embed="rId2"/>
          <a:stretch>
            <a:fillRect/>
          </a:stretch>
        </p:blipFill>
        <p:spPr>
          <a:xfrm>
            <a:off x="838200" y="3218496"/>
            <a:ext cx="4598504" cy="2322847"/>
          </a:xfrm>
          <a:prstGeom prst="rect">
            <a:avLst/>
          </a:prstGeom>
        </p:spPr>
      </p:pic>
      <p:pic>
        <p:nvPicPr>
          <p:cNvPr id="15" name="그림 14"/>
          <p:cNvPicPr>
            <a:picLocks noChangeAspect="1"/>
          </p:cNvPicPr>
          <p:nvPr/>
        </p:nvPicPr>
        <p:blipFill>
          <a:blip r:embed="rId3"/>
          <a:stretch>
            <a:fillRect/>
          </a:stretch>
        </p:blipFill>
        <p:spPr>
          <a:xfrm>
            <a:off x="6556513" y="2583284"/>
            <a:ext cx="4797287" cy="3136064"/>
          </a:xfrm>
          <a:prstGeom prst="rect">
            <a:avLst/>
          </a:prstGeom>
        </p:spPr>
      </p:pic>
    </p:spTree>
    <p:extLst>
      <p:ext uri="{BB962C8B-B14F-4D97-AF65-F5344CB8AC3E}">
        <p14:creationId xmlns:p14="http://schemas.microsoft.com/office/powerpoint/2010/main" val="1710124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Dilated(</a:t>
            </a:r>
            <a:r>
              <a:rPr lang="en-US" altLang="ko-KR" dirty="0" err="1"/>
              <a:t>Atrous</a:t>
            </a:r>
            <a:r>
              <a:rPr lang="en-US" altLang="ko-KR" dirty="0"/>
              <a:t>) Convolution</a:t>
            </a:r>
            <a:endParaRPr lang="ko-KR" altLang="en-US" dirty="0"/>
          </a:p>
        </p:txBody>
      </p:sp>
      <p:sp>
        <p:nvSpPr>
          <p:cNvPr id="3" name="내용 개체 틀 2"/>
          <p:cNvSpPr>
            <a:spLocks noGrp="1"/>
          </p:cNvSpPr>
          <p:nvPr>
            <p:ph idx="1"/>
          </p:nvPr>
        </p:nvSpPr>
        <p:spPr/>
        <p:txBody>
          <a:bodyPr/>
          <a:lstStyle/>
          <a:p>
            <a:r>
              <a:rPr lang="en-US" altLang="ko-KR" dirty="0"/>
              <a:t>Old methods: Similar effect but less accuracy</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71</a:t>
            </a:fld>
            <a:endParaRPr lang="ko-KR" altLang="en-US"/>
          </a:p>
        </p:txBody>
      </p:sp>
      <p:sp>
        <p:nvSpPr>
          <p:cNvPr id="6" name="직사각형 5"/>
          <p:cNvSpPr/>
          <p:nvPr/>
        </p:nvSpPr>
        <p:spPr>
          <a:xfrm>
            <a:off x="1490870" y="3091070"/>
            <a:ext cx="1113182" cy="98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image </a:t>
            </a:r>
          </a:p>
          <a:p>
            <a:pPr algn="ctr"/>
            <a:r>
              <a:rPr lang="en-US" altLang="ko-KR" dirty="0"/>
              <a:t>Scale 1.0</a:t>
            </a:r>
            <a:endParaRPr lang="ko-KR" altLang="en-US" dirty="0"/>
          </a:p>
        </p:txBody>
      </p:sp>
      <p:sp>
        <p:nvSpPr>
          <p:cNvPr id="7" name="직사각형 6"/>
          <p:cNvSpPr/>
          <p:nvPr/>
        </p:nvSpPr>
        <p:spPr>
          <a:xfrm>
            <a:off x="1490870" y="4452731"/>
            <a:ext cx="914400" cy="728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image </a:t>
            </a:r>
          </a:p>
          <a:p>
            <a:pPr algn="ctr"/>
            <a:r>
              <a:rPr lang="en-US" altLang="ko-KR" sz="1400" dirty="0"/>
              <a:t>Scale 0.75</a:t>
            </a:r>
            <a:endParaRPr lang="ko-KR" altLang="en-US" sz="1400" dirty="0"/>
          </a:p>
        </p:txBody>
      </p:sp>
      <p:sp>
        <p:nvSpPr>
          <p:cNvPr id="8" name="직사각형 7"/>
          <p:cNvSpPr/>
          <p:nvPr/>
        </p:nvSpPr>
        <p:spPr>
          <a:xfrm>
            <a:off x="1490870" y="5562326"/>
            <a:ext cx="914400" cy="510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t>image </a:t>
            </a:r>
          </a:p>
          <a:p>
            <a:pPr algn="ctr"/>
            <a:r>
              <a:rPr lang="en-US" altLang="ko-KR" sz="1100" dirty="0"/>
              <a:t>Scale 0.5</a:t>
            </a:r>
            <a:endParaRPr lang="ko-KR" altLang="en-US" sz="1100" dirty="0"/>
          </a:p>
        </p:txBody>
      </p:sp>
      <p:sp>
        <p:nvSpPr>
          <p:cNvPr id="9" name="오른쪽 화살표 8"/>
          <p:cNvSpPr/>
          <p:nvPr/>
        </p:nvSpPr>
        <p:spPr>
          <a:xfrm>
            <a:off x="2703444" y="3344516"/>
            <a:ext cx="2007704" cy="616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DCNN </a:t>
            </a:r>
            <a:endParaRPr lang="ko-KR" altLang="en-US" dirty="0"/>
          </a:p>
        </p:txBody>
      </p:sp>
      <p:sp>
        <p:nvSpPr>
          <p:cNvPr id="11" name="오른쪽 화살표 10"/>
          <p:cNvSpPr/>
          <p:nvPr/>
        </p:nvSpPr>
        <p:spPr>
          <a:xfrm>
            <a:off x="2703444" y="5673449"/>
            <a:ext cx="2007704" cy="288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오른쪽 화살표 11"/>
          <p:cNvSpPr/>
          <p:nvPr/>
        </p:nvSpPr>
        <p:spPr>
          <a:xfrm>
            <a:off x="2703444" y="4468434"/>
            <a:ext cx="2007704" cy="616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DCNN </a:t>
            </a:r>
            <a:endParaRPr lang="ko-KR" altLang="en-US" dirty="0"/>
          </a:p>
        </p:txBody>
      </p:sp>
      <p:sp>
        <p:nvSpPr>
          <p:cNvPr id="13" name="오른쪽 화살표 12"/>
          <p:cNvSpPr/>
          <p:nvPr/>
        </p:nvSpPr>
        <p:spPr>
          <a:xfrm>
            <a:off x="2703444" y="5509453"/>
            <a:ext cx="2007704" cy="616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DCNN </a:t>
            </a:r>
            <a:endParaRPr lang="ko-KR" altLang="en-US" dirty="0"/>
          </a:p>
        </p:txBody>
      </p:sp>
      <p:sp>
        <p:nvSpPr>
          <p:cNvPr id="14" name="직사각형 13"/>
          <p:cNvSpPr/>
          <p:nvPr/>
        </p:nvSpPr>
        <p:spPr>
          <a:xfrm>
            <a:off x="4810540" y="3340340"/>
            <a:ext cx="636104" cy="61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4810540" y="4601816"/>
            <a:ext cx="453886" cy="37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4810540" y="5673449"/>
            <a:ext cx="371060" cy="340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오른쪽 화살표 17"/>
          <p:cNvSpPr/>
          <p:nvPr/>
        </p:nvSpPr>
        <p:spPr>
          <a:xfrm>
            <a:off x="5883006" y="4481367"/>
            <a:ext cx="3588985" cy="507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Bilinear interpolation &amp; fuse </a:t>
            </a:r>
            <a:endParaRPr lang="ko-KR" altLang="en-US" dirty="0"/>
          </a:p>
        </p:txBody>
      </p:sp>
      <p:pic>
        <p:nvPicPr>
          <p:cNvPr id="19" name="그림 18"/>
          <p:cNvPicPr>
            <a:picLocks noChangeAspect="1"/>
          </p:cNvPicPr>
          <p:nvPr/>
        </p:nvPicPr>
        <p:blipFill>
          <a:blip r:embed="rId2"/>
          <a:stretch>
            <a:fillRect/>
          </a:stretch>
        </p:blipFill>
        <p:spPr>
          <a:xfrm>
            <a:off x="9619166" y="3806048"/>
            <a:ext cx="2387304" cy="1591536"/>
          </a:xfrm>
          <a:prstGeom prst="rect">
            <a:avLst/>
          </a:prstGeom>
        </p:spPr>
      </p:pic>
    </p:spTree>
    <p:extLst>
      <p:ext uri="{BB962C8B-B14F-4D97-AF65-F5344CB8AC3E}">
        <p14:creationId xmlns:p14="http://schemas.microsoft.com/office/powerpoint/2010/main" val="3114813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Dilated(</a:t>
            </a:r>
            <a:r>
              <a:rPr lang="en-US" altLang="ko-KR" dirty="0" err="1"/>
              <a:t>Atrous</a:t>
            </a:r>
            <a:r>
              <a:rPr lang="en-US" altLang="ko-KR" dirty="0"/>
              <a:t>) Convolution</a:t>
            </a:r>
            <a:endParaRPr lang="ko-KR" altLang="en-US" dirty="0"/>
          </a:p>
        </p:txBody>
      </p:sp>
      <p:sp>
        <p:nvSpPr>
          <p:cNvPr id="3" name="내용 개체 틀 2"/>
          <p:cNvSpPr>
            <a:spLocks noGrp="1"/>
          </p:cNvSpPr>
          <p:nvPr>
            <p:ph idx="1"/>
          </p:nvPr>
        </p:nvSpPr>
        <p:spPr/>
        <p:txBody>
          <a:bodyPr/>
          <a:lstStyle/>
          <a:p>
            <a:r>
              <a:rPr lang="en-US" altLang="ko-KR" dirty="0"/>
              <a:t>You can use anyone which can combine multiple context using deconvolution and dilated convolution. Anyway, we do not know what exactly is done inside the net.. But we train the filters and biases to reduce the cost</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72</a:t>
            </a:fld>
            <a:endParaRPr lang="ko-KR" altLang="en-US"/>
          </a:p>
        </p:txBody>
      </p:sp>
    </p:spTree>
    <p:extLst>
      <p:ext uri="{BB962C8B-B14F-4D97-AF65-F5344CB8AC3E}">
        <p14:creationId xmlns:p14="http://schemas.microsoft.com/office/powerpoint/2010/main" val="1588884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Grouped Convolution</a:t>
            </a:r>
            <a:endParaRPr lang="ko-KR" altLang="en-US"/>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73</a:t>
            </a:fld>
            <a:endParaRPr lang="ko-KR" altLang="en-US"/>
          </a:p>
        </p:txBody>
      </p:sp>
      <p:pic>
        <p:nvPicPr>
          <p:cNvPr id="7" name="그림 6"/>
          <p:cNvPicPr>
            <a:picLocks noChangeAspect="1"/>
          </p:cNvPicPr>
          <p:nvPr/>
        </p:nvPicPr>
        <p:blipFill>
          <a:blip r:embed="rId2"/>
          <a:stretch>
            <a:fillRect/>
          </a:stretch>
        </p:blipFill>
        <p:spPr>
          <a:xfrm>
            <a:off x="2718780" y="1462963"/>
            <a:ext cx="6202898" cy="4588589"/>
          </a:xfrm>
          <a:prstGeom prst="rect">
            <a:avLst/>
          </a:prstGeom>
        </p:spPr>
      </p:pic>
    </p:spTree>
    <p:extLst>
      <p:ext uri="{BB962C8B-B14F-4D97-AF65-F5344CB8AC3E}">
        <p14:creationId xmlns:p14="http://schemas.microsoft.com/office/powerpoint/2010/main" val="1900981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2876973"/>
            <a:ext cx="10515600" cy="1325563"/>
          </a:xfrm>
        </p:spPr>
        <p:txBody>
          <a:bodyPr/>
          <a:lstStyle/>
          <a:p>
            <a:pPr algn="ctr"/>
            <a:r>
              <a:rPr lang="en-US" altLang="ko-KR" dirty="0"/>
              <a:t>Recent Topics</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74</a:t>
            </a:fld>
            <a:endParaRPr lang="ko-KR" altLang="en-US"/>
          </a:p>
        </p:txBody>
      </p:sp>
    </p:spTree>
    <p:extLst>
      <p:ext uri="{BB962C8B-B14F-4D97-AF65-F5344CB8AC3E}">
        <p14:creationId xmlns:p14="http://schemas.microsoft.com/office/powerpoint/2010/main" val="689861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Fundamental Findings From Prof. </a:t>
            </a:r>
            <a:r>
              <a:rPr lang="en-US" altLang="ko-KR" sz="4000" i="1" dirty="0"/>
              <a:t>Hinton</a:t>
            </a:r>
            <a:endParaRPr lang="ko-KR" altLang="en-US" sz="4000" i="1" dirty="0"/>
          </a:p>
        </p:txBody>
      </p:sp>
      <p:sp>
        <p:nvSpPr>
          <p:cNvPr id="3" name="내용 개체 틀 2"/>
          <p:cNvSpPr>
            <a:spLocks noGrp="1"/>
          </p:cNvSpPr>
          <p:nvPr>
            <p:ph idx="1"/>
          </p:nvPr>
        </p:nvSpPr>
        <p:spPr/>
        <p:txBody>
          <a:bodyPr/>
          <a:lstStyle/>
          <a:p>
            <a:r>
              <a:rPr lang="en-US" altLang="ko-KR" dirty="0"/>
              <a:t>Training dataset were thousands of times too small</a:t>
            </a:r>
          </a:p>
          <a:p>
            <a:pPr lvl="1"/>
            <a:r>
              <a:rPr lang="en-US" altLang="ko-KR" dirty="0"/>
              <a:t>“When does baby begin to recognizes things correctly?” –</a:t>
            </a:r>
            <a:r>
              <a:rPr lang="en-US" altLang="ko-KR" dirty="0" err="1"/>
              <a:t>dae</a:t>
            </a:r>
            <a:r>
              <a:rPr lang="en-US" altLang="ko-KR" dirty="0"/>
              <a:t> </a:t>
            </a:r>
            <a:r>
              <a:rPr lang="en-US" altLang="ko-KR" dirty="0" err="1"/>
              <a:t>hyun</a:t>
            </a:r>
            <a:endParaRPr lang="en-US" altLang="ko-KR" dirty="0"/>
          </a:p>
          <a:p>
            <a:r>
              <a:rPr lang="en-US" altLang="ko-KR" dirty="0"/>
              <a:t>We initialized the weights in a stupid way</a:t>
            </a:r>
          </a:p>
          <a:p>
            <a:r>
              <a:rPr lang="en-US" altLang="ko-KR" dirty="0"/>
              <a:t>We used wrong type of non-linearity (sigmoid)  </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75</a:t>
            </a:fld>
            <a:endParaRPr lang="ko-KR" altLang="en-US" dirty="0"/>
          </a:p>
        </p:txBody>
      </p:sp>
      <p:pic>
        <p:nvPicPr>
          <p:cNvPr id="1026" name="Picture 2" descr="http://cfile4.uf.tistory.com/image/22293C50579F7BBF1331F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432" y="4171448"/>
            <a:ext cx="3302733" cy="18722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file28.uf.tistory.com/image/253F5947579F7BC32B036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398" y="3965865"/>
            <a:ext cx="3967284" cy="2211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01437" y="5920525"/>
            <a:ext cx="2165684" cy="646331"/>
          </a:xfrm>
          <a:prstGeom prst="rect">
            <a:avLst/>
          </a:prstGeom>
          <a:noFill/>
        </p:spPr>
        <p:txBody>
          <a:bodyPr wrap="square" rtlCol="0">
            <a:spAutoFit/>
          </a:bodyPr>
          <a:lstStyle/>
          <a:p>
            <a:r>
              <a:rPr lang="en-US" altLang="ko-KR" dirty="0"/>
              <a:t>Rectified linear unit (</a:t>
            </a:r>
            <a:r>
              <a:rPr lang="en-US" altLang="ko-KR" dirty="0" err="1"/>
              <a:t>ReLU</a:t>
            </a:r>
            <a:r>
              <a:rPr lang="en-US" altLang="ko-KR" dirty="0"/>
              <a:t>)</a:t>
            </a:r>
            <a:endParaRPr lang="ko-KR" altLang="en-US" dirty="0"/>
          </a:p>
        </p:txBody>
      </p:sp>
    </p:spTree>
    <p:extLst>
      <p:ext uri="{BB962C8B-B14F-4D97-AF65-F5344CB8AC3E}">
        <p14:creationId xmlns:p14="http://schemas.microsoft.com/office/powerpoint/2010/main" val="1828783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Batch Normalization</a:t>
            </a:r>
            <a:endParaRPr lang="ko-KR" altLang="en-US" dirty="0"/>
          </a:p>
        </p:txBody>
      </p:sp>
      <p:sp>
        <p:nvSpPr>
          <p:cNvPr id="3" name="내용 개체 틀 2"/>
          <p:cNvSpPr>
            <a:spLocks noGrp="1"/>
          </p:cNvSpPr>
          <p:nvPr>
            <p:ph idx="1"/>
          </p:nvPr>
        </p:nvSpPr>
        <p:spPr>
          <a:xfrm>
            <a:off x="838200" y="1847852"/>
            <a:ext cx="10515600" cy="4351338"/>
          </a:xfrm>
        </p:spPr>
        <p:txBody>
          <a:bodyPr/>
          <a:lstStyle/>
          <a:p>
            <a:r>
              <a:rPr lang="ko-KR" altLang="en-US" dirty="0"/>
              <a:t>각 뉴런에 들어가는 값이 일정한 범위를 갖도록 한다면</a:t>
            </a:r>
            <a:r>
              <a:rPr lang="en-US" altLang="ko-KR" dirty="0"/>
              <a:t> </a:t>
            </a:r>
            <a:r>
              <a:rPr lang="ko-KR" altLang="en-US" dirty="0"/>
              <a:t>좋겠다는 생각으로</a:t>
            </a:r>
            <a:r>
              <a:rPr lang="en-US" altLang="ko-KR" dirty="0"/>
              <a:t>..</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76</a:t>
            </a:fld>
            <a:endParaRPr lang="ko-KR" altLang="en-US"/>
          </a:p>
        </p:txBody>
      </p:sp>
      <p:pic>
        <p:nvPicPr>
          <p:cNvPr id="6" name="그림 5"/>
          <p:cNvPicPr>
            <a:picLocks noChangeAspect="1"/>
          </p:cNvPicPr>
          <p:nvPr/>
        </p:nvPicPr>
        <p:blipFill>
          <a:blip r:embed="rId2"/>
          <a:stretch>
            <a:fillRect/>
          </a:stretch>
        </p:blipFill>
        <p:spPr>
          <a:xfrm>
            <a:off x="3329919" y="3419945"/>
            <a:ext cx="6972300" cy="1428751"/>
          </a:xfrm>
          <a:prstGeom prst="rect">
            <a:avLst/>
          </a:prstGeom>
        </p:spPr>
      </p:pic>
    </p:spTree>
    <p:extLst>
      <p:ext uri="{BB962C8B-B14F-4D97-AF65-F5344CB8AC3E}">
        <p14:creationId xmlns:p14="http://schemas.microsoft.com/office/powerpoint/2010/main" val="9564695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Batch Normalization</a:t>
            </a:r>
            <a:endParaRPr lang="ko-KR" altLang="en-US" dirty="0"/>
          </a:p>
        </p:txBody>
      </p:sp>
      <p:sp>
        <p:nvSpPr>
          <p:cNvPr id="3" name="내용 개체 틀 2"/>
          <p:cNvSpPr>
            <a:spLocks noGrp="1"/>
          </p:cNvSpPr>
          <p:nvPr>
            <p:ph idx="1"/>
          </p:nvPr>
        </p:nvSpPr>
        <p:spPr>
          <a:xfrm>
            <a:off x="838200" y="1567106"/>
            <a:ext cx="10515600" cy="4351338"/>
          </a:xfrm>
        </p:spPr>
        <p:txBody>
          <a:bodyPr>
            <a:normAutofit/>
          </a:bodyPr>
          <a:lstStyle/>
          <a:p>
            <a:pPr>
              <a:lnSpc>
                <a:spcPct val="100000"/>
              </a:lnSpc>
            </a:pPr>
            <a:r>
              <a:rPr lang="ko-KR" altLang="en-US" sz="2000" dirty="0"/>
              <a:t>각 </a:t>
            </a:r>
            <a:r>
              <a:rPr lang="en-US" altLang="ko-KR" sz="2000" dirty="0"/>
              <a:t>node</a:t>
            </a:r>
            <a:r>
              <a:rPr lang="ko-KR" altLang="en-US" sz="2000" dirty="0"/>
              <a:t>의 </a:t>
            </a:r>
            <a:r>
              <a:rPr lang="en-US" altLang="ko-KR" sz="2000" dirty="0"/>
              <a:t>activation function</a:t>
            </a:r>
            <a:r>
              <a:rPr lang="ko-KR" altLang="en-US" sz="2000" dirty="0"/>
              <a:t>에 들어갈 </a:t>
            </a:r>
            <a:r>
              <a:rPr lang="en-US" altLang="ko-KR" sz="2000" dirty="0"/>
              <a:t>mini batch </a:t>
            </a:r>
            <a:r>
              <a:rPr lang="ko-KR" altLang="en-US" sz="2000" dirty="0"/>
              <a:t>값의 분포를 </a:t>
            </a:r>
            <a:r>
              <a:rPr lang="en-US" altLang="ko-KR" sz="2000" dirty="0"/>
              <a:t>variance(=1) mean(=0)</a:t>
            </a:r>
            <a:r>
              <a:rPr lang="ko-KR" altLang="en-US" sz="2000" dirty="0"/>
              <a:t>로 인위적으로 조정하고 </a:t>
            </a:r>
            <a:r>
              <a:rPr lang="en-US" altLang="ko-KR" sz="2000" dirty="0"/>
              <a:t>scale</a:t>
            </a:r>
            <a:r>
              <a:rPr lang="ko-KR" altLang="en-US" sz="2000" dirty="0"/>
              <a:t>과 </a:t>
            </a:r>
            <a:r>
              <a:rPr lang="en-US" altLang="ko-KR" sz="2000" dirty="0"/>
              <a:t>translation</a:t>
            </a:r>
            <a:r>
              <a:rPr lang="ko-KR" altLang="en-US" sz="2000" dirty="0"/>
              <a:t>은 </a:t>
            </a:r>
            <a:r>
              <a:rPr lang="en-US" altLang="ko-KR" sz="2000" dirty="0"/>
              <a:t>training</a:t>
            </a:r>
            <a:r>
              <a:rPr lang="ko-KR" altLang="en-US" sz="2000" dirty="0"/>
              <a:t>에 추가</a:t>
            </a:r>
            <a:r>
              <a:rPr lang="en-US" altLang="ko-KR" sz="2000" dirty="0"/>
              <a:t>(by this, network</a:t>
            </a:r>
            <a:r>
              <a:rPr lang="ko-KR" altLang="en-US" sz="2000" dirty="0"/>
              <a:t>의 </a:t>
            </a:r>
            <a:r>
              <a:rPr lang="en-US" altLang="ko-KR" sz="2000" dirty="0"/>
              <a:t>representation </a:t>
            </a:r>
            <a:r>
              <a:rPr lang="ko-KR" altLang="en-US" sz="2000" dirty="0"/>
              <a:t>파워 유지</a:t>
            </a:r>
            <a:r>
              <a:rPr lang="en-US" altLang="ko-KR" sz="2000" dirty="0"/>
              <a:t>)</a:t>
            </a:r>
            <a:endParaRPr lang="ko-KR" altLang="en-US" sz="2000"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77</a:t>
            </a:fld>
            <a:endParaRPr lang="ko-KR" altLang="en-US"/>
          </a:p>
        </p:txBody>
      </p:sp>
      <p:pic>
        <p:nvPicPr>
          <p:cNvPr id="6" name="그림 5"/>
          <p:cNvPicPr>
            <a:picLocks noChangeAspect="1"/>
          </p:cNvPicPr>
          <p:nvPr/>
        </p:nvPicPr>
        <p:blipFill>
          <a:blip r:embed="rId2"/>
          <a:stretch>
            <a:fillRect/>
          </a:stretch>
        </p:blipFill>
        <p:spPr>
          <a:xfrm>
            <a:off x="3329919" y="3419945"/>
            <a:ext cx="6972300" cy="1428751"/>
          </a:xfrm>
          <a:prstGeom prst="rect">
            <a:avLst/>
          </a:prstGeom>
        </p:spPr>
      </p:pic>
      <p:cxnSp>
        <p:nvCxnSpPr>
          <p:cNvPr id="8" name="직선 화살표 연결선 7"/>
          <p:cNvCxnSpPr/>
          <p:nvPr/>
        </p:nvCxnSpPr>
        <p:spPr>
          <a:xfrm flipV="1">
            <a:off x="3329918" y="2909455"/>
            <a:ext cx="1" cy="3117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3329918" y="4426527"/>
            <a:ext cx="6832390" cy="31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H="1">
            <a:off x="4675909" y="3509443"/>
            <a:ext cx="10392" cy="207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flipH="1">
            <a:off x="6021899" y="3447097"/>
            <a:ext cx="10392" cy="207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H="1">
            <a:off x="7367889" y="3388104"/>
            <a:ext cx="10392" cy="207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H="1">
            <a:off x="8724271" y="3403690"/>
            <a:ext cx="10392" cy="2076846"/>
          </a:xfrm>
          <a:prstGeom prst="line">
            <a:avLst/>
          </a:prstGeom>
        </p:spPr>
        <p:style>
          <a:lnRef idx="1">
            <a:schemeClr val="accent1"/>
          </a:lnRef>
          <a:fillRef idx="0">
            <a:schemeClr val="accent1"/>
          </a:fillRef>
          <a:effectRef idx="0">
            <a:schemeClr val="accent1"/>
          </a:effectRef>
          <a:fontRef idx="minor">
            <a:schemeClr val="tx1"/>
          </a:fontRef>
        </p:style>
      </p:cxnSp>
      <p:sp>
        <p:nvSpPr>
          <p:cNvPr id="19" name="타원 18"/>
          <p:cNvSpPr/>
          <p:nvPr/>
        </p:nvSpPr>
        <p:spPr>
          <a:xfrm>
            <a:off x="4623955" y="4770096"/>
            <a:ext cx="124691" cy="110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5969945" y="4663178"/>
            <a:ext cx="124691" cy="110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p:cNvSpPr/>
          <p:nvPr/>
        </p:nvSpPr>
        <p:spPr>
          <a:xfrm>
            <a:off x="7336718" y="4163525"/>
            <a:ext cx="96981" cy="7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8686169" y="4158924"/>
            <a:ext cx="124691" cy="110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왼쪽 중괄호 23"/>
          <p:cNvSpPr/>
          <p:nvPr/>
        </p:nvSpPr>
        <p:spPr>
          <a:xfrm>
            <a:off x="4308868" y="3535239"/>
            <a:ext cx="270164" cy="200142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3972685" y="5192933"/>
            <a:ext cx="775961" cy="276999"/>
          </a:xfrm>
          <a:prstGeom prst="rect">
            <a:avLst/>
          </a:prstGeom>
          <a:noFill/>
        </p:spPr>
        <p:txBody>
          <a:bodyPr wrap="square" rtlCol="0">
            <a:spAutoFit/>
          </a:bodyPr>
          <a:lstStyle/>
          <a:p>
            <a:r>
              <a:rPr lang="ko-KR" altLang="en-US" sz="1200" dirty="0"/>
              <a:t>범위</a:t>
            </a:r>
          </a:p>
        </p:txBody>
      </p:sp>
    </p:spTree>
    <p:extLst>
      <p:ext uri="{BB962C8B-B14F-4D97-AF65-F5344CB8AC3E}">
        <p14:creationId xmlns:p14="http://schemas.microsoft.com/office/powerpoint/2010/main" val="37273725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Batch Normalization</a:t>
            </a:r>
            <a:endParaRPr lang="ko-KR" altLang="en-US" dirty="0"/>
          </a:p>
        </p:txBody>
      </p:sp>
      <p:sp>
        <p:nvSpPr>
          <p:cNvPr id="3" name="내용 개체 틀 2"/>
          <p:cNvSpPr>
            <a:spLocks noGrp="1"/>
          </p:cNvSpPr>
          <p:nvPr>
            <p:ph idx="1"/>
          </p:nvPr>
        </p:nvSpPr>
        <p:spPr>
          <a:xfrm>
            <a:off x="838200" y="1567106"/>
            <a:ext cx="10515600" cy="4351338"/>
          </a:xfrm>
        </p:spPr>
        <p:txBody>
          <a:bodyPr>
            <a:normAutofit/>
          </a:bodyPr>
          <a:lstStyle/>
          <a:p>
            <a:pPr>
              <a:lnSpc>
                <a:spcPct val="100000"/>
              </a:lnSpc>
            </a:pPr>
            <a:r>
              <a:rPr lang="ko-KR" altLang="en-US" sz="2000" dirty="0"/>
              <a:t>효과는 </a:t>
            </a:r>
            <a:r>
              <a:rPr lang="en-US" altLang="ko-KR" sz="2000" dirty="0"/>
              <a:t>f(g(h(</a:t>
            </a:r>
            <a:r>
              <a:rPr lang="en-US" altLang="ko-KR" sz="2000" dirty="0" err="1"/>
              <a:t>i</a:t>
            </a:r>
            <a:r>
              <a:rPr lang="en-US" altLang="ko-KR" sz="2000" dirty="0"/>
              <a:t>(j(k(x))))</a:t>
            </a:r>
            <a:r>
              <a:rPr lang="ko-KR" altLang="en-US" sz="2000" dirty="0"/>
              <a:t>로 </a:t>
            </a:r>
            <a:r>
              <a:rPr lang="en-US" altLang="ko-KR" sz="2000" dirty="0"/>
              <a:t>functional composition(</a:t>
            </a:r>
            <a:r>
              <a:rPr lang="ko-KR" altLang="en-US" sz="2000" dirty="0"/>
              <a:t>간단히 보면 각 </a:t>
            </a:r>
            <a:r>
              <a:rPr lang="ko-KR" altLang="en-US" sz="2000" dirty="0" err="1"/>
              <a:t>레이어의</a:t>
            </a:r>
            <a:r>
              <a:rPr lang="ko-KR" altLang="en-US" sz="2000" dirty="0"/>
              <a:t> </a:t>
            </a:r>
            <a:r>
              <a:rPr lang="en-US" altLang="ko-KR" sz="2000" dirty="0"/>
              <a:t>weight</a:t>
            </a:r>
            <a:r>
              <a:rPr lang="ko-KR" altLang="en-US" sz="2000" dirty="0"/>
              <a:t>를 계속 곱해줌</a:t>
            </a:r>
            <a:r>
              <a:rPr lang="en-US" altLang="ko-KR" sz="2000" dirty="0"/>
              <a:t>)</a:t>
            </a:r>
            <a:r>
              <a:rPr lang="ko-KR" altLang="en-US" sz="2000" dirty="0"/>
              <a:t>에서 각 단계에서의 값의 </a:t>
            </a:r>
            <a:r>
              <a:rPr lang="en-US" altLang="ko-KR" sz="2000" dirty="0"/>
              <a:t>range</a:t>
            </a:r>
            <a:r>
              <a:rPr lang="ko-KR" altLang="en-US" sz="2000" dirty="0"/>
              <a:t>를 거의 일정하게 유지</a:t>
            </a:r>
            <a:r>
              <a:rPr lang="en-US" altLang="ko-KR" sz="2000" dirty="0"/>
              <a:t>. </a:t>
            </a:r>
            <a:r>
              <a:rPr lang="ko-KR" altLang="en-US" sz="2000" dirty="0"/>
              <a:t>그러므로 </a:t>
            </a:r>
            <a:r>
              <a:rPr lang="en-US" altLang="ko-KR" sz="2000" dirty="0"/>
              <a:t>Vanishing gradient </a:t>
            </a:r>
            <a:r>
              <a:rPr lang="ko-KR" altLang="en-US" sz="2000" dirty="0"/>
              <a:t>거의 제거</a:t>
            </a:r>
            <a:r>
              <a:rPr lang="en-US" altLang="ko-KR" sz="2000" dirty="0"/>
              <a:t>. </a:t>
            </a:r>
            <a:r>
              <a:rPr lang="ko-KR" altLang="en-US" sz="2000" dirty="0"/>
              <a:t>끝부분의 함수 </a:t>
            </a:r>
            <a:r>
              <a:rPr lang="en-US" altLang="ko-KR" sz="2000" dirty="0"/>
              <a:t>(Cost?)</a:t>
            </a:r>
            <a:r>
              <a:rPr lang="ko-KR" altLang="en-US" sz="2000" dirty="0"/>
              <a:t>가 첫 부분의 변화에 대해 일정한 범위 내에 있게 됨</a:t>
            </a:r>
            <a:r>
              <a:rPr lang="en-US" altLang="ko-KR" sz="2000" dirty="0"/>
              <a:t>(variation). Back propagation framework </a:t>
            </a:r>
            <a:r>
              <a:rPr lang="ko-KR" altLang="en-US" sz="2000" dirty="0"/>
              <a:t>유지</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78</a:t>
            </a:fld>
            <a:endParaRPr lang="ko-KR" altLang="en-US"/>
          </a:p>
        </p:txBody>
      </p:sp>
      <p:pic>
        <p:nvPicPr>
          <p:cNvPr id="6" name="그림 5"/>
          <p:cNvPicPr>
            <a:picLocks noChangeAspect="1"/>
          </p:cNvPicPr>
          <p:nvPr/>
        </p:nvPicPr>
        <p:blipFill>
          <a:blip r:embed="rId2"/>
          <a:stretch>
            <a:fillRect/>
          </a:stretch>
        </p:blipFill>
        <p:spPr>
          <a:xfrm>
            <a:off x="3329919" y="3419945"/>
            <a:ext cx="6972300" cy="1428751"/>
          </a:xfrm>
          <a:prstGeom prst="rect">
            <a:avLst/>
          </a:prstGeom>
        </p:spPr>
      </p:pic>
      <p:cxnSp>
        <p:nvCxnSpPr>
          <p:cNvPr id="8" name="직선 화살표 연결선 7"/>
          <p:cNvCxnSpPr/>
          <p:nvPr/>
        </p:nvCxnSpPr>
        <p:spPr>
          <a:xfrm flipV="1">
            <a:off x="3329918" y="2909455"/>
            <a:ext cx="1" cy="3117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3329918" y="4426527"/>
            <a:ext cx="6832390" cy="31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H="1">
            <a:off x="4675909" y="3509443"/>
            <a:ext cx="10392" cy="207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flipH="1">
            <a:off x="6021899" y="3447097"/>
            <a:ext cx="10392" cy="207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H="1">
            <a:off x="7367889" y="3388104"/>
            <a:ext cx="10392" cy="207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H="1">
            <a:off x="8724271" y="3403690"/>
            <a:ext cx="10392" cy="2076846"/>
          </a:xfrm>
          <a:prstGeom prst="line">
            <a:avLst/>
          </a:prstGeom>
        </p:spPr>
        <p:style>
          <a:lnRef idx="1">
            <a:schemeClr val="accent1"/>
          </a:lnRef>
          <a:fillRef idx="0">
            <a:schemeClr val="accent1"/>
          </a:fillRef>
          <a:effectRef idx="0">
            <a:schemeClr val="accent1"/>
          </a:effectRef>
          <a:fontRef idx="minor">
            <a:schemeClr val="tx1"/>
          </a:fontRef>
        </p:style>
      </p:cxnSp>
      <p:sp>
        <p:nvSpPr>
          <p:cNvPr id="19" name="타원 18"/>
          <p:cNvSpPr/>
          <p:nvPr/>
        </p:nvSpPr>
        <p:spPr>
          <a:xfrm>
            <a:off x="4623955" y="4770096"/>
            <a:ext cx="124691" cy="110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5969945" y="4663178"/>
            <a:ext cx="124691" cy="110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p:cNvSpPr/>
          <p:nvPr/>
        </p:nvSpPr>
        <p:spPr>
          <a:xfrm>
            <a:off x="7336718" y="4163525"/>
            <a:ext cx="96981" cy="7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8686169" y="4158924"/>
            <a:ext cx="124691" cy="110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왼쪽 중괄호 23"/>
          <p:cNvSpPr/>
          <p:nvPr/>
        </p:nvSpPr>
        <p:spPr>
          <a:xfrm>
            <a:off x="4308868" y="3535239"/>
            <a:ext cx="270164" cy="200142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p:cNvSpPr txBox="1"/>
          <p:nvPr/>
        </p:nvSpPr>
        <p:spPr>
          <a:xfrm>
            <a:off x="3972685" y="5192933"/>
            <a:ext cx="775961" cy="276999"/>
          </a:xfrm>
          <a:prstGeom prst="rect">
            <a:avLst/>
          </a:prstGeom>
          <a:noFill/>
        </p:spPr>
        <p:txBody>
          <a:bodyPr wrap="square" rtlCol="0">
            <a:spAutoFit/>
          </a:bodyPr>
          <a:lstStyle/>
          <a:p>
            <a:r>
              <a:rPr lang="ko-KR" altLang="en-US" sz="1200" dirty="0"/>
              <a:t>범위</a:t>
            </a:r>
          </a:p>
        </p:txBody>
      </p:sp>
    </p:spTree>
    <p:extLst>
      <p:ext uri="{BB962C8B-B14F-4D97-AF65-F5344CB8AC3E}">
        <p14:creationId xmlns:p14="http://schemas.microsoft.com/office/powerpoint/2010/main" val="1458803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5391"/>
            <a:ext cx="10515600" cy="1325563"/>
          </a:xfrm>
        </p:spPr>
        <p:txBody>
          <a:bodyPr/>
          <a:lstStyle/>
          <a:p>
            <a:r>
              <a:rPr lang="en-US" altLang="ko-KR" dirty="0"/>
              <a:t>Batch Normalization</a:t>
            </a:r>
            <a:endParaRPr lang="ko-KR" altLang="en-US" dirty="0"/>
          </a:p>
        </p:txBody>
      </p:sp>
      <p:sp>
        <p:nvSpPr>
          <p:cNvPr id="4" name="날짜 개체 틀 3"/>
          <p:cNvSpPr>
            <a:spLocks noGrp="1"/>
          </p:cNvSpPr>
          <p:nvPr>
            <p:ph type="dt" sz="half" idx="10"/>
          </p:nvPr>
        </p:nvSpPr>
        <p:spPr>
          <a:xfrm>
            <a:off x="838200" y="6290111"/>
            <a:ext cx="2743200" cy="365125"/>
          </a:xfrm>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79</a:t>
            </a:fld>
            <a:endParaRPr lang="ko-KR" altLang="en-US"/>
          </a:p>
        </p:txBody>
      </p:sp>
      <p:sp>
        <p:nvSpPr>
          <p:cNvPr id="77" name="타원 76"/>
          <p:cNvSpPr/>
          <p:nvPr/>
        </p:nvSpPr>
        <p:spPr>
          <a:xfrm>
            <a:off x="838200" y="3522518"/>
            <a:ext cx="1000991" cy="895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8" name="직선 화살표 연결선 77"/>
          <p:cNvCxnSpPr/>
          <p:nvPr/>
        </p:nvCxnSpPr>
        <p:spPr>
          <a:xfrm flipH="1">
            <a:off x="1337237" y="2419771"/>
            <a:ext cx="1458" cy="1102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1307521" y="2895987"/>
                <a:ext cx="3740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1" i="1" dirty="0" smtClean="0">
                          <a:latin typeface="Cambria Math" panose="02040503050406030204" pitchFamily="18" charset="0"/>
                        </a:rPr>
                        <m:t>𝒘</m:t>
                      </m:r>
                    </m:oMath>
                  </m:oMathPara>
                </a14:m>
                <a:endParaRPr lang="ko-KR" altLang="en-US" b="1" dirty="0"/>
              </a:p>
            </p:txBody>
          </p:sp>
        </mc:Choice>
        <mc:Fallback xmlns="">
          <p:sp>
            <p:nvSpPr>
              <p:cNvPr id="80" name="TextBox 79"/>
              <p:cNvSpPr txBox="1">
                <a:spLocks noRot="1" noChangeAspect="1" noMove="1" noResize="1" noEditPoints="1" noAdjustHandles="1" noChangeArrowheads="1" noChangeShapeType="1" noTextEdit="1"/>
              </p:cNvSpPr>
              <p:nvPr/>
            </p:nvSpPr>
            <p:spPr>
              <a:xfrm>
                <a:off x="1307521" y="2895987"/>
                <a:ext cx="374073" cy="369332"/>
              </a:xfrm>
              <a:prstGeom prst="rect">
                <a:avLst/>
              </a:prstGeom>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1854660" y="3808016"/>
                <a:ext cx="18598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𝑚</m:t>
                              </m:r>
                            </m:sub>
                          </m:sSub>
                        </m:e>
                      </m:d>
                    </m:oMath>
                  </m:oMathPara>
                </a14:m>
                <a:endParaRPr lang="en-US" altLang="ko-KR"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𝑚𝑖𝑛𝑖𝑏𝑎𝑡𝑐h</m:t>
                      </m:r>
                    </m:oMath>
                  </m:oMathPara>
                </a14:m>
                <a:endParaRPr lang="ko-KR" altLang="en-US" dirty="0"/>
              </a:p>
            </p:txBody>
          </p:sp>
        </mc:Choice>
        <mc:Fallback xmlns="">
          <p:sp>
            <p:nvSpPr>
              <p:cNvPr id="81" name="TextBox 80"/>
              <p:cNvSpPr txBox="1">
                <a:spLocks noRot="1" noChangeAspect="1" noMove="1" noResize="1" noEditPoints="1" noAdjustHandles="1" noChangeArrowheads="1" noChangeShapeType="1" noTextEdit="1"/>
              </p:cNvSpPr>
              <p:nvPr/>
            </p:nvSpPr>
            <p:spPr>
              <a:xfrm>
                <a:off x="1854660" y="3808016"/>
                <a:ext cx="1859805" cy="553998"/>
              </a:xfrm>
              <a:prstGeom prst="rect">
                <a:avLst/>
              </a:prstGeom>
              <a:blipFill rotWithShape="0">
                <a:blip r:embed="rId3"/>
                <a:stretch>
                  <a:fillRect l="-2295" b="-54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1134719" y="3771536"/>
                <a:ext cx="5004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𝑏</m:t>
                      </m:r>
                    </m:oMath>
                  </m:oMathPara>
                </a14:m>
                <a:endParaRPr lang="ko-KR" alt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1134719" y="3771536"/>
                <a:ext cx="500495" cy="369332"/>
              </a:xfrm>
              <a:prstGeom prst="rect">
                <a:avLst/>
              </a:prstGeom>
              <a:blipFill rotWithShape="0">
                <a:blip r:embed="rId4"/>
                <a:stretch>
                  <a:fillRect/>
                </a:stretch>
              </a:blipFill>
            </p:spPr>
            <p:txBody>
              <a:bodyPr/>
              <a:lstStyle/>
              <a:p>
                <a:r>
                  <a:rPr lang="ko-KR" altLang="en-US">
                    <a:noFill/>
                  </a:rPr>
                  <a:t> </a:t>
                </a:r>
              </a:p>
            </p:txBody>
          </p:sp>
        </mc:Fallback>
      </mc:AlternateContent>
      <p:cxnSp>
        <p:nvCxnSpPr>
          <p:cNvPr id="84" name="직선 화살표 연결선 83"/>
          <p:cNvCxnSpPr>
            <a:stCxn id="77" idx="4"/>
          </p:cNvCxnSpPr>
          <p:nvPr/>
        </p:nvCxnSpPr>
        <p:spPr>
          <a:xfrm flipH="1">
            <a:off x="1337237" y="4418161"/>
            <a:ext cx="1459" cy="9955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p:cNvGrpSpPr/>
          <p:nvPr/>
        </p:nvGrpSpPr>
        <p:grpSpPr>
          <a:xfrm>
            <a:off x="4703250" y="1093663"/>
            <a:ext cx="6315264" cy="5627814"/>
            <a:chOff x="4878908" y="1090635"/>
            <a:chExt cx="6315264" cy="5627814"/>
          </a:xfrm>
        </p:grpSpPr>
        <p:sp>
          <p:nvSpPr>
            <p:cNvPr id="14" name="직사각형 13"/>
            <p:cNvSpPr/>
            <p:nvPr/>
          </p:nvSpPr>
          <p:spPr>
            <a:xfrm>
              <a:off x="4878908" y="1664888"/>
              <a:ext cx="4343400" cy="4665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6039227" y="2163137"/>
              <a:ext cx="1936172" cy="60267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cxnSp>
          <p:nvCxnSpPr>
            <p:cNvPr id="11" name="직선 화살표 연결선 10"/>
            <p:cNvCxnSpPr>
              <a:stCxn id="6" idx="4"/>
            </p:cNvCxnSpPr>
            <p:nvPr/>
          </p:nvCxnSpPr>
          <p:spPr>
            <a:xfrm>
              <a:off x="7007313" y="2765810"/>
              <a:ext cx="64076" cy="860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타원 11"/>
                <p:cNvSpPr/>
                <p:nvPr/>
              </p:nvSpPr>
              <p:spPr>
                <a:xfrm>
                  <a:off x="6918989" y="4322765"/>
                  <a:ext cx="2275609"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ko-KR" altLang="en-US" sz="1100" i="1" smtClean="0">
                                <a:solidFill>
                                  <a:schemeClr val="tx1"/>
                                </a:solidFill>
                                <a:latin typeface="Cambria Math" panose="02040503050406030204" pitchFamily="18" charset="0"/>
                              </a:rPr>
                            </m:ctrlPr>
                          </m:acc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i="1">
                            <a:solidFill>
                              <a:schemeClr val="tx1"/>
                            </a:solidFill>
                            <a:latin typeface="Cambria Math" panose="02040503050406030204" pitchFamily="18" charset="0"/>
                          </a:rPr>
                          <m:t>𝜇</m:t>
                        </m:r>
                        <m:r>
                          <a:rPr lang="en-US" altLang="ko-KR" sz="1100" b="0" i="1" smtClean="0">
                            <a:solidFill>
                              <a:schemeClr val="tx1"/>
                            </a:solidFill>
                            <a:latin typeface="Cambria Math" panose="02040503050406030204" pitchFamily="18" charset="0"/>
                          </a:rPr>
                          <m:t>)/</m:t>
                        </m:r>
                        <m:rad>
                          <m:radPr>
                            <m:degHide m:val="on"/>
                            <m:ctrlPr>
                              <a:rPr lang="en-US" altLang="ko-KR" sz="1100" i="1">
                                <a:solidFill>
                                  <a:schemeClr val="tx1"/>
                                </a:solidFill>
                                <a:latin typeface="Cambria Math" panose="02040503050406030204" pitchFamily="18" charset="0"/>
                              </a:rPr>
                            </m:ctrlPr>
                          </m:radPr>
                          <m:deg/>
                          <m:e>
                            <m:sSup>
                              <m:sSupPr>
                                <m:ctrlPr>
                                  <a:rPr lang="en-US" altLang="ko-KR" sz="1100" i="1" dirty="0">
                                    <a:solidFill>
                                      <a:schemeClr val="tx1"/>
                                    </a:solidFill>
                                    <a:latin typeface="Cambria Math" panose="02040503050406030204" pitchFamily="18" charset="0"/>
                                  </a:rPr>
                                </m:ctrlPr>
                              </m:sSupPr>
                              <m:e>
                                <m:r>
                                  <a:rPr lang="ko-KR" altLang="en-US" sz="1100" i="1" dirty="0">
                                    <a:solidFill>
                                      <a:schemeClr val="tx1"/>
                                    </a:solidFill>
                                    <a:latin typeface="Cambria Math" panose="02040503050406030204" pitchFamily="18" charset="0"/>
                                  </a:rPr>
                                  <m:t>𝜎</m:t>
                                </m:r>
                              </m:e>
                              <m:sup>
                                <m:r>
                                  <a:rPr lang="en-US" altLang="ko-KR" sz="1100" i="1" dirty="0">
                                    <a:solidFill>
                                      <a:schemeClr val="tx1"/>
                                    </a:solidFill>
                                    <a:latin typeface="Cambria Math" panose="02040503050406030204" pitchFamily="18" charset="0"/>
                                  </a:rPr>
                                  <m:t>2</m:t>
                                </m:r>
                              </m:sup>
                            </m:sSup>
                            <m:r>
                              <a:rPr lang="en-US" altLang="ko-KR" sz="1100" b="0" i="1" dirty="0" smtClean="0">
                                <a:solidFill>
                                  <a:schemeClr val="tx1"/>
                                </a:solidFill>
                                <a:latin typeface="Cambria Math" panose="02040503050406030204" pitchFamily="18" charset="0"/>
                              </a:rPr>
                              <m:t>+</m:t>
                            </m:r>
                            <m:r>
                              <a:rPr lang="ko-KR" altLang="en-US" sz="1100" b="0" i="1" dirty="0" smtClean="0">
                                <a:solidFill>
                                  <a:schemeClr val="tx1"/>
                                </a:solidFill>
                                <a:latin typeface="Cambria Math" panose="02040503050406030204" pitchFamily="18" charset="0"/>
                              </a:rPr>
                              <m:t>𝜀</m:t>
                            </m:r>
                          </m:e>
                        </m:rad>
                      </m:oMath>
                    </m:oMathPara>
                  </a14:m>
                  <a:endParaRPr lang="ko-KR" altLang="en-US" sz="1100" dirty="0">
                    <a:solidFill>
                      <a:schemeClr val="tx1"/>
                    </a:solidFill>
                  </a:endParaRPr>
                </a:p>
              </p:txBody>
            </p:sp>
          </mc:Choice>
          <mc:Fallback xmlns="">
            <p:sp>
              <p:nvSpPr>
                <p:cNvPr id="12" name="타원 11"/>
                <p:cNvSpPr>
                  <a:spLocks noRot="1" noChangeAspect="1" noMove="1" noResize="1" noEditPoints="1" noAdjustHandles="1" noChangeArrowheads="1" noChangeShapeType="1" noTextEdit="1"/>
                </p:cNvSpPr>
                <p:nvPr/>
              </p:nvSpPr>
              <p:spPr>
                <a:xfrm>
                  <a:off x="6918989" y="4322765"/>
                  <a:ext cx="2275609" cy="475216"/>
                </a:xfrm>
                <a:prstGeom prst="ellipse">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697316" y="1295556"/>
                  <a:ext cx="3740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𝑤</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697316" y="1295556"/>
                  <a:ext cx="374073" cy="369332"/>
                </a:xfrm>
                <a:prstGeom prst="rect">
                  <a:avLst/>
                </a:prstGeom>
                <a:blipFill rotWithShape="0">
                  <a:blip r:embed="rId6"/>
                  <a:stretch>
                    <a:fillRect/>
                  </a:stretch>
                </a:blipFill>
              </p:spPr>
              <p:txBody>
                <a:bodyPr/>
                <a:lstStyle/>
                <a:p>
                  <a:r>
                    <a:rPr lang="ko-KR" altLang="en-US">
                      <a:noFill/>
                    </a:rPr>
                    <a:t> </a:t>
                  </a:r>
                </a:p>
              </p:txBody>
            </p:sp>
          </mc:Fallback>
        </mc:AlternateContent>
        <p:cxnSp>
          <p:nvCxnSpPr>
            <p:cNvPr id="8" name="직선 화살표 연결선 7"/>
            <p:cNvCxnSpPr>
              <a:endCxn id="6" idx="0"/>
            </p:cNvCxnSpPr>
            <p:nvPr/>
          </p:nvCxnSpPr>
          <p:spPr>
            <a:xfrm flipH="1">
              <a:off x="7007313" y="1090635"/>
              <a:ext cx="64076" cy="10725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6" idx="3"/>
              <a:endCxn id="29" idx="0"/>
            </p:cNvCxnSpPr>
            <p:nvPr/>
          </p:nvCxnSpPr>
          <p:spPr>
            <a:xfrm flipH="1">
              <a:off x="5868483" y="2677551"/>
              <a:ext cx="454290" cy="308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12" idx="4"/>
            </p:cNvCxnSpPr>
            <p:nvPr/>
          </p:nvCxnSpPr>
          <p:spPr>
            <a:xfrm flipH="1">
              <a:off x="7123715" y="4797981"/>
              <a:ext cx="933079" cy="446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6423646" y="2255470"/>
                  <a:ext cx="110690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𝑧</m:t>
                            </m:r>
                          </m:e>
                          <m:sub>
                            <m:r>
                              <a:rPr lang="en-US" altLang="ko-KR" sz="1600" b="0" i="1" smtClean="0">
                                <a:latin typeface="Cambria Math" panose="02040503050406030204" pitchFamily="18" charset="0"/>
                              </a:rPr>
                              <m:t>1</m:t>
                            </m:r>
                          </m:sub>
                        </m:sSub>
                        <m:r>
                          <a:rPr lang="en-US" altLang="ko-KR" sz="1600" b="0" i="1" smtClean="0">
                            <a:latin typeface="Cambria Math" panose="02040503050406030204" pitchFamily="18" charset="0"/>
                          </a:rPr>
                          <m:t>, </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𝑧</m:t>
                            </m:r>
                          </m:e>
                          <m:sub>
                            <m:r>
                              <a:rPr lang="en-US" altLang="ko-KR" sz="1600" b="0" i="1" smtClean="0">
                                <a:latin typeface="Cambria Math" panose="02040503050406030204" pitchFamily="18" charset="0"/>
                              </a:rPr>
                              <m:t>2</m:t>
                            </m:r>
                          </m:sub>
                        </m:sSub>
                        <m:r>
                          <a:rPr lang="en-US" altLang="ko-KR" sz="1600" b="0" i="1" smtClean="0">
                            <a:latin typeface="Cambria Math" panose="02040503050406030204" pitchFamily="18" charset="0"/>
                          </a:rPr>
                          <m:t>,…,</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𝑧</m:t>
                            </m:r>
                          </m:e>
                          <m:sub>
                            <m:r>
                              <a:rPr lang="en-US" altLang="ko-KR" sz="1600" b="0" i="1" smtClean="0">
                                <a:latin typeface="Cambria Math" panose="02040503050406030204" pitchFamily="18" charset="0"/>
                              </a:rPr>
                              <m:t>𝑚</m:t>
                            </m:r>
                          </m:sub>
                        </m:sSub>
                      </m:oMath>
                    </m:oMathPara>
                  </a14:m>
                  <a:endParaRPr lang="ko-KR" alt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423646" y="2255470"/>
                  <a:ext cx="1106905" cy="246221"/>
                </a:xfrm>
                <a:prstGeom prst="rect">
                  <a:avLst/>
                </a:prstGeom>
                <a:blipFill rotWithShape="0">
                  <a:blip r:embed="rId7"/>
                  <a:stretch>
                    <a:fillRect l="-1099" b="-17073"/>
                  </a:stretch>
                </a:blipFill>
              </p:spPr>
              <p:txBody>
                <a:bodyPr/>
                <a:lstStyle/>
                <a:p>
                  <a:r>
                    <a:rPr lang="ko-KR" altLang="en-US">
                      <a:noFill/>
                    </a:rPr>
                    <a:t> </a:t>
                  </a:r>
                </a:p>
              </p:txBody>
            </p:sp>
          </mc:Fallback>
        </mc:AlternateContent>
        <p:sp>
          <p:nvSpPr>
            <p:cNvPr id="25" name="TextBox 24"/>
            <p:cNvSpPr txBox="1"/>
            <p:nvPr/>
          </p:nvSpPr>
          <p:spPr>
            <a:xfrm>
              <a:off x="8000699" y="2290594"/>
              <a:ext cx="3193473" cy="369332"/>
            </a:xfrm>
            <a:prstGeom prst="rect">
              <a:avLst/>
            </a:prstGeom>
            <a:noFill/>
          </p:spPr>
          <p:txBody>
            <a:bodyPr wrap="square" rtlCol="0">
              <a:spAutoFit/>
            </a:bodyPr>
            <a:lstStyle/>
            <a:p>
              <a:r>
                <a:rPr lang="en-US" altLang="ko-KR" dirty="0"/>
                <a:t>Batch input to each neuron</a:t>
              </a:r>
              <a:endParaRPr lang="ko-KR" altLang="en-US" dirty="0"/>
            </a:p>
          </p:txBody>
        </p:sp>
        <mc:AlternateContent xmlns:mc="http://schemas.openxmlformats.org/markup-compatibility/2006" xmlns:a14="http://schemas.microsoft.com/office/drawing/2010/main">
          <mc:Choice Requires="a14">
            <p:sp>
              <p:nvSpPr>
                <p:cNvPr id="29" name="타원 28"/>
                <p:cNvSpPr/>
                <p:nvPr/>
              </p:nvSpPr>
              <p:spPr>
                <a:xfrm>
                  <a:off x="5164042" y="2986443"/>
                  <a:ext cx="1408882" cy="55448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sz="1100" b="0" i="1" smtClean="0">
                            <a:solidFill>
                              <a:schemeClr val="tx1"/>
                            </a:solidFill>
                            <a:latin typeface="Cambria Math" panose="02040503050406030204" pitchFamily="18" charset="0"/>
                          </a:rPr>
                          <m:t>𝜇</m:t>
                        </m:r>
                        <m:r>
                          <a:rPr lang="en-US" altLang="ko-KR" sz="1100" b="0" i="1" smtClean="0">
                            <a:solidFill>
                              <a:schemeClr val="tx1"/>
                            </a:solidFill>
                            <a:latin typeface="Cambria Math" panose="02040503050406030204" pitchFamily="18" charset="0"/>
                          </a:rPr>
                          <m:t>=</m:t>
                        </m:r>
                        <m:f>
                          <m:fPr>
                            <m:ctrlPr>
                              <a:rPr lang="en-US" altLang="ko-KR" sz="1100" b="0" i="1" smtClean="0">
                                <a:solidFill>
                                  <a:schemeClr val="tx1"/>
                                </a:solidFill>
                                <a:latin typeface="Cambria Math" panose="02040503050406030204" pitchFamily="18" charset="0"/>
                              </a:rPr>
                            </m:ctrlPr>
                          </m:fPr>
                          <m:num>
                            <m:r>
                              <a:rPr lang="en-US" altLang="ko-KR" sz="1100" b="0" i="1" smtClean="0">
                                <a:solidFill>
                                  <a:schemeClr val="tx1"/>
                                </a:solidFill>
                                <a:latin typeface="Cambria Math" panose="02040503050406030204" pitchFamily="18" charset="0"/>
                              </a:rPr>
                              <m:t>1</m:t>
                            </m:r>
                          </m:num>
                          <m:den>
                            <m:r>
                              <a:rPr lang="en-US" altLang="ko-KR" sz="1100" b="0" i="1" smtClean="0">
                                <a:solidFill>
                                  <a:schemeClr val="tx1"/>
                                </a:solidFill>
                                <a:latin typeface="Cambria Math" panose="02040503050406030204" pitchFamily="18" charset="0"/>
                              </a:rPr>
                              <m:t>𝑚</m:t>
                            </m:r>
                          </m:den>
                        </m:f>
                        <m:nary>
                          <m:naryPr>
                            <m:chr m:val="∑"/>
                            <m:ctrlPr>
                              <a:rPr lang="en-US" altLang="ko-KR" sz="1100" b="0" i="1" smtClean="0">
                                <a:solidFill>
                                  <a:schemeClr val="tx1"/>
                                </a:solidFill>
                                <a:latin typeface="Cambria Math" panose="02040503050406030204" pitchFamily="18" charset="0"/>
                              </a:rPr>
                            </m:ctrlPr>
                          </m:naryPr>
                          <m:sub>
                            <m:r>
                              <m:rPr>
                                <m:brk m:alnAt="23"/>
                              </m:rPr>
                              <a:rPr lang="en-US" altLang="ko-KR" sz="1100" b="0" i="1" smtClean="0">
                                <a:solidFill>
                                  <a:schemeClr val="tx1"/>
                                </a:solidFill>
                                <a:latin typeface="Cambria Math" panose="02040503050406030204" pitchFamily="18" charset="0"/>
                              </a:rPr>
                              <m:t>𝑖</m:t>
                            </m:r>
                            <m:r>
                              <a:rPr lang="en-US" altLang="ko-KR" sz="1100" b="0" i="1" smtClean="0">
                                <a:solidFill>
                                  <a:schemeClr val="tx1"/>
                                </a:solidFill>
                                <a:latin typeface="Cambria Math" panose="02040503050406030204" pitchFamily="18" charset="0"/>
                              </a:rPr>
                              <m:t>=1</m:t>
                            </m:r>
                          </m:sub>
                          <m:sup>
                            <m:r>
                              <a:rPr lang="en-US" altLang="ko-KR" sz="1100" b="0" i="1" smtClean="0">
                                <a:solidFill>
                                  <a:schemeClr val="tx1"/>
                                </a:solidFill>
                                <a:latin typeface="Cambria Math" panose="02040503050406030204" pitchFamily="18" charset="0"/>
                              </a:rPr>
                              <m:t>𝑚</m:t>
                            </m:r>
                          </m:sup>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e>
                        </m:nary>
                      </m:oMath>
                    </m:oMathPara>
                  </a14:m>
                  <a:endParaRPr lang="ko-KR" altLang="en-US" sz="900" dirty="0">
                    <a:solidFill>
                      <a:schemeClr val="tx1"/>
                    </a:solidFill>
                  </a:endParaRPr>
                </a:p>
              </p:txBody>
            </p:sp>
          </mc:Choice>
          <mc:Fallback xmlns="">
            <p:sp>
              <p:nvSpPr>
                <p:cNvPr id="29" name="타원 28"/>
                <p:cNvSpPr>
                  <a:spLocks noRot="1" noChangeAspect="1" noMove="1" noResize="1" noEditPoints="1" noAdjustHandles="1" noChangeArrowheads="1" noChangeShapeType="1" noTextEdit="1"/>
                </p:cNvSpPr>
                <p:nvPr/>
              </p:nvSpPr>
              <p:spPr>
                <a:xfrm>
                  <a:off x="5164042" y="2986443"/>
                  <a:ext cx="1408882" cy="554488"/>
                </a:xfrm>
                <a:prstGeom prst="ellipse">
                  <a:avLst/>
                </a:prstGeom>
                <a:blipFill rotWithShape="0">
                  <a:blip r:embed="rId8"/>
                  <a:stretch>
                    <a:fillRect t="-90323" r="-39485" b="-1419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타원 40"/>
                <p:cNvSpPr/>
                <p:nvPr/>
              </p:nvSpPr>
              <p:spPr>
                <a:xfrm>
                  <a:off x="4878908" y="3930400"/>
                  <a:ext cx="1984663" cy="6695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100" b="0" i="1" dirty="0" smtClean="0">
                                <a:solidFill>
                                  <a:schemeClr val="tx1"/>
                                </a:solidFill>
                                <a:latin typeface="Cambria Math" panose="02040503050406030204" pitchFamily="18" charset="0"/>
                              </a:rPr>
                            </m:ctrlPr>
                          </m:sSupPr>
                          <m:e>
                            <m:r>
                              <a:rPr lang="ko-KR" altLang="en-US" sz="1100" b="0" i="1" dirty="0" smtClean="0">
                                <a:solidFill>
                                  <a:schemeClr val="tx1"/>
                                </a:solidFill>
                                <a:latin typeface="Cambria Math" panose="02040503050406030204" pitchFamily="18" charset="0"/>
                              </a:rPr>
                              <m:t>𝜎</m:t>
                            </m:r>
                          </m:e>
                          <m:sup>
                            <m:r>
                              <a:rPr lang="en-US" altLang="ko-KR" sz="1100" b="0" i="1" dirty="0" smtClean="0">
                                <a:solidFill>
                                  <a:schemeClr val="tx1"/>
                                </a:solidFill>
                                <a:latin typeface="Cambria Math" panose="02040503050406030204" pitchFamily="18" charset="0"/>
                              </a:rPr>
                              <m:t>2</m:t>
                            </m:r>
                          </m:sup>
                        </m:sSup>
                        <m:r>
                          <a:rPr lang="en-US" altLang="ko-KR" sz="1100" b="0" i="1" smtClean="0">
                            <a:solidFill>
                              <a:schemeClr val="tx1"/>
                            </a:solidFill>
                            <a:latin typeface="Cambria Math" panose="02040503050406030204" pitchFamily="18" charset="0"/>
                          </a:rPr>
                          <m:t>=</m:t>
                        </m:r>
                        <m:f>
                          <m:fPr>
                            <m:ctrlPr>
                              <a:rPr lang="en-US" altLang="ko-KR" sz="1100" b="0" i="1" smtClean="0">
                                <a:solidFill>
                                  <a:schemeClr val="tx1"/>
                                </a:solidFill>
                                <a:latin typeface="Cambria Math" panose="02040503050406030204" pitchFamily="18" charset="0"/>
                              </a:rPr>
                            </m:ctrlPr>
                          </m:fPr>
                          <m:num>
                            <m:r>
                              <a:rPr lang="en-US" altLang="ko-KR" sz="1100" b="0" i="1" smtClean="0">
                                <a:solidFill>
                                  <a:schemeClr val="tx1"/>
                                </a:solidFill>
                                <a:latin typeface="Cambria Math" panose="02040503050406030204" pitchFamily="18" charset="0"/>
                              </a:rPr>
                              <m:t>1</m:t>
                            </m:r>
                          </m:num>
                          <m:den>
                            <m:r>
                              <a:rPr lang="en-US" altLang="ko-KR" sz="1100" b="0" i="1" smtClean="0">
                                <a:solidFill>
                                  <a:schemeClr val="tx1"/>
                                </a:solidFill>
                                <a:latin typeface="Cambria Math" panose="02040503050406030204" pitchFamily="18" charset="0"/>
                              </a:rPr>
                              <m:t>𝑚</m:t>
                            </m:r>
                          </m:den>
                        </m:f>
                        <m:nary>
                          <m:naryPr>
                            <m:chr m:val="∑"/>
                            <m:ctrlPr>
                              <a:rPr lang="en-US" altLang="ko-KR" sz="1100" b="0" i="1" smtClean="0">
                                <a:solidFill>
                                  <a:schemeClr val="tx1"/>
                                </a:solidFill>
                                <a:latin typeface="Cambria Math" panose="02040503050406030204" pitchFamily="18" charset="0"/>
                              </a:rPr>
                            </m:ctrlPr>
                          </m:naryPr>
                          <m:sub>
                            <m:r>
                              <m:rPr>
                                <m:brk m:alnAt="23"/>
                              </m:rPr>
                              <a:rPr lang="en-US" altLang="ko-KR" sz="1100" b="0" i="1" smtClean="0">
                                <a:solidFill>
                                  <a:schemeClr val="tx1"/>
                                </a:solidFill>
                                <a:latin typeface="Cambria Math" panose="02040503050406030204" pitchFamily="18" charset="0"/>
                              </a:rPr>
                              <m:t>𝑖</m:t>
                            </m:r>
                            <m:r>
                              <a:rPr lang="en-US" altLang="ko-KR" sz="1100" b="0" i="1" smtClean="0">
                                <a:solidFill>
                                  <a:schemeClr val="tx1"/>
                                </a:solidFill>
                                <a:latin typeface="Cambria Math" panose="02040503050406030204" pitchFamily="18" charset="0"/>
                              </a:rPr>
                              <m:t>=1</m:t>
                            </m:r>
                          </m:sub>
                          <m:sup>
                            <m:r>
                              <a:rPr lang="en-US" altLang="ko-KR" sz="1100" b="0" i="1" smtClean="0">
                                <a:solidFill>
                                  <a:schemeClr val="tx1"/>
                                </a:solidFill>
                                <a:latin typeface="Cambria Math" panose="02040503050406030204" pitchFamily="18" charset="0"/>
                              </a:rPr>
                              <m:t>𝑚</m:t>
                            </m:r>
                          </m:sup>
                          <m:e>
                            <m:sSup>
                              <m:sSupPr>
                                <m:ctrlPr>
                                  <a:rPr lang="en-US" altLang="ko-KR" sz="1100" b="0" i="1" smtClean="0">
                                    <a:solidFill>
                                      <a:schemeClr val="tx1"/>
                                    </a:solidFill>
                                    <a:latin typeface="Cambria Math" panose="02040503050406030204" pitchFamily="18" charset="0"/>
                                  </a:rPr>
                                </m:ctrlPr>
                              </m:sSupPr>
                              <m:e>
                                <m:d>
                                  <m:dPr>
                                    <m:ctrlPr>
                                      <a:rPr lang="en-US" altLang="ko-KR" sz="1100" b="0" i="1" smtClean="0">
                                        <a:solidFill>
                                          <a:schemeClr val="tx1"/>
                                        </a:solidFill>
                                        <a:latin typeface="Cambria Math" panose="02040503050406030204" pitchFamily="18" charset="0"/>
                                      </a:rPr>
                                    </m:ctrlPr>
                                  </m:d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𝜇</m:t>
                                    </m:r>
                                  </m:e>
                                </m:d>
                              </m:e>
                              <m:sup>
                                <m:r>
                                  <a:rPr lang="en-US" altLang="ko-KR" sz="1100" b="0" i="1" smtClean="0">
                                    <a:solidFill>
                                      <a:schemeClr val="tx1"/>
                                    </a:solidFill>
                                    <a:latin typeface="Cambria Math" panose="02040503050406030204" pitchFamily="18" charset="0"/>
                                  </a:rPr>
                                  <m:t>2</m:t>
                                </m:r>
                              </m:sup>
                            </m:sSup>
                          </m:e>
                        </m:nary>
                      </m:oMath>
                    </m:oMathPara>
                  </a14:m>
                  <a:endParaRPr lang="ko-KR" altLang="en-US" sz="900" dirty="0">
                    <a:solidFill>
                      <a:schemeClr val="tx1"/>
                    </a:solidFill>
                  </a:endParaRPr>
                </a:p>
              </p:txBody>
            </p:sp>
          </mc:Choice>
          <mc:Fallback xmlns="">
            <p:sp>
              <p:nvSpPr>
                <p:cNvPr id="41" name="타원 40"/>
                <p:cNvSpPr>
                  <a:spLocks noRot="1" noChangeAspect="1" noMove="1" noResize="1" noEditPoints="1" noAdjustHandles="1" noChangeArrowheads="1" noChangeShapeType="1" noTextEdit="1"/>
                </p:cNvSpPr>
                <p:nvPr/>
              </p:nvSpPr>
              <p:spPr>
                <a:xfrm>
                  <a:off x="4878908" y="3930400"/>
                  <a:ext cx="1984663" cy="669596"/>
                </a:xfrm>
                <a:prstGeom prst="ellipse">
                  <a:avLst/>
                </a:prstGeom>
                <a:blipFill rotWithShape="0">
                  <a:blip r:embed="rId9"/>
                  <a:stretch>
                    <a:fillRect t="-66964" r="-5199" b="-108929"/>
                  </a:stretch>
                </a:blipFill>
              </p:spPr>
              <p:txBody>
                <a:bodyPr/>
                <a:lstStyle/>
                <a:p>
                  <a:r>
                    <a:rPr lang="ko-KR" altLang="en-US">
                      <a:noFill/>
                    </a:rPr>
                    <a:t> </a:t>
                  </a:r>
                </a:p>
              </p:txBody>
            </p:sp>
          </mc:Fallback>
        </mc:AlternateContent>
        <p:cxnSp>
          <p:nvCxnSpPr>
            <p:cNvPr id="47" name="직선 화살표 연결선 46"/>
            <p:cNvCxnSpPr>
              <a:stCxn id="29" idx="4"/>
              <a:endCxn id="41" idx="0"/>
            </p:cNvCxnSpPr>
            <p:nvPr/>
          </p:nvCxnSpPr>
          <p:spPr>
            <a:xfrm>
              <a:off x="5868483" y="3540931"/>
              <a:ext cx="2757" cy="3894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1" idx="6"/>
              <a:endCxn id="12" idx="1"/>
            </p:cNvCxnSpPr>
            <p:nvPr/>
          </p:nvCxnSpPr>
          <p:spPr>
            <a:xfrm>
              <a:off x="6863571" y="4265198"/>
              <a:ext cx="388673" cy="127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29" idx="6"/>
              <a:endCxn id="12" idx="0"/>
            </p:cNvCxnSpPr>
            <p:nvPr/>
          </p:nvCxnSpPr>
          <p:spPr>
            <a:xfrm>
              <a:off x="6572924" y="3263687"/>
              <a:ext cx="1483870" cy="10590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stCxn id="6" idx="4"/>
              <a:endCxn id="12" idx="0"/>
            </p:cNvCxnSpPr>
            <p:nvPr/>
          </p:nvCxnSpPr>
          <p:spPr>
            <a:xfrm>
              <a:off x="7007313" y="2765810"/>
              <a:ext cx="1049481" cy="1556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6" idx="4"/>
              <a:endCxn id="41" idx="7"/>
            </p:cNvCxnSpPr>
            <p:nvPr/>
          </p:nvCxnSpPr>
          <p:spPr>
            <a:xfrm flipH="1">
              <a:off x="6572924" y="2765810"/>
              <a:ext cx="434389" cy="1262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7300048" y="4834271"/>
                  <a:ext cx="8381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𝛾</m:t>
                        </m:r>
                      </m:oMath>
                    </m:oMathPara>
                  </a14:m>
                  <a:endParaRPr lang="ko-KR" alt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7300048" y="4834271"/>
                  <a:ext cx="838161" cy="307777"/>
                </a:xfrm>
                <a:prstGeom prst="rect">
                  <a:avLst/>
                </a:prstGeom>
                <a:blipFill rotWithShape="0">
                  <a:blip r:embed="rId10"/>
                  <a:stretch>
                    <a:fillRect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타원 67"/>
                <p:cNvSpPr/>
                <p:nvPr/>
              </p:nvSpPr>
              <p:spPr>
                <a:xfrm>
                  <a:off x="6203003" y="5267919"/>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𝑦</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𝛾</m:t>
                        </m:r>
                        <m:acc>
                          <m:accPr>
                            <m:chr m:val="̂"/>
                            <m:ctrlPr>
                              <a:rPr lang="ko-KR" altLang="en-US" sz="1100" i="1">
                                <a:solidFill>
                                  <a:schemeClr val="tx1"/>
                                </a:solidFill>
                                <a:latin typeface="Cambria Math" panose="02040503050406030204" pitchFamily="18" charset="0"/>
                              </a:rPr>
                            </m:ctrlPr>
                          </m:accPr>
                          <m:e>
                            <m:sSub>
                              <m:sSubPr>
                                <m:ctrlPr>
                                  <a:rPr lang="en-US" altLang="ko-KR" sz="1100" i="1">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i="1">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𝛽</m:t>
                        </m:r>
                      </m:oMath>
                    </m:oMathPara>
                  </a14:m>
                  <a:endParaRPr lang="ko-KR" altLang="en-US" sz="1100" dirty="0">
                    <a:solidFill>
                      <a:schemeClr val="tx1"/>
                    </a:solidFill>
                  </a:endParaRPr>
                </a:p>
              </p:txBody>
            </p:sp>
          </mc:Choice>
          <mc:Fallback xmlns="">
            <p:sp>
              <p:nvSpPr>
                <p:cNvPr id="68" name="타원 67"/>
                <p:cNvSpPr>
                  <a:spLocks noRot="1" noChangeAspect="1" noMove="1" noResize="1" noEditPoints="1" noAdjustHandles="1" noChangeArrowheads="1" noChangeShapeType="1" noTextEdit="1"/>
                </p:cNvSpPr>
                <p:nvPr/>
              </p:nvSpPr>
              <p:spPr>
                <a:xfrm>
                  <a:off x="6203003" y="5267919"/>
                  <a:ext cx="1427763" cy="475216"/>
                </a:xfrm>
                <a:prstGeom prst="ellipse">
                  <a:avLst/>
                </a:prstGeom>
                <a:blipFill rotWithShape="0">
                  <a:blip r:embed="rId11"/>
                  <a:stretch>
                    <a:fillRect/>
                  </a:stretch>
                </a:blipFill>
              </p:spPr>
              <p:txBody>
                <a:bodyPr/>
                <a:lstStyle/>
                <a:p>
                  <a:r>
                    <a:rPr lang="ko-KR" altLang="en-US">
                      <a:noFill/>
                    </a:rPr>
                    <a:t> </a:t>
                  </a:r>
                </a:p>
              </p:txBody>
            </p:sp>
          </mc:Fallback>
        </mc:AlternateContent>
        <p:cxnSp>
          <p:nvCxnSpPr>
            <p:cNvPr id="72" name="직선 화살표 연결선 71"/>
            <p:cNvCxnSpPr/>
            <p:nvPr/>
          </p:nvCxnSpPr>
          <p:spPr>
            <a:xfrm flipH="1">
              <a:off x="6873959" y="5720361"/>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타원 74"/>
                <p:cNvSpPr/>
                <p:nvPr/>
              </p:nvSpPr>
              <p:spPr>
                <a:xfrm>
                  <a:off x="6277100" y="5973703"/>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100" b="0" i="1" smtClean="0">
                            <a:solidFill>
                              <a:schemeClr val="tx1"/>
                            </a:solidFill>
                            <a:latin typeface="Cambria Math" panose="02040503050406030204" pitchFamily="18" charset="0"/>
                          </a:rPr>
                          <m:t>𝑎𝑐𝑡𝑖𝑣𝑎𝑡𝑖𝑜𝑛</m:t>
                        </m:r>
                        <m:r>
                          <a:rPr lang="en-US" altLang="ko-KR" sz="1100" b="0" i="1" smtClean="0">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𝑜𝑛𝑙𝑦</m:t>
                        </m:r>
                      </m:oMath>
                    </m:oMathPara>
                  </a14:m>
                  <a:endParaRPr lang="ko-KR" altLang="en-US" sz="1100" dirty="0">
                    <a:solidFill>
                      <a:schemeClr val="tx1"/>
                    </a:solidFill>
                  </a:endParaRPr>
                </a:p>
              </p:txBody>
            </p:sp>
          </mc:Choice>
          <mc:Fallback xmlns="">
            <p:sp>
              <p:nvSpPr>
                <p:cNvPr id="75" name="타원 74"/>
                <p:cNvSpPr>
                  <a:spLocks noRot="1" noChangeAspect="1" noMove="1" noResize="1" noEditPoints="1" noAdjustHandles="1" noChangeArrowheads="1" noChangeShapeType="1" noTextEdit="1"/>
                </p:cNvSpPr>
                <p:nvPr/>
              </p:nvSpPr>
              <p:spPr>
                <a:xfrm>
                  <a:off x="6277100" y="5973703"/>
                  <a:ext cx="1427763" cy="475216"/>
                </a:xfrm>
                <a:prstGeom prst="ellipse">
                  <a:avLst/>
                </a:prstGeom>
                <a:blipFill rotWithShape="0">
                  <a:blip r:embed="rId12"/>
                  <a:stretch>
                    <a:fillRect/>
                  </a:stretch>
                </a:blipFill>
              </p:spPr>
              <p:txBody>
                <a:bodyPr/>
                <a:lstStyle/>
                <a:p>
                  <a:r>
                    <a:rPr lang="ko-KR" altLang="en-US">
                      <a:noFill/>
                    </a:rPr>
                    <a:t> </a:t>
                  </a:r>
                </a:p>
              </p:txBody>
            </p:sp>
          </mc:Fallback>
        </mc:AlternateContent>
        <p:cxnSp>
          <p:nvCxnSpPr>
            <p:cNvPr id="76" name="직선 화살표 연결선 75"/>
            <p:cNvCxnSpPr/>
            <p:nvPr/>
          </p:nvCxnSpPr>
          <p:spPr>
            <a:xfrm flipH="1">
              <a:off x="6987123" y="6471684"/>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7606210" y="5336332"/>
                  <a:ext cx="1154221" cy="307777"/>
                </a:xfrm>
                <a:prstGeom prst="rect">
                  <a:avLst/>
                </a:prstGeom>
                <a:noFill/>
              </p:spPr>
              <p:txBody>
                <a:bodyPr wrap="square" rtlCol="0">
                  <a:spAutoFit/>
                </a:bodyPr>
                <a:lstStyle/>
                <a:p>
                  <a14:m>
                    <m:oMath xmlns:m="http://schemas.openxmlformats.org/officeDocument/2006/math">
                      <m:r>
                        <a:rPr lang="ko-KR" altLang="en-US" sz="1400" i="1" smtClean="0">
                          <a:latin typeface="Cambria Math" panose="02040503050406030204" pitchFamily="18" charset="0"/>
                        </a:rPr>
                        <m:t>𝛽</m:t>
                      </m:r>
                    </m:oMath>
                  </a14:m>
                  <a:r>
                    <a:rPr lang="en-US" altLang="ko-KR" sz="1400" dirty="0"/>
                    <a:t>: bias</a:t>
                  </a:r>
                  <a:endParaRPr lang="ko-KR" alt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7606210" y="5336332"/>
                  <a:ext cx="1154221" cy="307777"/>
                </a:xfrm>
                <a:prstGeom prst="rect">
                  <a:avLst/>
                </a:prstGeom>
                <a:blipFill rotWithShape="0">
                  <a:blip r:embed="rId13"/>
                  <a:stretch>
                    <a:fillRect t="-4000" b="-2000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86" name="TextBox 85"/>
              <p:cNvSpPr txBox="1"/>
              <p:nvPr/>
            </p:nvSpPr>
            <p:spPr>
              <a:xfrm>
                <a:off x="1384965" y="4401210"/>
                <a:ext cx="2817789" cy="413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𝑎</m:t>
                          </m:r>
                        </m:e>
                        <m:sup>
                          <m:r>
                            <a:rPr lang="en-US" altLang="ko-KR" b="0" i="1" smtClean="0">
                              <a:latin typeface="Cambria Math" panose="02040503050406030204" pitchFamily="18" charset="0"/>
                            </a:rPr>
                            <m:t>𝑙</m:t>
                          </m:r>
                        </m:sup>
                      </m:sSup>
                      <m:r>
                        <a:rPr lang="en-US" altLang="ko-KR" b="0" i="1" smtClean="0">
                          <a:latin typeface="Cambria Math" panose="02040503050406030204" pitchFamily="18" charset="0"/>
                        </a:rPr>
                        <m:t>=</m:t>
                      </m:r>
                      <m:r>
                        <a:rPr lang="ko-KR" altLang="en-US" i="1" smtClean="0">
                          <a:latin typeface="Cambria Math" panose="02040503050406030204" pitchFamily="18" charset="0"/>
                        </a:rPr>
                        <m:t>𝜎</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r>
                            <a:rPr lang="en-US" altLang="ko-KR" b="1" i="1" smtClean="0">
                              <a:latin typeface="Cambria Math" panose="02040503050406030204" pitchFamily="18" charset="0"/>
                            </a:rPr>
                            <m:t>𝒘</m:t>
                          </m:r>
                          <m:sSup>
                            <m:sSupPr>
                              <m:ctrlPr>
                                <a:rPr lang="en-US" altLang="ko-KR" b="1" i="1" smtClean="0">
                                  <a:latin typeface="Cambria Math" panose="02040503050406030204" pitchFamily="18" charset="0"/>
                                </a:rPr>
                              </m:ctrlPr>
                            </m:sSupPr>
                            <m:e>
                              <m:r>
                                <a:rPr lang="en-US" altLang="ko-KR" b="1" i="1" smtClean="0">
                                  <a:latin typeface="Cambria Math" panose="02040503050406030204" pitchFamily="18" charset="0"/>
                                </a:rPr>
                                <m:t>𝒂</m:t>
                              </m:r>
                            </m:e>
                            <m:sup>
                              <m:r>
                                <a:rPr lang="en-US" altLang="ko-KR" b="0" i="1" smtClean="0">
                                  <a:latin typeface="Cambria Math" panose="02040503050406030204" pitchFamily="18" charset="0"/>
                                </a:rPr>
                                <m:t>𝑙</m:t>
                              </m:r>
                              <m:r>
                                <a:rPr lang="en-US" altLang="ko-KR" b="0" i="1" smtClean="0">
                                  <a:latin typeface="Cambria Math" panose="02040503050406030204" pitchFamily="18" charset="0"/>
                                </a:rPr>
                                <m:t>−1</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oMath>
                  </m:oMathPara>
                </a14:m>
                <a:endParaRPr lang="ko-KR" alt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1384965" y="4401210"/>
                <a:ext cx="2817789" cy="413831"/>
              </a:xfrm>
              <a:prstGeom prst="rect">
                <a:avLst/>
              </a:prstGeom>
              <a:blipFill rotWithShape="0">
                <a:blip r:embed="rId14"/>
                <a:stretch>
                  <a:fillRect/>
                </a:stretch>
              </a:blipFill>
            </p:spPr>
            <p:txBody>
              <a:bodyPr/>
              <a:lstStyle/>
              <a:p>
                <a:r>
                  <a:rPr lang="ko-KR" altLang="en-US">
                    <a:noFill/>
                  </a:rPr>
                  <a:t> </a:t>
                </a:r>
              </a:p>
            </p:txBody>
          </p:sp>
        </mc:Fallback>
      </mc:AlternateContent>
      <p:cxnSp>
        <p:nvCxnSpPr>
          <p:cNvPr id="89" name="직선 화살표 연결선 88"/>
          <p:cNvCxnSpPr>
            <a:endCxn id="90" idx="1"/>
          </p:cNvCxnSpPr>
          <p:nvPr/>
        </p:nvCxnSpPr>
        <p:spPr>
          <a:xfrm flipV="1">
            <a:off x="1620900" y="3054851"/>
            <a:ext cx="1132691" cy="76390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2753591" y="2870185"/>
            <a:ext cx="1205345" cy="369332"/>
          </a:xfrm>
          <a:prstGeom prst="rect">
            <a:avLst/>
          </a:prstGeom>
          <a:noFill/>
        </p:spPr>
        <p:txBody>
          <a:bodyPr wrap="square" rtlCol="0">
            <a:spAutoFit/>
          </a:bodyPr>
          <a:lstStyle/>
          <a:p>
            <a:r>
              <a:rPr lang="en-US" altLang="ko-KR" dirty="0"/>
              <a:t>bias</a:t>
            </a:r>
            <a:endParaRPr lang="ko-KR" altLang="en-US" dirty="0"/>
          </a:p>
        </p:txBody>
      </p:sp>
      <p:cxnSp>
        <p:nvCxnSpPr>
          <p:cNvPr id="7" name="직선 화살표 연결선 6"/>
          <p:cNvCxnSpPr/>
          <p:nvPr/>
        </p:nvCxnSpPr>
        <p:spPr>
          <a:xfrm>
            <a:off x="504252" y="2535497"/>
            <a:ext cx="630467" cy="100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1494557" y="2535497"/>
            <a:ext cx="656361" cy="100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58183" y="4775744"/>
            <a:ext cx="2175163" cy="369332"/>
          </a:xfrm>
          <a:prstGeom prst="rect">
            <a:avLst/>
          </a:prstGeom>
          <a:noFill/>
        </p:spPr>
        <p:txBody>
          <a:bodyPr wrap="square" rtlCol="0">
            <a:spAutoFit/>
          </a:bodyPr>
          <a:lstStyle/>
          <a:p>
            <a:r>
              <a:rPr lang="en-US" altLang="ko-KR" i="1" dirty="0" err="1">
                <a:latin typeface="Times New Roman" panose="02020603050405020304" pitchFamily="18" charset="0"/>
                <a:cs typeface="Times New Roman" panose="02020603050405020304" pitchFamily="18" charset="0"/>
              </a:rPr>
              <a:t>i</a:t>
            </a:r>
            <a:r>
              <a:rPr lang="en-US" altLang="ko-KR" i="1" dirty="0">
                <a:latin typeface="Times New Roman" panose="02020603050405020304" pitchFamily="18" charset="0"/>
                <a:cs typeface="Times New Roman" panose="02020603050405020304" pitchFamily="18" charset="0"/>
              </a:rPr>
              <a:t> </a:t>
            </a:r>
            <a:r>
              <a:rPr lang="ko-KR" altLang="en-US" dirty="0"/>
              <a:t>번째 </a:t>
            </a:r>
            <a:r>
              <a:rPr lang="en-US" altLang="ko-KR" dirty="0"/>
              <a:t>batch </a:t>
            </a:r>
            <a:endParaRPr lang="ko-KR" altLang="en-US" dirty="0"/>
          </a:p>
        </p:txBody>
      </p:sp>
    </p:spTree>
    <p:extLst>
      <p:ext uri="{BB962C8B-B14F-4D97-AF65-F5344CB8AC3E}">
        <p14:creationId xmlns:p14="http://schemas.microsoft.com/office/powerpoint/2010/main" val="1767236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Training the neural network</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Define cost function of every weight(</a:t>
                </a:r>
                <a14:m>
                  <m:oMath xmlns:m="http://schemas.openxmlformats.org/officeDocument/2006/math">
                    <m:r>
                      <a:rPr lang="en-US" altLang="ko-KR" b="0" i="1" smtClean="0">
                        <a:latin typeface="Cambria Math" panose="02040503050406030204" pitchFamily="18" charset="0"/>
                      </a:rPr>
                      <m:t>𝑤</m:t>
                    </m:r>
                  </m:oMath>
                </a14:m>
                <a:r>
                  <a:rPr lang="en-US" altLang="ko-KR" dirty="0"/>
                  <a:t>) and bias(</a:t>
                </a:r>
                <a14:m>
                  <m:oMath xmlns:m="http://schemas.openxmlformats.org/officeDocument/2006/math">
                    <m:r>
                      <a:rPr lang="en-US" altLang="ko-KR" b="0" i="1" smtClean="0">
                        <a:latin typeface="Cambria Math" panose="02040503050406030204" pitchFamily="18" charset="0"/>
                      </a:rPr>
                      <m:t>𝑏</m:t>
                    </m:r>
                  </m:oMath>
                </a14:m>
                <a:r>
                  <a:rPr lang="en-US" altLang="ko-KR" dirty="0"/>
                  <a:t>) </a:t>
                </a:r>
              </a:p>
              <a:p>
                <a14:m>
                  <m:oMath xmlns:m="http://schemas.openxmlformats.org/officeDocument/2006/math">
                    <m:r>
                      <a:rPr lang="en-US" altLang="ko-KR" b="0" i="1" smtClean="0">
                        <a:latin typeface="Cambria Math" panose="02040503050406030204" pitchFamily="18" charset="0"/>
                      </a:rPr>
                      <m:t>𝐶</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𝑤</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2</m:t>
                        </m:r>
                        <m:r>
                          <a:rPr lang="en-US" altLang="ko-KR" b="0" i="1" smtClean="0">
                            <a:latin typeface="Cambria Math" panose="02040503050406030204" pitchFamily="18" charset="0"/>
                          </a:rPr>
                          <m:t>𝑛</m:t>
                        </m:r>
                      </m:den>
                    </m:f>
                    <m:r>
                      <a:rPr lang="en-US" altLang="ko-KR" b="0" i="1" smtClean="0">
                        <a:latin typeface="Cambria Math" panose="02040503050406030204" pitchFamily="18" charset="0"/>
                      </a:rPr>
                      <m:t> </m:t>
                    </m:r>
                    <m:sSup>
                      <m:sSupPr>
                        <m:ctrlPr>
                          <a:rPr lang="en-US" altLang="ko-KR" b="0" i="1" smtClean="0">
                            <a:latin typeface="Cambria Math" panose="02040503050406030204" pitchFamily="18" charset="0"/>
                          </a:rPr>
                        </m:ctrlPr>
                      </m:sSupPr>
                      <m:e>
                        <m:nary>
                          <m:naryPr>
                            <m:chr m:val="∑"/>
                            <m:supHide m:val="on"/>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𝑥</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𝑇</m:t>
                            </m:r>
                          </m:sub>
                          <m:sup/>
                          <m:e>
                            <m:d>
                              <m:dPr>
                                <m:begChr m:val="|"/>
                                <m:endChr m:val="|"/>
                                <m:ctrlPr>
                                  <a:rPr lang="en-US" altLang="ko-KR" b="0" i="1" smtClean="0">
                                    <a:latin typeface="Cambria Math" panose="02040503050406030204" pitchFamily="18" charset="0"/>
                                  </a:rPr>
                                </m:ctrlPr>
                              </m:dPr>
                              <m:e>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e>
                            </m:d>
                          </m:e>
                        </m:nary>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 </m:t>
                    </m:r>
                  </m:oMath>
                </a14:m>
                <a:endParaRPr lang="en-US" altLang="ko-KR" b="0" dirty="0"/>
              </a:p>
              <a:p>
                <a:pPr lvl="1"/>
                <a14:m>
                  <m:oMath xmlns:m="http://schemas.openxmlformats.org/officeDocument/2006/math">
                    <m:r>
                      <a:rPr lang="en-US" altLang="ko-KR" b="0" i="1" smtClean="0">
                        <a:latin typeface="Cambria Math" panose="02040503050406030204" pitchFamily="18" charset="0"/>
                      </a:rPr>
                      <m:t>𝑎</m:t>
                    </m:r>
                  </m:oMath>
                </a14:m>
                <a:r>
                  <a:rPr lang="en-US" altLang="ko-KR" dirty="0"/>
                  <a:t>: neural net output of x</a:t>
                </a:r>
              </a:p>
              <a:p>
                <a:pPr lvl="1"/>
                <a14:m>
                  <m:oMath xmlns:m="http://schemas.openxmlformats.org/officeDocument/2006/math">
                    <m:r>
                      <a:rPr lang="en-US" altLang="ko-KR" i="1">
                        <a:latin typeface="Cambria Math" panose="02040503050406030204" pitchFamily="18" charset="0"/>
                      </a:rPr>
                      <m:t>𝑦</m:t>
                    </m:r>
                    <m:d>
                      <m:dPr>
                        <m:ctrlPr>
                          <a:rPr lang="en-US" altLang="ko-KR" i="1">
                            <a:latin typeface="Cambria Math" panose="02040503050406030204" pitchFamily="18" charset="0"/>
                          </a:rPr>
                        </m:ctrlPr>
                      </m:dPr>
                      <m:e>
                        <m:r>
                          <a:rPr lang="en-US" altLang="ko-KR" i="1">
                            <a:latin typeface="Cambria Math" panose="02040503050406030204" pitchFamily="18" charset="0"/>
                          </a:rPr>
                          <m:t>𝑥</m:t>
                        </m:r>
                      </m:e>
                    </m:d>
                    <m:r>
                      <a:rPr lang="en-US" altLang="ko-KR" i="1">
                        <a:latin typeface="Cambria Math" panose="02040503050406030204" pitchFamily="18" charset="0"/>
                      </a:rPr>
                      <m:t>=(0,0,0,1,..)</m:t>
                    </m:r>
                  </m:oMath>
                </a14:m>
                <a:r>
                  <a:rPr lang="en-US" altLang="ko-KR" dirty="0"/>
                  <a:t>: desired output</a:t>
                </a:r>
              </a:p>
              <a:p>
                <a:endParaRPr lang="en-US" altLang="ko-KR" dirty="0"/>
              </a:p>
              <a:p>
                <a:r>
                  <a:rPr lang="en-US" altLang="ko-KR" dirty="0"/>
                  <a:t>Minimize the cost function varying w and b</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381"/>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DA9879A1-7F27-4957-BB23-837FC85C96E3}"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8</a:t>
            </a:fld>
            <a:endParaRPr lang="ko-KR" altLang="en-US"/>
          </a:p>
        </p:txBody>
      </p:sp>
    </p:spTree>
    <p:extLst>
      <p:ext uri="{BB962C8B-B14F-4D97-AF65-F5344CB8AC3E}">
        <p14:creationId xmlns:p14="http://schemas.microsoft.com/office/powerpoint/2010/main" val="34033313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4246" y="-31838"/>
            <a:ext cx="10515600" cy="1325563"/>
          </a:xfrm>
        </p:spPr>
        <p:txBody>
          <a:bodyPr/>
          <a:lstStyle/>
          <a:p>
            <a:r>
              <a:rPr lang="en-US" altLang="ko-KR" dirty="0"/>
              <a:t>Batch Normalization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9317182" y="6399084"/>
            <a:ext cx="2743200" cy="365125"/>
          </a:xfrm>
        </p:spPr>
        <p:txBody>
          <a:bodyPr/>
          <a:lstStyle/>
          <a:p>
            <a:fld id="{FCC205DD-E5C4-4EE3-B0EE-276B4039E1DB}" type="slidenum">
              <a:rPr lang="ko-KR" altLang="en-US" smtClean="0"/>
              <a:t>80</a:t>
            </a:fld>
            <a:endParaRPr lang="ko-KR" altLang="en-US"/>
          </a:p>
        </p:txBody>
      </p:sp>
      <p:grpSp>
        <p:nvGrpSpPr>
          <p:cNvPr id="87" name="그룹 86"/>
          <p:cNvGrpSpPr/>
          <p:nvPr/>
        </p:nvGrpSpPr>
        <p:grpSpPr>
          <a:xfrm>
            <a:off x="1102114" y="992443"/>
            <a:ext cx="6344705" cy="5729034"/>
            <a:chOff x="4849467" y="989415"/>
            <a:chExt cx="6344705" cy="5729034"/>
          </a:xfrm>
        </p:grpSpPr>
        <p:sp>
          <p:nvSpPr>
            <p:cNvPr id="14" name="직사각형 13"/>
            <p:cNvSpPr/>
            <p:nvPr/>
          </p:nvSpPr>
          <p:spPr>
            <a:xfrm>
              <a:off x="4849467" y="1664888"/>
              <a:ext cx="4343400" cy="4665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타원 5"/>
            <p:cNvSpPr/>
            <p:nvPr/>
          </p:nvSpPr>
          <p:spPr>
            <a:xfrm>
              <a:off x="6039227" y="2163137"/>
              <a:ext cx="1936172" cy="60267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cxnSp>
          <p:nvCxnSpPr>
            <p:cNvPr id="11" name="직선 화살표 연결선 10"/>
            <p:cNvCxnSpPr>
              <a:stCxn id="6" idx="4"/>
            </p:cNvCxnSpPr>
            <p:nvPr/>
          </p:nvCxnSpPr>
          <p:spPr>
            <a:xfrm>
              <a:off x="7007313" y="2765810"/>
              <a:ext cx="64076" cy="860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타원 11"/>
                <p:cNvSpPr/>
                <p:nvPr/>
              </p:nvSpPr>
              <p:spPr>
                <a:xfrm>
                  <a:off x="6918989" y="4322765"/>
                  <a:ext cx="2275609" cy="4752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ko-KR" altLang="en-US" sz="1100" i="1" smtClean="0">
                                <a:solidFill>
                                  <a:schemeClr val="tx1"/>
                                </a:solidFill>
                                <a:latin typeface="Cambria Math" panose="02040503050406030204" pitchFamily="18" charset="0"/>
                              </a:rPr>
                            </m:ctrlPr>
                          </m:acc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i="1">
                            <a:solidFill>
                              <a:schemeClr val="tx1"/>
                            </a:solidFill>
                            <a:latin typeface="Cambria Math" panose="02040503050406030204" pitchFamily="18" charset="0"/>
                          </a:rPr>
                          <m:t>𝜇</m:t>
                        </m:r>
                        <m:r>
                          <a:rPr lang="en-US" altLang="ko-KR" sz="1100" b="0" i="1" smtClean="0">
                            <a:solidFill>
                              <a:schemeClr val="tx1"/>
                            </a:solidFill>
                            <a:latin typeface="Cambria Math" panose="02040503050406030204" pitchFamily="18" charset="0"/>
                          </a:rPr>
                          <m:t>)/</m:t>
                        </m:r>
                        <m:rad>
                          <m:radPr>
                            <m:degHide m:val="on"/>
                            <m:ctrlPr>
                              <a:rPr lang="en-US" altLang="ko-KR" sz="1100" i="1">
                                <a:solidFill>
                                  <a:schemeClr val="tx1"/>
                                </a:solidFill>
                                <a:latin typeface="Cambria Math" panose="02040503050406030204" pitchFamily="18" charset="0"/>
                              </a:rPr>
                            </m:ctrlPr>
                          </m:radPr>
                          <m:deg/>
                          <m:e>
                            <m:sSup>
                              <m:sSupPr>
                                <m:ctrlPr>
                                  <a:rPr lang="en-US" altLang="ko-KR" sz="1100" i="1" dirty="0">
                                    <a:solidFill>
                                      <a:schemeClr val="tx1"/>
                                    </a:solidFill>
                                    <a:latin typeface="Cambria Math" panose="02040503050406030204" pitchFamily="18" charset="0"/>
                                  </a:rPr>
                                </m:ctrlPr>
                              </m:sSupPr>
                              <m:e>
                                <m:r>
                                  <a:rPr lang="ko-KR" altLang="en-US" sz="1100" i="1" dirty="0">
                                    <a:solidFill>
                                      <a:schemeClr val="tx1"/>
                                    </a:solidFill>
                                    <a:latin typeface="Cambria Math" panose="02040503050406030204" pitchFamily="18" charset="0"/>
                                  </a:rPr>
                                  <m:t>𝜎</m:t>
                                </m:r>
                              </m:e>
                              <m:sup>
                                <m:r>
                                  <a:rPr lang="en-US" altLang="ko-KR" sz="1100" i="1" dirty="0">
                                    <a:solidFill>
                                      <a:schemeClr val="tx1"/>
                                    </a:solidFill>
                                    <a:latin typeface="Cambria Math" panose="02040503050406030204" pitchFamily="18" charset="0"/>
                                  </a:rPr>
                                  <m:t>2</m:t>
                                </m:r>
                              </m:sup>
                            </m:sSup>
                            <m:r>
                              <a:rPr lang="en-US" altLang="ko-KR" sz="1100" b="0" i="1" dirty="0" smtClean="0">
                                <a:solidFill>
                                  <a:schemeClr val="tx1"/>
                                </a:solidFill>
                                <a:latin typeface="Cambria Math" panose="02040503050406030204" pitchFamily="18" charset="0"/>
                              </a:rPr>
                              <m:t>+</m:t>
                            </m:r>
                            <m:r>
                              <a:rPr lang="ko-KR" altLang="en-US" sz="1100" b="0" i="1" dirty="0" smtClean="0">
                                <a:solidFill>
                                  <a:schemeClr val="tx1"/>
                                </a:solidFill>
                                <a:latin typeface="Cambria Math" panose="02040503050406030204" pitchFamily="18" charset="0"/>
                              </a:rPr>
                              <m:t>𝜀</m:t>
                            </m:r>
                          </m:e>
                        </m:rad>
                        <m:r>
                          <a:rPr lang="en-US" altLang="ko-KR" sz="1100" b="0" i="1">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  </m:t>
                        </m:r>
                      </m:oMath>
                    </m:oMathPara>
                  </a14:m>
                  <a:endParaRPr lang="en-US" altLang="ko-KR" sz="1100" b="0" dirty="0">
                    <a:solidFill>
                      <a:schemeClr val="tx1"/>
                    </a:solidFill>
                  </a:endParaRPr>
                </a:p>
              </p:txBody>
            </p:sp>
          </mc:Choice>
          <mc:Fallback xmlns="">
            <p:sp>
              <p:nvSpPr>
                <p:cNvPr id="12" name="타원 11"/>
                <p:cNvSpPr>
                  <a:spLocks noRot="1" noChangeAspect="1" noMove="1" noResize="1" noEditPoints="1" noAdjustHandles="1" noChangeArrowheads="1" noChangeShapeType="1" noTextEdit="1"/>
                </p:cNvSpPr>
                <p:nvPr/>
              </p:nvSpPr>
              <p:spPr>
                <a:xfrm>
                  <a:off x="6918989" y="4322765"/>
                  <a:ext cx="2275609" cy="475216"/>
                </a:xfrm>
                <a:prstGeom prst="ellipse">
                  <a:avLst/>
                </a:prstGeom>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697316" y="1295556"/>
                  <a:ext cx="3740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𝑤</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697316" y="1295556"/>
                  <a:ext cx="374073" cy="369332"/>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8" name="직선 화살표 연결선 7"/>
            <p:cNvCxnSpPr>
              <a:endCxn id="6" idx="0"/>
            </p:cNvCxnSpPr>
            <p:nvPr/>
          </p:nvCxnSpPr>
          <p:spPr>
            <a:xfrm>
              <a:off x="6987123" y="989415"/>
              <a:ext cx="20190" cy="117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6" idx="3"/>
              <a:endCxn id="29" idx="0"/>
            </p:cNvCxnSpPr>
            <p:nvPr/>
          </p:nvCxnSpPr>
          <p:spPr>
            <a:xfrm flipH="1">
              <a:off x="5871240" y="2677551"/>
              <a:ext cx="451533" cy="2685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12" idx="4"/>
            </p:cNvCxnSpPr>
            <p:nvPr/>
          </p:nvCxnSpPr>
          <p:spPr>
            <a:xfrm flipH="1">
              <a:off x="7123715" y="4797981"/>
              <a:ext cx="933079" cy="446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6423646" y="2255470"/>
                  <a:ext cx="12954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𝑚</m:t>
                            </m:r>
                          </m:sub>
                        </m:sSub>
                      </m:oMath>
                    </m:oMathPara>
                  </a14:m>
                  <a:endParaRPr lang="ko-KR"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423646" y="2255470"/>
                  <a:ext cx="1295483" cy="276999"/>
                </a:xfrm>
                <a:prstGeom prst="rect">
                  <a:avLst/>
                </a:prstGeom>
                <a:blipFill rotWithShape="0">
                  <a:blip r:embed="rId4"/>
                  <a:stretch>
                    <a:fillRect b="-19565"/>
                  </a:stretch>
                </a:blipFill>
              </p:spPr>
              <p:txBody>
                <a:bodyPr/>
                <a:lstStyle/>
                <a:p>
                  <a:r>
                    <a:rPr lang="ko-KR" altLang="en-US">
                      <a:noFill/>
                    </a:rPr>
                    <a:t> </a:t>
                  </a:r>
                </a:p>
              </p:txBody>
            </p:sp>
          </mc:Fallback>
        </mc:AlternateContent>
        <p:sp>
          <p:nvSpPr>
            <p:cNvPr id="25" name="TextBox 24"/>
            <p:cNvSpPr txBox="1"/>
            <p:nvPr/>
          </p:nvSpPr>
          <p:spPr>
            <a:xfrm>
              <a:off x="8000699" y="2290594"/>
              <a:ext cx="3193473" cy="369332"/>
            </a:xfrm>
            <a:prstGeom prst="rect">
              <a:avLst/>
            </a:prstGeom>
            <a:noFill/>
          </p:spPr>
          <p:txBody>
            <a:bodyPr wrap="square" rtlCol="0">
              <a:spAutoFit/>
            </a:bodyPr>
            <a:lstStyle/>
            <a:p>
              <a:r>
                <a:rPr lang="en-US" altLang="ko-KR" dirty="0"/>
                <a:t>Batch input to each node</a:t>
              </a:r>
              <a:endParaRPr lang="ko-KR" altLang="en-US" dirty="0"/>
            </a:p>
          </p:txBody>
        </p:sp>
        <mc:AlternateContent xmlns:mc="http://schemas.openxmlformats.org/markup-compatibility/2006" xmlns:a14="http://schemas.microsoft.com/office/drawing/2010/main">
          <mc:Choice Requires="a14">
            <p:sp>
              <p:nvSpPr>
                <p:cNvPr id="29" name="타원 28"/>
                <p:cNvSpPr/>
                <p:nvPr/>
              </p:nvSpPr>
              <p:spPr>
                <a:xfrm>
                  <a:off x="5166799" y="2946149"/>
                  <a:ext cx="1408882" cy="55448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sz="1100" b="0" i="1" smtClean="0">
                            <a:solidFill>
                              <a:schemeClr val="tx1"/>
                            </a:solidFill>
                            <a:latin typeface="Cambria Math" panose="02040503050406030204" pitchFamily="18" charset="0"/>
                          </a:rPr>
                          <m:t>𝜇</m:t>
                        </m:r>
                        <m:r>
                          <a:rPr lang="en-US" altLang="ko-KR" sz="1100" b="0" i="1" smtClean="0">
                            <a:solidFill>
                              <a:schemeClr val="tx1"/>
                            </a:solidFill>
                            <a:latin typeface="Cambria Math" panose="02040503050406030204" pitchFamily="18" charset="0"/>
                          </a:rPr>
                          <m:t>=</m:t>
                        </m:r>
                        <m:f>
                          <m:fPr>
                            <m:ctrlPr>
                              <a:rPr lang="en-US" altLang="ko-KR" sz="1100" b="0" i="1" smtClean="0">
                                <a:solidFill>
                                  <a:schemeClr val="tx1"/>
                                </a:solidFill>
                                <a:latin typeface="Cambria Math" panose="02040503050406030204" pitchFamily="18" charset="0"/>
                              </a:rPr>
                            </m:ctrlPr>
                          </m:fPr>
                          <m:num>
                            <m:r>
                              <a:rPr lang="en-US" altLang="ko-KR" sz="1100" b="0" i="1" smtClean="0">
                                <a:solidFill>
                                  <a:schemeClr val="tx1"/>
                                </a:solidFill>
                                <a:latin typeface="Cambria Math" panose="02040503050406030204" pitchFamily="18" charset="0"/>
                              </a:rPr>
                              <m:t>1</m:t>
                            </m:r>
                          </m:num>
                          <m:den>
                            <m:r>
                              <a:rPr lang="en-US" altLang="ko-KR" sz="1100" b="0" i="1" smtClean="0">
                                <a:solidFill>
                                  <a:schemeClr val="tx1"/>
                                </a:solidFill>
                                <a:latin typeface="Cambria Math" panose="02040503050406030204" pitchFamily="18" charset="0"/>
                              </a:rPr>
                              <m:t>𝑚</m:t>
                            </m:r>
                          </m:den>
                        </m:f>
                        <m:nary>
                          <m:naryPr>
                            <m:chr m:val="∑"/>
                            <m:ctrlPr>
                              <a:rPr lang="en-US" altLang="ko-KR" sz="1100" b="0" i="1" smtClean="0">
                                <a:solidFill>
                                  <a:schemeClr val="tx1"/>
                                </a:solidFill>
                                <a:latin typeface="Cambria Math" panose="02040503050406030204" pitchFamily="18" charset="0"/>
                              </a:rPr>
                            </m:ctrlPr>
                          </m:naryPr>
                          <m:sub>
                            <m:r>
                              <m:rPr>
                                <m:brk m:alnAt="23"/>
                              </m:rPr>
                              <a:rPr lang="en-US" altLang="ko-KR" sz="1100" b="0" i="1" smtClean="0">
                                <a:solidFill>
                                  <a:schemeClr val="tx1"/>
                                </a:solidFill>
                                <a:latin typeface="Cambria Math" panose="02040503050406030204" pitchFamily="18" charset="0"/>
                              </a:rPr>
                              <m:t>𝑖</m:t>
                            </m:r>
                            <m:r>
                              <a:rPr lang="en-US" altLang="ko-KR" sz="1100" b="0" i="1" smtClean="0">
                                <a:solidFill>
                                  <a:schemeClr val="tx1"/>
                                </a:solidFill>
                                <a:latin typeface="Cambria Math" panose="02040503050406030204" pitchFamily="18" charset="0"/>
                              </a:rPr>
                              <m:t>=1</m:t>
                            </m:r>
                          </m:sub>
                          <m:sup>
                            <m:r>
                              <a:rPr lang="en-US" altLang="ko-KR" sz="1100" b="0" i="1" smtClean="0">
                                <a:solidFill>
                                  <a:schemeClr val="tx1"/>
                                </a:solidFill>
                                <a:latin typeface="Cambria Math" panose="02040503050406030204" pitchFamily="18" charset="0"/>
                              </a:rPr>
                              <m:t>𝑚</m:t>
                            </m:r>
                          </m:sup>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e>
                        </m:nary>
                      </m:oMath>
                    </m:oMathPara>
                  </a14:m>
                  <a:endParaRPr lang="ko-KR" altLang="en-US" sz="900" dirty="0">
                    <a:solidFill>
                      <a:schemeClr val="tx1"/>
                    </a:solidFill>
                  </a:endParaRPr>
                </a:p>
              </p:txBody>
            </p:sp>
          </mc:Choice>
          <mc:Fallback xmlns="">
            <p:sp>
              <p:nvSpPr>
                <p:cNvPr id="29" name="타원 28"/>
                <p:cNvSpPr>
                  <a:spLocks noRot="1" noChangeAspect="1" noMove="1" noResize="1" noEditPoints="1" noAdjustHandles="1" noChangeArrowheads="1" noChangeShapeType="1" noTextEdit="1"/>
                </p:cNvSpPr>
                <p:nvPr/>
              </p:nvSpPr>
              <p:spPr>
                <a:xfrm>
                  <a:off x="5166799" y="2946149"/>
                  <a:ext cx="1408882" cy="554488"/>
                </a:xfrm>
                <a:prstGeom prst="ellipse">
                  <a:avLst/>
                </a:prstGeom>
                <a:blipFill rotWithShape="0">
                  <a:blip r:embed="rId5"/>
                  <a:stretch>
                    <a:fillRect t="-91398" r="-39056" b="-1408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타원 40"/>
                <p:cNvSpPr/>
                <p:nvPr/>
              </p:nvSpPr>
              <p:spPr>
                <a:xfrm>
                  <a:off x="4849467" y="3894551"/>
                  <a:ext cx="1984663" cy="6695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100" b="0" i="1" dirty="0" smtClean="0">
                                <a:solidFill>
                                  <a:schemeClr val="tx1"/>
                                </a:solidFill>
                                <a:latin typeface="Cambria Math" panose="02040503050406030204" pitchFamily="18" charset="0"/>
                              </a:rPr>
                            </m:ctrlPr>
                          </m:sSupPr>
                          <m:e>
                            <m:r>
                              <a:rPr lang="ko-KR" altLang="en-US" sz="1100" b="0" i="1" dirty="0" smtClean="0">
                                <a:solidFill>
                                  <a:schemeClr val="tx1"/>
                                </a:solidFill>
                                <a:latin typeface="Cambria Math" panose="02040503050406030204" pitchFamily="18" charset="0"/>
                              </a:rPr>
                              <m:t>𝜎</m:t>
                            </m:r>
                          </m:e>
                          <m:sup>
                            <m:r>
                              <a:rPr lang="en-US" altLang="ko-KR" sz="1100" b="0" i="1" dirty="0" smtClean="0">
                                <a:solidFill>
                                  <a:schemeClr val="tx1"/>
                                </a:solidFill>
                                <a:latin typeface="Cambria Math" panose="02040503050406030204" pitchFamily="18" charset="0"/>
                              </a:rPr>
                              <m:t>2</m:t>
                            </m:r>
                          </m:sup>
                        </m:sSup>
                        <m:r>
                          <a:rPr lang="en-US" altLang="ko-KR" sz="1100" b="0" i="1" smtClean="0">
                            <a:solidFill>
                              <a:schemeClr val="tx1"/>
                            </a:solidFill>
                            <a:latin typeface="Cambria Math" panose="02040503050406030204" pitchFamily="18" charset="0"/>
                          </a:rPr>
                          <m:t>=</m:t>
                        </m:r>
                        <m:f>
                          <m:fPr>
                            <m:ctrlPr>
                              <a:rPr lang="en-US" altLang="ko-KR" sz="1100" b="0" i="1" smtClean="0">
                                <a:solidFill>
                                  <a:schemeClr val="tx1"/>
                                </a:solidFill>
                                <a:latin typeface="Cambria Math" panose="02040503050406030204" pitchFamily="18" charset="0"/>
                              </a:rPr>
                            </m:ctrlPr>
                          </m:fPr>
                          <m:num>
                            <m:r>
                              <a:rPr lang="en-US" altLang="ko-KR" sz="1100" b="0" i="1" smtClean="0">
                                <a:solidFill>
                                  <a:schemeClr val="tx1"/>
                                </a:solidFill>
                                <a:latin typeface="Cambria Math" panose="02040503050406030204" pitchFamily="18" charset="0"/>
                              </a:rPr>
                              <m:t>1</m:t>
                            </m:r>
                          </m:num>
                          <m:den>
                            <m:r>
                              <a:rPr lang="en-US" altLang="ko-KR" sz="1100" b="0" i="1" smtClean="0">
                                <a:solidFill>
                                  <a:schemeClr val="tx1"/>
                                </a:solidFill>
                                <a:latin typeface="Cambria Math" panose="02040503050406030204" pitchFamily="18" charset="0"/>
                              </a:rPr>
                              <m:t>𝑚</m:t>
                            </m:r>
                          </m:den>
                        </m:f>
                        <m:nary>
                          <m:naryPr>
                            <m:chr m:val="∑"/>
                            <m:ctrlPr>
                              <a:rPr lang="en-US" altLang="ko-KR" sz="1100" b="0" i="1" smtClean="0">
                                <a:solidFill>
                                  <a:schemeClr val="tx1"/>
                                </a:solidFill>
                                <a:latin typeface="Cambria Math" panose="02040503050406030204" pitchFamily="18" charset="0"/>
                              </a:rPr>
                            </m:ctrlPr>
                          </m:naryPr>
                          <m:sub>
                            <m:r>
                              <m:rPr>
                                <m:brk m:alnAt="23"/>
                              </m:rPr>
                              <a:rPr lang="en-US" altLang="ko-KR" sz="1100" b="0" i="1" smtClean="0">
                                <a:solidFill>
                                  <a:schemeClr val="tx1"/>
                                </a:solidFill>
                                <a:latin typeface="Cambria Math" panose="02040503050406030204" pitchFamily="18" charset="0"/>
                              </a:rPr>
                              <m:t>𝑖</m:t>
                            </m:r>
                            <m:r>
                              <a:rPr lang="en-US" altLang="ko-KR" sz="1100" b="0" i="1" smtClean="0">
                                <a:solidFill>
                                  <a:schemeClr val="tx1"/>
                                </a:solidFill>
                                <a:latin typeface="Cambria Math" panose="02040503050406030204" pitchFamily="18" charset="0"/>
                              </a:rPr>
                              <m:t>=1</m:t>
                            </m:r>
                          </m:sub>
                          <m:sup>
                            <m:r>
                              <a:rPr lang="en-US" altLang="ko-KR" sz="1100" b="0" i="1" smtClean="0">
                                <a:solidFill>
                                  <a:schemeClr val="tx1"/>
                                </a:solidFill>
                                <a:latin typeface="Cambria Math" panose="02040503050406030204" pitchFamily="18" charset="0"/>
                              </a:rPr>
                              <m:t>𝑚</m:t>
                            </m:r>
                          </m:sup>
                          <m:e>
                            <m:sSup>
                              <m:sSupPr>
                                <m:ctrlPr>
                                  <a:rPr lang="en-US" altLang="ko-KR" sz="1100" b="0" i="1" smtClean="0">
                                    <a:solidFill>
                                      <a:schemeClr val="tx1"/>
                                    </a:solidFill>
                                    <a:latin typeface="Cambria Math" panose="02040503050406030204" pitchFamily="18" charset="0"/>
                                  </a:rPr>
                                </m:ctrlPr>
                              </m:sSupPr>
                              <m:e>
                                <m:d>
                                  <m:dPr>
                                    <m:ctrlPr>
                                      <a:rPr lang="en-US" altLang="ko-KR" sz="1100" b="0" i="1" smtClean="0">
                                        <a:solidFill>
                                          <a:schemeClr val="tx1"/>
                                        </a:solidFill>
                                        <a:latin typeface="Cambria Math" panose="02040503050406030204" pitchFamily="18" charset="0"/>
                                      </a:rPr>
                                    </m:ctrlPr>
                                  </m:d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𝜇</m:t>
                                    </m:r>
                                  </m:e>
                                </m:d>
                              </m:e>
                              <m:sup>
                                <m:r>
                                  <a:rPr lang="en-US" altLang="ko-KR" sz="1100" b="0" i="1" smtClean="0">
                                    <a:solidFill>
                                      <a:schemeClr val="tx1"/>
                                    </a:solidFill>
                                    <a:latin typeface="Cambria Math" panose="02040503050406030204" pitchFamily="18" charset="0"/>
                                  </a:rPr>
                                  <m:t>2</m:t>
                                </m:r>
                              </m:sup>
                            </m:sSup>
                          </m:e>
                        </m:nary>
                      </m:oMath>
                    </m:oMathPara>
                  </a14:m>
                  <a:endParaRPr lang="ko-KR" altLang="en-US" sz="900" dirty="0">
                    <a:solidFill>
                      <a:schemeClr val="tx1"/>
                    </a:solidFill>
                  </a:endParaRPr>
                </a:p>
              </p:txBody>
            </p:sp>
          </mc:Choice>
          <mc:Fallback xmlns="">
            <p:sp>
              <p:nvSpPr>
                <p:cNvPr id="41" name="타원 40"/>
                <p:cNvSpPr>
                  <a:spLocks noRot="1" noChangeAspect="1" noMove="1" noResize="1" noEditPoints="1" noAdjustHandles="1" noChangeArrowheads="1" noChangeShapeType="1" noTextEdit="1"/>
                </p:cNvSpPr>
                <p:nvPr/>
              </p:nvSpPr>
              <p:spPr>
                <a:xfrm>
                  <a:off x="4849467" y="3894551"/>
                  <a:ext cx="1984663" cy="669596"/>
                </a:xfrm>
                <a:prstGeom prst="ellipse">
                  <a:avLst/>
                </a:prstGeom>
                <a:blipFill rotWithShape="0">
                  <a:blip r:embed="rId6"/>
                  <a:stretch>
                    <a:fillRect t="-66964" r="-5199" b="-108929"/>
                  </a:stretch>
                </a:blipFill>
              </p:spPr>
              <p:txBody>
                <a:bodyPr/>
                <a:lstStyle/>
                <a:p>
                  <a:r>
                    <a:rPr lang="ko-KR" altLang="en-US">
                      <a:noFill/>
                    </a:rPr>
                    <a:t> </a:t>
                  </a:r>
                </a:p>
              </p:txBody>
            </p:sp>
          </mc:Fallback>
        </mc:AlternateContent>
        <p:cxnSp>
          <p:nvCxnSpPr>
            <p:cNvPr id="47" name="직선 화살표 연결선 46"/>
            <p:cNvCxnSpPr>
              <a:stCxn id="29" idx="4"/>
              <a:endCxn id="41" idx="0"/>
            </p:cNvCxnSpPr>
            <p:nvPr/>
          </p:nvCxnSpPr>
          <p:spPr>
            <a:xfrm flipH="1">
              <a:off x="5841799" y="3500637"/>
              <a:ext cx="29441" cy="3939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1" idx="6"/>
              <a:endCxn id="12" idx="1"/>
            </p:cNvCxnSpPr>
            <p:nvPr/>
          </p:nvCxnSpPr>
          <p:spPr>
            <a:xfrm>
              <a:off x="6834130" y="4229349"/>
              <a:ext cx="418114" cy="1630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29" idx="6"/>
              <a:endCxn id="12" idx="0"/>
            </p:cNvCxnSpPr>
            <p:nvPr/>
          </p:nvCxnSpPr>
          <p:spPr>
            <a:xfrm>
              <a:off x="6575681" y="3223393"/>
              <a:ext cx="1481113" cy="10993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stCxn id="6" idx="4"/>
              <a:endCxn id="12" idx="0"/>
            </p:cNvCxnSpPr>
            <p:nvPr/>
          </p:nvCxnSpPr>
          <p:spPr>
            <a:xfrm>
              <a:off x="7007313" y="2765810"/>
              <a:ext cx="1049481" cy="1556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6" idx="4"/>
              <a:endCxn id="41" idx="7"/>
            </p:cNvCxnSpPr>
            <p:nvPr/>
          </p:nvCxnSpPr>
          <p:spPr>
            <a:xfrm flipH="1">
              <a:off x="6543483" y="2765810"/>
              <a:ext cx="463830" cy="1226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7322126" y="4874660"/>
                  <a:ext cx="8381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𝛾</m:t>
                        </m:r>
                      </m:oMath>
                    </m:oMathPara>
                  </a14:m>
                  <a:endParaRPr lang="ko-KR" alt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7322126" y="4874660"/>
                  <a:ext cx="838161" cy="307777"/>
                </a:xfrm>
                <a:prstGeom prst="rect">
                  <a:avLst/>
                </a:prstGeom>
                <a:blipFill rotWithShape="0">
                  <a:blip r:embed="rId7"/>
                  <a:stretch>
                    <a:fillRect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타원 67"/>
                <p:cNvSpPr/>
                <p:nvPr/>
              </p:nvSpPr>
              <p:spPr>
                <a:xfrm>
                  <a:off x="6203003" y="5267919"/>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𝑦</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𝛾</m:t>
                        </m:r>
                        <m:acc>
                          <m:accPr>
                            <m:chr m:val="̂"/>
                            <m:ctrlPr>
                              <a:rPr lang="ko-KR" altLang="en-US" sz="1100" i="1">
                                <a:solidFill>
                                  <a:schemeClr val="tx1"/>
                                </a:solidFill>
                                <a:latin typeface="Cambria Math" panose="02040503050406030204" pitchFamily="18" charset="0"/>
                              </a:rPr>
                            </m:ctrlPr>
                          </m:accPr>
                          <m:e>
                            <m:sSub>
                              <m:sSubPr>
                                <m:ctrlPr>
                                  <a:rPr lang="en-US" altLang="ko-KR" sz="1100" i="1">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i="1">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𝛽</m:t>
                        </m:r>
                      </m:oMath>
                    </m:oMathPara>
                  </a14:m>
                  <a:endParaRPr lang="ko-KR" altLang="en-US" sz="1100" dirty="0">
                    <a:solidFill>
                      <a:schemeClr val="tx1"/>
                    </a:solidFill>
                  </a:endParaRPr>
                </a:p>
              </p:txBody>
            </p:sp>
          </mc:Choice>
          <mc:Fallback xmlns="">
            <p:sp>
              <p:nvSpPr>
                <p:cNvPr id="68" name="타원 67"/>
                <p:cNvSpPr>
                  <a:spLocks noRot="1" noChangeAspect="1" noMove="1" noResize="1" noEditPoints="1" noAdjustHandles="1" noChangeArrowheads="1" noChangeShapeType="1" noTextEdit="1"/>
                </p:cNvSpPr>
                <p:nvPr/>
              </p:nvSpPr>
              <p:spPr>
                <a:xfrm>
                  <a:off x="6203003" y="5267919"/>
                  <a:ext cx="1427763" cy="475216"/>
                </a:xfrm>
                <a:prstGeom prst="ellipse">
                  <a:avLst/>
                </a:prstGeom>
                <a:blipFill rotWithShape="0">
                  <a:blip r:embed="rId8"/>
                  <a:stretch>
                    <a:fillRect/>
                  </a:stretch>
                </a:blipFill>
              </p:spPr>
              <p:txBody>
                <a:bodyPr/>
                <a:lstStyle/>
                <a:p>
                  <a:r>
                    <a:rPr lang="ko-KR" altLang="en-US">
                      <a:noFill/>
                    </a:rPr>
                    <a:t> </a:t>
                  </a:r>
                </a:p>
              </p:txBody>
            </p:sp>
          </mc:Fallback>
        </mc:AlternateContent>
        <p:cxnSp>
          <p:nvCxnSpPr>
            <p:cNvPr id="72" name="직선 화살표 연결선 71"/>
            <p:cNvCxnSpPr/>
            <p:nvPr/>
          </p:nvCxnSpPr>
          <p:spPr>
            <a:xfrm flipH="1">
              <a:off x="6873959" y="5720361"/>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타원 74"/>
                <p:cNvSpPr/>
                <p:nvPr/>
              </p:nvSpPr>
              <p:spPr>
                <a:xfrm>
                  <a:off x="6277100" y="5973703"/>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100" b="0" i="1" smtClean="0">
                            <a:solidFill>
                              <a:schemeClr val="tx1"/>
                            </a:solidFill>
                            <a:latin typeface="Cambria Math" panose="02040503050406030204" pitchFamily="18" charset="0"/>
                          </a:rPr>
                          <m:t>𝑎𝑐𝑡𝑖𝑣𝑎𝑡𝑖𝑜𝑛</m:t>
                        </m:r>
                        <m:r>
                          <a:rPr lang="en-US" altLang="ko-KR" sz="1100" b="0" i="1" smtClean="0">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𝑜𝑛𝑙𝑦</m:t>
                        </m:r>
                      </m:oMath>
                    </m:oMathPara>
                  </a14:m>
                  <a:endParaRPr lang="ko-KR" altLang="en-US" sz="1100" dirty="0">
                    <a:solidFill>
                      <a:schemeClr val="tx1"/>
                    </a:solidFill>
                  </a:endParaRPr>
                </a:p>
              </p:txBody>
            </p:sp>
          </mc:Choice>
          <mc:Fallback xmlns="">
            <p:sp>
              <p:nvSpPr>
                <p:cNvPr id="75" name="타원 74"/>
                <p:cNvSpPr>
                  <a:spLocks noRot="1" noChangeAspect="1" noMove="1" noResize="1" noEditPoints="1" noAdjustHandles="1" noChangeArrowheads="1" noChangeShapeType="1" noTextEdit="1"/>
                </p:cNvSpPr>
                <p:nvPr/>
              </p:nvSpPr>
              <p:spPr>
                <a:xfrm>
                  <a:off x="6277100" y="5973703"/>
                  <a:ext cx="1427763" cy="475216"/>
                </a:xfrm>
                <a:prstGeom prst="ellipse">
                  <a:avLst/>
                </a:prstGeom>
                <a:blipFill rotWithShape="0">
                  <a:blip r:embed="rId9"/>
                  <a:stretch>
                    <a:fillRect/>
                  </a:stretch>
                </a:blipFill>
              </p:spPr>
              <p:txBody>
                <a:bodyPr/>
                <a:lstStyle/>
                <a:p>
                  <a:r>
                    <a:rPr lang="ko-KR" altLang="en-US">
                      <a:noFill/>
                    </a:rPr>
                    <a:t> </a:t>
                  </a:r>
                </a:p>
              </p:txBody>
            </p:sp>
          </mc:Fallback>
        </mc:AlternateContent>
        <p:cxnSp>
          <p:nvCxnSpPr>
            <p:cNvPr id="76" name="직선 화살표 연결선 75"/>
            <p:cNvCxnSpPr/>
            <p:nvPr/>
          </p:nvCxnSpPr>
          <p:spPr>
            <a:xfrm flipH="1">
              <a:off x="6987123" y="6471684"/>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7606210" y="5336332"/>
                  <a:ext cx="1154221" cy="307777"/>
                </a:xfrm>
                <a:prstGeom prst="rect">
                  <a:avLst/>
                </a:prstGeom>
                <a:noFill/>
              </p:spPr>
              <p:txBody>
                <a:bodyPr wrap="square" rtlCol="0">
                  <a:spAutoFit/>
                </a:bodyPr>
                <a:lstStyle/>
                <a:p>
                  <a14:m>
                    <m:oMath xmlns:m="http://schemas.openxmlformats.org/officeDocument/2006/math">
                      <m:r>
                        <a:rPr lang="ko-KR" altLang="en-US" sz="1400" i="1" smtClean="0">
                          <a:latin typeface="Cambria Math" panose="02040503050406030204" pitchFamily="18" charset="0"/>
                        </a:rPr>
                        <m:t>𝛽</m:t>
                      </m:r>
                    </m:oMath>
                  </a14:m>
                  <a:r>
                    <a:rPr lang="en-US" altLang="ko-KR" sz="1400" dirty="0"/>
                    <a:t>: bias</a:t>
                  </a:r>
                  <a:endParaRPr lang="ko-KR" alt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7606210" y="5336332"/>
                  <a:ext cx="1154221" cy="307777"/>
                </a:xfrm>
                <a:prstGeom prst="rect">
                  <a:avLst/>
                </a:prstGeom>
                <a:blipFill rotWithShape="0">
                  <a:blip r:embed="rId10"/>
                  <a:stretch>
                    <a:fillRect t="-4000" b="-20000"/>
                  </a:stretch>
                </a:blipFill>
              </p:spPr>
              <p:txBody>
                <a:bodyPr/>
                <a:lstStyle/>
                <a:p>
                  <a:r>
                    <a:rPr lang="ko-KR" altLang="en-US">
                      <a:noFill/>
                    </a:rPr>
                    <a:t> </a:t>
                  </a:r>
                </a:p>
              </p:txBody>
            </p:sp>
          </mc:Fallback>
        </mc:AlternateContent>
      </p:grpSp>
      <p:sp>
        <p:nvSpPr>
          <p:cNvPr id="3" name="TextBox 2"/>
          <p:cNvSpPr txBox="1"/>
          <p:nvPr/>
        </p:nvSpPr>
        <p:spPr>
          <a:xfrm>
            <a:off x="7990610" y="1650621"/>
            <a:ext cx="2452254" cy="369332"/>
          </a:xfrm>
          <a:prstGeom prst="rect">
            <a:avLst/>
          </a:prstGeom>
          <a:noFill/>
        </p:spPr>
        <p:txBody>
          <a:bodyPr wrap="square" rtlCol="0">
            <a:spAutoFit/>
          </a:bodyPr>
          <a:lstStyle/>
          <a:p>
            <a:r>
              <a:rPr lang="en-US" altLang="ko-KR" dirty="0"/>
              <a:t>Back propagation</a:t>
            </a:r>
            <a:endParaRPr lang="ko-KR" altLang="en-US" dirty="0"/>
          </a:p>
        </p:txBody>
      </p:sp>
      <mc:AlternateContent xmlns:mc="http://schemas.openxmlformats.org/markup-compatibility/2006" xmlns:a14="http://schemas.microsoft.com/office/drawing/2010/main">
        <mc:Choice Requires="a14">
          <p:sp>
            <p:nvSpPr>
              <p:cNvPr id="26" name="TextBox 25"/>
              <p:cNvSpPr txBox="1"/>
              <p:nvPr/>
            </p:nvSpPr>
            <p:spPr>
              <a:xfrm>
                <a:off x="6202059" y="5339360"/>
                <a:ext cx="2142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𝛿</m:t>
                      </m:r>
                    </m:oMath>
                  </m:oMathPara>
                </a14:m>
                <a:endParaRPr lang="ko-KR"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202059" y="5339360"/>
                <a:ext cx="214226" cy="276999"/>
              </a:xfrm>
              <a:prstGeom prst="rect">
                <a:avLst/>
              </a:prstGeom>
              <a:blipFill rotWithShape="0">
                <a:blip r:embed="rId11"/>
                <a:stretch>
                  <a:fillRect l="-19444" r="-13889" b="-13333"/>
                </a:stretch>
              </a:blipFill>
            </p:spPr>
            <p:txBody>
              <a:bodyPr/>
              <a:lstStyle/>
              <a:p>
                <a:r>
                  <a:rPr lang="ko-KR" altLang="en-US">
                    <a:noFill/>
                  </a:rPr>
                  <a:t> </a:t>
                </a:r>
              </a:p>
            </p:txBody>
          </p:sp>
        </mc:Fallback>
      </mc:AlternateContent>
      <p:cxnSp>
        <p:nvCxnSpPr>
          <p:cNvPr id="28" name="직선 화살표 연결선 27"/>
          <p:cNvCxnSpPr>
            <a:stCxn id="85" idx="1"/>
            <a:endCxn id="26" idx="1"/>
          </p:cNvCxnSpPr>
          <p:nvPr/>
        </p:nvCxnSpPr>
        <p:spPr>
          <a:xfrm flipV="1">
            <a:off x="3858857" y="5477860"/>
            <a:ext cx="2343202" cy="15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p:cNvCxnSpPr>
            <a:stCxn id="26" idx="0"/>
          </p:cNvCxnSpPr>
          <p:nvPr/>
        </p:nvCxnSpPr>
        <p:spPr>
          <a:xfrm flipV="1">
            <a:off x="6309172" y="4829796"/>
            <a:ext cx="0" cy="509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직사각형 31"/>
              <p:cNvSpPr/>
              <p:nvPr/>
            </p:nvSpPr>
            <p:spPr>
              <a:xfrm>
                <a:off x="5469539" y="4114120"/>
                <a:ext cx="2795317" cy="1052789"/>
              </a:xfrm>
              <a:prstGeom prst="rect">
                <a:avLst/>
              </a:prstGeom>
            </p:spPr>
            <p:txBody>
              <a:bodyPr wrap="none">
                <a:spAutoFit/>
              </a:bodyPr>
              <a:lstStyle/>
              <a:p>
                <a14:m>
                  <m:oMath xmlns:m="http://schemas.openxmlformats.org/officeDocument/2006/math">
                    <m:f>
                      <m:fPr>
                        <m:ctrlPr>
                          <a:rPr lang="en-US" altLang="ko-KR" sz="2400" i="1" dirty="0" smtClean="0">
                            <a:latin typeface="Cambria Math" panose="02040503050406030204" pitchFamily="18" charset="0"/>
                          </a:rPr>
                        </m:ctrlPr>
                      </m:fPr>
                      <m:num>
                        <m:r>
                          <a:rPr lang="ko-KR" altLang="en-US" sz="2400" i="1" dirty="0">
                            <a:latin typeface="Cambria Math" panose="02040503050406030204" pitchFamily="18" charset="0"/>
                          </a:rPr>
                          <m:t>𝜕</m:t>
                        </m:r>
                        <m:r>
                          <a:rPr lang="en-US" altLang="ko-KR" sz="2400" i="1" dirty="0">
                            <a:latin typeface="Cambria Math" panose="02040503050406030204" pitchFamily="18" charset="0"/>
                          </a:rPr>
                          <m:t>𝐶</m:t>
                        </m:r>
                      </m:num>
                      <m:den>
                        <m:r>
                          <a:rPr lang="ko-KR" altLang="en-US" sz="2400" i="1" dirty="0">
                            <a:latin typeface="Cambria Math" panose="02040503050406030204" pitchFamily="18" charset="0"/>
                          </a:rPr>
                          <m:t>𝜕</m:t>
                        </m:r>
                        <m:acc>
                          <m:accPr>
                            <m:chr m:val="̂"/>
                            <m:ctrlPr>
                              <a:rPr lang="ko-KR" altLang="en-US" sz="2400" i="1">
                                <a:latin typeface="Cambria Math" panose="02040503050406030204" pitchFamily="18" charset="0"/>
                              </a:rPr>
                            </m:ctrlPr>
                          </m:accPr>
                          <m:e>
                            <m:sSub>
                              <m:sSubPr>
                                <m:ctrlPr>
                                  <a:rPr lang="en-US" altLang="ko-KR" sz="2400" i="1" smtClean="0">
                                    <a:latin typeface="Cambria Math" panose="02040503050406030204" pitchFamily="18" charset="0"/>
                                  </a:rPr>
                                </m:ctrlPr>
                              </m:sSubPr>
                              <m:e>
                                <m:r>
                                  <a:rPr lang="en-US" altLang="ko-KR" sz="2400" b="0" i="1" smtClean="0">
                                    <a:latin typeface="Cambria Math" panose="02040503050406030204" pitchFamily="18" charset="0"/>
                                  </a:rPr>
                                  <m:t>𝑧</m:t>
                                </m:r>
                              </m:e>
                              <m:sub>
                                <m:r>
                                  <a:rPr lang="en-US" altLang="ko-KR" sz="2400" i="1">
                                    <a:latin typeface="Cambria Math" panose="02040503050406030204" pitchFamily="18" charset="0"/>
                                  </a:rPr>
                                  <m:t>𝑖</m:t>
                                </m:r>
                              </m:sub>
                            </m:sSub>
                          </m:e>
                        </m:acc>
                      </m:den>
                    </m:f>
                    <m:r>
                      <a:rPr lang="en-US" altLang="ko-KR" sz="2400" i="1" dirty="0">
                        <a:latin typeface="Cambria Math" panose="02040503050406030204" pitchFamily="18" charset="0"/>
                      </a:rPr>
                      <m:t>=</m:t>
                    </m:r>
                    <m:f>
                      <m:fPr>
                        <m:ctrlPr>
                          <a:rPr lang="en-US" altLang="ko-KR" sz="2400" i="1" dirty="0">
                            <a:latin typeface="Cambria Math" panose="02040503050406030204" pitchFamily="18" charset="0"/>
                          </a:rPr>
                        </m:ctrlPr>
                      </m:fPr>
                      <m:num>
                        <m:r>
                          <a:rPr lang="ko-KR" altLang="en-US" sz="2400" i="1" dirty="0">
                            <a:latin typeface="Cambria Math" panose="02040503050406030204" pitchFamily="18" charset="0"/>
                          </a:rPr>
                          <m:t>𝜕</m:t>
                        </m:r>
                        <m:r>
                          <a:rPr lang="en-US" altLang="ko-KR" sz="2400" i="1" dirty="0">
                            <a:latin typeface="Cambria Math" panose="02040503050406030204" pitchFamily="18" charset="0"/>
                          </a:rPr>
                          <m:t>𝐶</m:t>
                        </m:r>
                      </m:num>
                      <m:den>
                        <m:r>
                          <a:rPr lang="ko-KR" altLang="en-US" sz="2400" i="1" dirty="0">
                            <a:latin typeface="Cambria Math" panose="02040503050406030204" pitchFamily="18" charset="0"/>
                          </a:rPr>
                          <m:t>𝜕</m:t>
                        </m:r>
                        <m:sSub>
                          <m:sSubPr>
                            <m:ctrlPr>
                              <a:rPr lang="en-US" altLang="ko-KR" sz="2400" i="1" dirty="0">
                                <a:latin typeface="Cambria Math" panose="02040503050406030204" pitchFamily="18" charset="0"/>
                              </a:rPr>
                            </m:ctrlPr>
                          </m:sSubPr>
                          <m:e>
                            <m:r>
                              <a:rPr lang="en-US" altLang="ko-KR" sz="2400" i="1" dirty="0">
                                <a:latin typeface="Cambria Math" panose="02040503050406030204" pitchFamily="18" charset="0"/>
                              </a:rPr>
                              <m:t>𝑦</m:t>
                            </m:r>
                          </m:e>
                          <m:sub>
                            <m:r>
                              <a:rPr lang="en-US" altLang="ko-KR" sz="2400" i="1" dirty="0">
                                <a:latin typeface="Cambria Math" panose="02040503050406030204" pitchFamily="18" charset="0"/>
                              </a:rPr>
                              <m:t>𝑖</m:t>
                            </m:r>
                          </m:sub>
                        </m:sSub>
                      </m:den>
                    </m:f>
                    <m:r>
                      <a:rPr lang="en-US" altLang="ko-KR" sz="2400" i="1" dirty="0">
                        <a:latin typeface="Cambria Math" panose="02040503050406030204" pitchFamily="18" charset="0"/>
                        <a:ea typeface="Cambria Math" panose="02040503050406030204" pitchFamily="18" charset="0"/>
                      </a:rPr>
                      <m:t>∙</m:t>
                    </m:r>
                    <m:f>
                      <m:fPr>
                        <m:ctrlPr>
                          <a:rPr lang="en-US" altLang="ko-KR" sz="2400" b="0" i="1" dirty="0" smtClean="0">
                            <a:latin typeface="Cambria Math" panose="02040503050406030204" pitchFamily="18" charset="0"/>
                          </a:rPr>
                        </m:ctrlPr>
                      </m:fPr>
                      <m:num>
                        <m:r>
                          <a:rPr lang="ko-KR" altLang="en-US" sz="2400" i="1" dirty="0">
                            <a:latin typeface="Cambria Math" panose="02040503050406030204" pitchFamily="18" charset="0"/>
                          </a:rPr>
                          <m:t>𝜕</m:t>
                        </m:r>
                        <m:sSub>
                          <m:sSubPr>
                            <m:ctrlPr>
                              <a:rPr lang="en-US" altLang="ko-KR" sz="2400" b="0" i="1" dirty="0" smtClean="0">
                                <a:latin typeface="Cambria Math" panose="02040503050406030204" pitchFamily="18" charset="0"/>
                              </a:rPr>
                            </m:ctrlPr>
                          </m:sSubPr>
                          <m:e>
                            <m:r>
                              <a:rPr lang="en-US" altLang="ko-KR" sz="2400" b="0" i="1" dirty="0" smtClean="0">
                                <a:latin typeface="Cambria Math" panose="02040503050406030204" pitchFamily="18" charset="0"/>
                              </a:rPr>
                              <m:t>𝑦</m:t>
                            </m:r>
                          </m:e>
                          <m:sub>
                            <m:r>
                              <a:rPr lang="en-US" altLang="ko-KR" sz="2400" b="0" i="1" dirty="0" smtClean="0">
                                <a:latin typeface="Cambria Math" panose="02040503050406030204" pitchFamily="18" charset="0"/>
                              </a:rPr>
                              <m:t>𝑖</m:t>
                            </m:r>
                          </m:sub>
                        </m:sSub>
                      </m:num>
                      <m:den>
                        <m:r>
                          <a:rPr lang="ko-KR" altLang="en-US" sz="2400" i="1" dirty="0">
                            <a:latin typeface="Cambria Math" panose="02040503050406030204" pitchFamily="18" charset="0"/>
                          </a:rPr>
                          <m:t>𝜕</m:t>
                        </m:r>
                        <m:acc>
                          <m:accPr>
                            <m:chr m:val="̂"/>
                            <m:ctrlPr>
                              <a:rPr lang="ko-KR" altLang="en-US" sz="2400" i="1">
                                <a:latin typeface="Cambria Math" panose="02040503050406030204" pitchFamily="18" charset="0"/>
                              </a:rPr>
                            </m:ctrlPr>
                          </m:accPr>
                          <m:e>
                            <m:sSub>
                              <m:sSubPr>
                                <m:ctrlPr>
                                  <a:rPr lang="en-US" altLang="ko-KR" sz="2400" i="1">
                                    <a:latin typeface="Cambria Math" panose="02040503050406030204" pitchFamily="18" charset="0"/>
                                  </a:rPr>
                                </m:ctrlPr>
                              </m:sSubPr>
                              <m:e>
                                <m:r>
                                  <a:rPr lang="en-US" altLang="ko-KR" sz="2400" b="0" i="1" smtClean="0">
                                    <a:latin typeface="Cambria Math" panose="02040503050406030204" pitchFamily="18" charset="0"/>
                                  </a:rPr>
                                  <m:t>𝑧</m:t>
                                </m:r>
                              </m:e>
                              <m:sub>
                                <m:r>
                                  <a:rPr lang="en-US" altLang="ko-KR" sz="2400" i="1">
                                    <a:latin typeface="Cambria Math" panose="02040503050406030204" pitchFamily="18" charset="0"/>
                                  </a:rPr>
                                  <m:t>𝑖</m:t>
                                </m:r>
                              </m:sub>
                            </m:sSub>
                          </m:e>
                        </m:acc>
                      </m:den>
                    </m:f>
                  </m:oMath>
                </a14:m>
                <a:r>
                  <a:rPr lang="ko-KR" altLang="en-US" sz="2400" dirty="0"/>
                  <a:t> </a:t>
                </a:r>
                <a:r>
                  <a:rPr lang="en-US" altLang="ko-KR" sz="2400" dirty="0"/>
                  <a:t>=</a:t>
                </a:r>
                <a14:m>
                  <m:oMath xmlns:m="http://schemas.openxmlformats.org/officeDocument/2006/math">
                    <m:f>
                      <m:fPr>
                        <m:ctrlPr>
                          <a:rPr lang="en-US" altLang="ko-KR" sz="2400" i="1" dirty="0">
                            <a:latin typeface="Cambria Math" panose="02040503050406030204" pitchFamily="18" charset="0"/>
                          </a:rPr>
                        </m:ctrlPr>
                      </m:fPr>
                      <m:num>
                        <m:r>
                          <a:rPr lang="ko-KR" altLang="en-US" sz="2400" i="1" dirty="0">
                            <a:latin typeface="Cambria Math" panose="02040503050406030204" pitchFamily="18" charset="0"/>
                          </a:rPr>
                          <m:t>𝜕</m:t>
                        </m:r>
                        <m:r>
                          <a:rPr lang="en-US" altLang="ko-KR" sz="2400" i="1" dirty="0">
                            <a:latin typeface="Cambria Math" panose="02040503050406030204" pitchFamily="18" charset="0"/>
                          </a:rPr>
                          <m:t>𝐶</m:t>
                        </m:r>
                      </m:num>
                      <m:den>
                        <m:r>
                          <a:rPr lang="ko-KR" altLang="en-US" sz="2400" i="1" dirty="0">
                            <a:latin typeface="Cambria Math" panose="02040503050406030204" pitchFamily="18" charset="0"/>
                          </a:rPr>
                          <m:t>𝜕</m:t>
                        </m:r>
                        <m:sSub>
                          <m:sSubPr>
                            <m:ctrlPr>
                              <a:rPr lang="en-US" altLang="ko-KR" sz="2400" i="1" dirty="0">
                                <a:latin typeface="Cambria Math" panose="02040503050406030204" pitchFamily="18" charset="0"/>
                              </a:rPr>
                            </m:ctrlPr>
                          </m:sSubPr>
                          <m:e>
                            <m:r>
                              <a:rPr lang="en-US" altLang="ko-KR" sz="2400" i="1" dirty="0">
                                <a:latin typeface="Cambria Math" panose="02040503050406030204" pitchFamily="18" charset="0"/>
                              </a:rPr>
                              <m:t>𝑦</m:t>
                            </m:r>
                          </m:e>
                          <m:sub>
                            <m:r>
                              <a:rPr lang="en-US" altLang="ko-KR" sz="2400" i="1" dirty="0">
                                <a:latin typeface="Cambria Math" panose="02040503050406030204" pitchFamily="18" charset="0"/>
                              </a:rPr>
                              <m:t>𝑖</m:t>
                            </m:r>
                          </m:sub>
                        </m:sSub>
                      </m:den>
                    </m:f>
                    <m:r>
                      <a:rPr lang="ko-KR" altLang="en-US" sz="2400" i="1">
                        <a:latin typeface="Cambria Math" panose="02040503050406030204" pitchFamily="18" charset="0"/>
                      </a:rPr>
                      <m:t>𝛾</m:t>
                    </m:r>
                  </m:oMath>
                </a14:m>
                <a:endParaRPr lang="ko-KR" altLang="en-US" sz="2400" dirty="0"/>
              </a:p>
              <a:p>
                <a:endParaRPr lang="ko-KR" altLang="en-US" sz="2400" dirty="0"/>
              </a:p>
            </p:txBody>
          </p:sp>
        </mc:Choice>
        <mc:Fallback xmlns="">
          <p:sp>
            <p:nvSpPr>
              <p:cNvPr id="32" name="직사각형 31"/>
              <p:cNvSpPr>
                <a:spLocks noRot="1" noChangeAspect="1" noMove="1" noResize="1" noEditPoints="1" noAdjustHandles="1" noChangeArrowheads="1" noChangeShapeType="1" noTextEdit="1"/>
              </p:cNvSpPr>
              <p:nvPr/>
            </p:nvSpPr>
            <p:spPr>
              <a:xfrm>
                <a:off x="5469539" y="4114120"/>
                <a:ext cx="2795317" cy="1052789"/>
              </a:xfrm>
              <a:prstGeom prst="rect">
                <a:avLst/>
              </a:prstGeom>
              <a:blipFill rotWithShape="0">
                <a:blip r:embed="rId12"/>
                <a:stretch>
                  <a:fillRect/>
                </a:stretch>
              </a:blipFill>
            </p:spPr>
            <p:txBody>
              <a:bodyPr/>
              <a:lstStyle/>
              <a:p>
                <a:r>
                  <a:rPr lang="ko-KR" altLang="en-US">
                    <a:noFill/>
                  </a:rPr>
                  <a:t> </a:t>
                </a:r>
              </a:p>
            </p:txBody>
          </p:sp>
        </mc:Fallback>
      </mc:AlternateContent>
      <p:sp>
        <p:nvSpPr>
          <p:cNvPr id="33" name="TextBox 32"/>
          <p:cNvSpPr txBox="1"/>
          <p:nvPr/>
        </p:nvSpPr>
        <p:spPr>
          <a:xfrm>
            <a:off x="8728364" y="3177983"/>
            <a:ext cx="976746" cy="369332"/>
          </a:xfrm>
          <a:prstGeom prst="rect">
            <a:avLst/>
          </a:prstGeom>
          <a:noFill/>
        </p:spPr>
        <p:txBody>
          <a:bodyPr wrap="square" rtlCol="0">
            <a:spAutoFit/>
          </a:bodyPr>
          <a:lstStyle/>
          <a:p>
            <a:r>
              <a:rPr lang="en-US" altLang="ko-KR" dirty="0"/>
              <a:t>BP2</a:t>
            </a:r>
            <a:endParaRPr lang="ko-KR" altLang="en-US" dirty="0"/>
          </a:p>
        </p:txBody>
      </p:sp>
      <p:sp>
        <p:nvSpPr>
          <p:cNvPr id="34" name="TextBox 33"/>
          <p:cNvSpPr txBox="1"/>
          <p:nvPr/>
        </p:nvSpPr>
        <p:spPr>
          <a:xfrm>
            <a:off x="4039379" y="4898854"/>
            <a:ext cx="1217468" cy="307777"/>
          </a:xfrm>
          <a:prstGeom prst="rect">
            <a:avLst/>
          </a:prstGeom>
          <a:noFill/>
        </p:spPr>
        <p:txBody>
          <a:bodyPr wrap="square" rtlCol="0">
            <a:spAutoFit/>
          </a:bodyPr>
          <a:lstStyle/>
          <a:p>
            <a:r>
              <a:rPr lang="en-US" altLang="ko-KR" sz="1400" dirty="0"/>
              <a:t>weight</a:t>
            </a:r>
            <a:endParaRPr lang="ko-KR" altLang="en-US" sz="1400" dirty="0"/>
          </a:p>
        </p:txBody>
      </p:sp>
      <p:pic>
        <p:nvPicPr>
          <p:cNvPr id="58" name="그림 57"/>
          <p:cNvPicPr>
            <a:picLocks noChangeAspect="1"/>
          </p:cNvPicPr>
          <p:nvPr/>
        </p:nvPicPr>
        <p:blipFill>
          <a:blip r:embed="rId13"/>
          <a:stretch>
            <a:fillRect/>
          </a:stretch>
        </p:blipFill>
        <p:spPr>
          <a:xfrm>
            <a:off x="9317182" y="2777416"/>
            <a:ext cx="2628900" cy="2781300"/>
          </a:xfrm>
          <a:prstGeom prst="rect">
            <a:avLst/>
          </a:prstGeom>
        </p:spPr>
      </p:pic>
      <p:cxnSp>
        <p:nvCxnSpPr>
          <p:cNvPr id="9" name="직선 화살표 연결선 8">
            <a:extLst>
              <a:ext uri="{FF2B5EF4-FFF2-40B4-BE49-F238E27FC236}">
                <a16:creationId xmlns="" xmlns:a16="http://schemas.microsoft.com/office/drawing/2014/main" id="{16C5F93C-F3EA-4E54-B7C2-7F0E71FB213F}"/>
              </a:ext>
            </a:extLst>
          </p:cNvPr>
          <p:cNvCxnSpPr>
            <a:cxnSpLocks/>
          </p:cNvCxnSpPr>
          <p:nvPr/>
        </p:nvCxnSpPr>
        <p:spPr>
          <a:xfrm flipV="1">
            <a:off x="3975842" y="992443"/>
            <a:ext cx="1970878" cy="12619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7EC89441-BFA9-4EFC-8D7D-EB2EA808BB85}"/>
              </a:ext>
            </a:extLst>
          </p:cNvPr>
          <p:cNvSpPr txBox="1"/>
          <p:nvPr/>
        </p:nvSpPr>
        <p:spPr>
          <a:xfrm>
            <a:off x="5881424" y="768579"/>
            <a:ext cx="4561440" cy="369332"/>
          </a:xfrm>
          <a:prstGeom prst="rect">
            <a:avLst/>
          </a:prstGeom>
          <a:noFill/>
        </p:spPr>
        <p:txBody>
          <a:bodyPr wrap="square" rtlCol="0">
            <a:spAutoFit/>
          </a:bodyPr>
          <a:lstStyle/>
          <a:p>
            <a:r>
              <a:rPr lang="en-US" altLang="ko-KR" dirty="0"/>
              <a:t>For example, one</a:t>
            </a:r>
            <a:r>
              <a:rPr lang="ko-KR" altLang="en-US"/>
              <a:t> </a:t>
            </a:r>
            <a:r>
              <a:rPr lang="en-US" altLang="ko-KR" dirty="0"/>
              <a:t>neuron</a:t>
            </a:r>
            <a:r>
              <a:rPr lang="ko-KR" altLang="en-US" dirty="0"/>
              <a:t> </a:t>
            </a:r>
            <a:r>
              <a:rPr lang="en-US" altLang="ko-KR" dirty="0"/>
              <a:t>in</a:t>
            </a:r>
            <a:r>
              <a:rPr lang="ko-KR" altLang="en-US" dirty="0"/>
              <a:t> </a:t>
            </a:r>
            <a:r>
              <a:rPr lang="en-US" altLang="ko-KR" dirty="0"/>
              <a:t>one</a:t>
            </a:r>
            <a:r>
              <a:rPr lang="ko-KR" altLang="en-US"/>
              <a:t> </a:t>
            </a:r>
            <a:r>
              <a:rPr lang="en-US" altLang="ko-KR" dirty="0"/>
              <a:t>layer</a:t>
            </a:r>
            <a:endParaRPr lang="ko-KR" altLang="en-US" dirty="0"/>
          </a:p>
        </p:txBody>
      </p:sp>
    </p:spTree>
    <p:extLst>
      <p:ext uri="{BB962C8B-B14F-4D97-AF65-F5344CB8AC3E}">
        <p14:creationId xmlns:p14="http://schemas.microsoft.com/office/powerpoint/2010/main" val="29135202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4246" y="-31838"/>
            <a:ext cx="10515600" cy="1325563"/>
          </a:xfrm>
        </p:spPr>
        <p:txBody>
          <a:bodyPr/>
          <a:lstStyle/>
          <a:p>
            <a:r>
              <a:rPr lang="en-US" altLang="ko-KR" dirty="0"/>
              <a:t>Batch Normalization</a:t>
            </a:r>
            <a:endParaRPr lang="ko-KR" altLang="en-US" dirty="0"/>
          </a:p>
        </p:txBody>
      </p:sp>
      <p:sp>
        <p:nvSpPr>
          <p:cNvPr id="4" name="날짜 개체 틀 3"/>
          <p:cNvSpPr>
            <a:spLocks noGrp="1"/>
          </p:cNvSpPr>
          <p:nvPr>
            <p:ph type="dt" sz="half" idx="10"/>
          </p:nvPr>
        </p:nvSpPr>
        <p:spPr>
          <a:xfrm>
            <a:off x="59557" y="6458524"/>
            <a:ext cx="2743200" cy="365125"/>
          </a:xfrm>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a:xfrm>
            <a:off x="9317182" y="6399084"/>
            <a:ext cx="2743200" cy="365125"/>
          </a:xfrm>
        </p:spPr>
        <p:txBody>
          <a:bodyPr/>
          <a:lstStyle/>
          <a:p>
            <a:fld id="{FCC205DD-E5C4-4EE3-B0EE-276B4039E1DB}" type="slidenum">
              <a:rPr lang="ko-KR" altLang="en-US" smtClean="0"/>
              <a:t>81</a:t>
            </a:fld>
            <a:endParaRPr lang="ko-KR" altLang="en-US"/>
          </a:p>
        </p:txBody>
      </p:sp>
      <p:grpSp>
        <p:nvGrpSpPr>
          <p:cNvPr id="87" name="그룹 86"/>
          <p:cNvGrpSpPr/>
          <p:nvPr/>
        </p:nvGrpSpPr>
        <p:grpSpPr>
          <a:xfrm>
            <a:off x="1108741" y="992443"/>
            <a:ext cx="6344705" cy="5729034"/>
            <a:chOff x="4849467" y="989415"/>
            <a:chExt cx="6344705" cy="5729034"/>
          </a:xfrm>
        </p:grpSpPr>
        <p:sp>
          <p:nvSpPr>
            <p:cNvPr id="14" name="직사각형 13"/>
            <p:cNvSpPr/>
            <p:nvPr/>
          </p:nvSpPr>
          <p:spPr>
            <a:xfrm>
              <a:off x="4849467" y="1664888"/>
              <a:ext cx="4343400" cy="4665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타원 5"/>
            <p:cNvSpPr/>
            <p:nvPr/>
          </p:nvSpPr>
          <p:spPr>
            <a:xfrm>
              <a:off x="6039227" y="2163137"/>
              <a:ext cx="1936172" cy="60267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cxnSp>
          <p:nvCxnSpPr>
            <p:cNvPr id="11" name="직선 화살표 연결선 10"/>
            <p:cNvCxnSpPr>
              <a:stCxn id="6" idx="4"/>
            </p:cNvCxnSpPr>
            <p:nvPr/>
          </p:nvCxnSpPr>
          <p:spPr>
            <a:xfrm>
              <a:off x="7007313" y="2765810"/>
              <a:ext cx="64076" cy="860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타원 11"/>
                <p:cNvSpPr/>
                <p:nvPr/>
              </p:nvSpPr>
              <p:spPr>
                <a:xfrm>
                  <a:off x="6918989" y="4322765"/>
                  <a:ext cx="2275609"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ko-KR" altLang="en-US" sz="1100" i="1" smtClean="0">
                                <a:solidFill>
                                  <a:schemeClr val="tx1"/>
                                </a:solidFill>
                                <a:latin typeface="Cambria Math" panose="02040503050406030204" pitchFamily="18" charset="0"/>
                              </a:rPr>
                            </m:ctrlPr>
                          </m:acc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i="1">
                            <a:solidFill>
                              <a:schemeClr val="tx1"/>
                            </a:solidFill>
                            <a:latin typeface="Cambria Math" panose="02040503050406030204" pitchFamily="18" charset="0"/>
                          </a:rPr>
                          <m:t>𝜇</m:t>
                        </m:r>
                        <m:r>
                          <a:rPr lang="en-US" altLang="ko-KR" sz="1100" b="0" i="1" smtClean="0">
                            <a:solidFill>
                              <a:schemeClr val="tx1"/>
                            </a:solidFill>
                            <a:latin typeface="Cambria Math" panose="02040503050406030204" pitchFamily="18" charset="0"/>
                          </a:rPr>
                          <m:t>)/</m:t>
                        </m:r>
                        <m:rad>
                          <m:radPr>
                            <m:degHide m:val="on"/>
                            <m:ctrlPr>
                              <a:rPr lang="en-US" altLang="ko-KR" sz="1100" i="1">
                                <a:solidFill>
                                  <a:schemeClr val="tx1"/>
                                </a:solidFill>
                                <a:latin typeface="Cambria Math" panose="02040503050406030204" pitchFamily="18" charset="0"/>
                              </a:rPr>
                            </m:ctrlPr>
                          </m:radPr>
                          <m:deg/>
                          <m:e>
                            <m:sSup>
                              <m:sSupPr>
                                <m:ctrlPr>
                                  <a:rPr lang="en-US" altLang="ko-KR" sz="1100" i="1" dirty="0">
                                    <a:solidFill>
                                      <a:schemeClr val="tx1"/>
                                    </a:solidFill>
                                    <a:latin typeface="Cambria Math" panose="02040503050406030204" pitchFamily="18" charset="0"/>
                                  </a:rPr>
                                </m:ctrlPr>
                              </m:sSupPr>
                              <m:e>
                                <m:r>
                                  <a:rPr lang="ko-KR" altLang="en-US" sz="1100" i="1" dirty="0">
                                    <a:solidFill>
                                      <a:schemeClr val="tx1"/>
                                    </a:solidFill>
                                    <a:latin typeface="Cambria Math" panose="02040503050406030204" pitchFamily="18" charset="0"/>
                                  </a:rPr>
                                  <m:t>𝜎</m:t>
                                </m:r>
                              </m:e>
                              <m:sup>
                                <m:r>
                                  <a:rPr lang="en-US" altLang="ko-KR" sz="1100" i="1" dirty="0">
                                    <a:solidFill>
                                      <a:schemeClr val="tx1"/>
                                    </a:solidFill>
                                    <a:latin typeface="Cambria Math" panose="02040503050406030204" pitchFamily="18" charset="0"/>
                                  </a:rPr>
                                  <m:t>2</m:t>
                                </m:r>
                              </m:sup>
                            </m:sSup>
                            <m:r>
                              <a:rPr lang="en-US" altLang="ko-KR" sz="1100" b="0" i="1" dirty="0" smtClean="0">
                                <a:solidFill>
                                  <a:schemeClr val="tx1"/>
                                </a:solidFill>
                                <a:latin typeface="Cambria Math" panose="02040503050406030204" pitchFamily="18" charset="0"/>
                              </a:rPr>
                              <m:t>+</m:t>
                            </m:r>
                            <m:r>
                              <a:rPr lang="ko-KR" altLang="en-US" sz="1100" b="0" i="1" dirty="0" smtClean="0">
                                <a:solidFill>
                                  <a:schemeClr val="tx1"/>
                                </a:solidFill>
                                <a:latin typeface="Cambria Math" panose="02040503050406030204" pitchFamily="18" charset="0"/>
                              </a:rPr>
                              <m:t>𝜀</m:t>
                            </m:r>
                          </m:e>
                        </m:rad>
                        <m:r>
                          <a:rPr lang="en-US" altLang="ko-KR" sz="1100" b="0" i="1">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  </m:t>
                        </m:r>
                      </m:oMath>
                    </m:oMathPara>
                  </a14:m>
                  <a:endParaRPr lang="en-US" altLang="ko-KR" sz="1100" b="0" dirty="0">
                    <a:solidFill>
                      <a:schemeClr val="tx1"/>
                    </a:solidFill>
                  </a:endParaRPr>
                </a:p>
              </p:txBody>
            </p:sp>
          </mc:Choice>
          <mc:Fallback xmlns="">
            <p:sp>
              <p:nvSpPr>
                <p:cNvPr id="12" name="타원 11"/>
                <p:cNvSpPr>
                  <a:spLocks noRot="1" noChangeAspect="1" noMove="1" noResize="1" noEditPoints="1" noAdjustHandles="1" noChangeArrowheads="1" noChangeShapeType="1" noTextEdit="1"/>
                </p:cNvSpPr>
                <p:nvPr/>
              </p:nvSpPr>
              <p:spPr>
                <a:xfrm>
                  <a:off x="6918989" y="4322765"/>
                  <a:ext cx="2275609" cy="475216"/>
                </a:xfrm>
                <a:prstGeom prst="ellipse">
                  <a:avLst/>
                </a:prstGeom>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697316" y="1295556"/>
                  <a:ext cx="3740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𝑤</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697316" y="1295556"/>
                  <a:ext cx="374073" cy="369332"/>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8" name="직선 화살표 연결선 7"/>
            <p:cNvCxnSpPr>
              <a:endCxn id="6" idx="0"/>
            </p:cNvCxnSpPr>
            <p:nvPr/>
          </p:nvCxnSpPr>
          <p:spPr>
            <a:xfrm>
              <a:off x="6987123" y="989415"/>
              <a:ext cx="20190" cy="117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6" idx="3"/>
              <a:endCxn id="29" idx="0"/>
            </p:cNvCxnSpPr>
            <p:nvPr/>
          </p:nvCxnSpPr>
          <p:spPr>
            <a:xfrm flipH="1">
              <a:off x="5841798" y="2677551"/>
              <a:ext cx="480975" cy="23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12" idx="4"/>
            </p:cNvCxnSpPr>
            <p:nvPr/>
          </p:nvCxnSpPr>
          <p:spPr>
            <a:xfrm flipH="1">
              <a:off x="7123715" y="4797981"/>
              <a:ext cx="933079" cy="446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6423646" y="2255470"/>
                  <a:ext cx="1266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𝑚</m:t>
                            </m:r>
                          </m:sub>
                        </m:sSub>
                      </m:oMath>
                    </m:oMathPara>
                  </a14:m>
                  <a:endParaRPr lang="ko-KR"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423646" y="2255470"/>
                  <a:ext cx="1266244" cy="276999"/>
                </a:xfrm>
                <a:prstGeom prst="rect">
                  <a:avLst/>
                </a:prstGeom>
                <a:blipFill rotWithShape="0">
                  <a:blip r:embed="rId4"/>
                  <a:stretch>
                    <a:fillRect l="-481" b="-19565"/>
                  </a:stretch>
                </a:blipFill>
              </p:spPr>
              <p:txBody>
                <a:bodyPr/>
                <a:lstStyle/>
                <a:p>
                  <a:r>
                    <a:rPr lang="ko-KR" altLang="en-US">
                      <a:noFill/>
                    </a:rPr>
                    <a:t> </a:t>
                  </a:r>
                </a:p>
              </p:txBody>
            </p:sp>
          </mc:Fallback>
        </mc:AlternateContent>
        <p:sp>
          <p:nvSpPr>
            <p:cNvPr id="25" name="TextBox 24"/>
            <p:cNvSpPr txBox="1"/>
            <p:nvPr/>
          </p:nvSpPr>
          <p:spPr>
            <a:xfrm>
              <a:off x="8000699" y="2290594"/>
              <a:ext cx="3193473" cy="369332"/>
            </a:xfrm>
            <a:prstGeom prst="rect">
              <a:avLst/>
            </a:prstGeom>
            <a:noFill/>
          </p:spPr>
          <p:txBody>
            <a:bodyPr wrap="square" rtlCol="0">
              <a:spAutoFit/>
            </a:bodyPr>
            <a:lstStyle/>
            <a:p>
              <a:r>
                <a:rPr lang="en-US" altLang="ko-KR" dirty="0"/>
                <a:t>Batch input to each node</a:t>
              </a:r>
              <a:endParaRPr lang="ko-KR" altLang="en-US" dirty="0"/>
            </a:p>
          </p:txBody>
        </p:sp>
        <mc:AlternateContent xmlns:mc="http://schemas.openxmlformats.org/markup-compatibility/2006" xmlns:a14="http://schemas.microsoft.com/office/drawing/2010/main">
          <mc:Choice Requires="a14">
            <p:sp>
              <p:nvSpPr>
                <p:cNvPr id="29" name="타원 28"/>
                <p:cNvSpPr/>
                <p:nvPr/>
              </p:nvSpPr>
              <p:spPr>
                <a:xfrm>
                  <a:off x="5137357" y="2913535"/>
                  <a:ext cx="1408882" cy="55448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sz="1100" b="0" i="1" smtClean="0">
                            <a:solidFill>
                              <a:schemeClr val="tx1"/>
                            </a:solidFill>
                            <a:latin typeface="Cambria Math" panose="02040503050406030204" pitchFamily="18" charset="0"/>
                          </a:rPr>
                          <m:t>𝜇</m:t>
                        </m:r>
                        <m:r>
                          <a:rPr lang="en-US" altLang="ko-KR" sz="1100" b="0" i="1" smtClean="0">
                            <a:solidFill>
                              <a:schemeClr val="tx1"/>
                            </a:solidFill>
                            <a:latin typeface="Cambria Math" panose="02040503050406030204" pitchFamily="18" charset="0"/>
                          </a:rPr>
                          <m:t>=</m:t>
                        </m:r>
                        <m:f>
                          <m:fPr>
                            <m:ctrlPr>
                              <a:rPr lang="en-US" altLang="ko-KR" sz="1100" b="0" i="1" smtClean="0">
                                <a:solidFill>
                                  <a:schemeClr val="tx1"/>
                                </a:solidFill>
                                <a:latin typeface="Cambria Math" panose="02040503050406030204" pitchFamily="18" charset="0"/>
                              </a:rPr>
                            </m:ctrlPr>
                          </m:fPr>
                          <m:num>
                            <m:r>
                              <a:rPr lang="en-US" altLang="ko-KR" sz="1100" b="0" i="1" smtClean="0">
                                <a:solidFill>
                                  <a:schemeClr val="tx1"/>
                                </a:solidFill>
                                <a:latin typeface="Cambria Math" panose="02040503050406030204" pitchFamily="18" charset="0"/>
                              </a:rPr>
                              <m:t>1</m:t>
                            </m:r>
                          </m:num>
                          <m:den>
                            <m:r>
                              <a:rPr lang="en-US" altLang="ko-KR" sz="1100" b="0" i="1" smtClean="0">
                                <a:solidFill>
                                  <a:schemeClr val="tx1"/>
                                </a:solidFill>
                                <a:latin typeface="Cambria Math" panose="02040503050406030204" pitchFamily="18" charset="0"/>
                              </a:rPr>
                              <m:t>𝑚</m:t>
                            </m:r>
                          </m:den>
                        </m:f>
                        <m:nary>
                          <m:naryPr>
                            <m:chr m:val="∑"/>
                            <m:ctrlPr>
                              <a:rPr lang="en-US" altLang="ko-KR" sz="1100" b="0" i="1" smtClean="0">
                                <a:solidFill>
                                  <a:schemeClr val="tx1"/>
                                </a:solidFill>
                                <a:latin typeface="Cambria Math" panose="02040503050406030204" pitchFamily="18" charset="0"/>
                              </a:rPr>
                            </m:ctrlPr>
                          </m:naryPr>
                          <m:sub>
                            <m:r>
                              <m:rPr>
                                <m:brk m:alnAt="23"/>
                              </m:rPr>
                              <a:rPr lang="en-US" altLang="ko-KR" sz="1100" b="0" i="1" smtClean="0">
                                <a:solidFill>
                                  <a:schemeClr val="tx1"/>
                                </a:solidFill>
                                <a:latin typeface="Cambria Math" panose="02040503050406030204" pitchFamily="18" charset="0"/>
                              </a:rPr>
                              <m:t>𝑖</m:t>
                            </m:r>
                            <m:r>
                              <a:rPr lang="en-US" altLang="ko-KR" sz="1100" b="0" i="1" smtClean="0">
                                <a:solidFill>
                                  <a:schemeClr val="tx1"/>
                                </a:solidFill>
                                <a:latin typeface="Cambria Math" panose="02040503050406030204" pitchFamily="18" charset="0"/>
                              </a:rPr>
                              <m:t>=1</m:t>
                            </m:r>
                          </m:sub>
                          <m:sup>
                            <m:r>
                              <a:rPr lang="en-US" altLang="ko-KR" sz="1100" b="0" i="1" smtClean="0">
                                <a:solidFill>
                                  <a:schemeClr val="tx1"/>
                                </a:solidFill>
                                <a:latin typeface="Cambria Math" panose="02040503050406030204" pitchFamily="18" charset="0"/>
                              </a:rPr>
                              <m:t>𝑚</m:t>
                            </m:r>
                          </m:sup>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e>
                        </m:nary>
                      </m:oMath>
                    </m:oMathPara>
                  </a14:m>
                  <a:endParaRPr lang="ko-KR" altLang="en-US" sz="900" dirty="0">
                    <a:solidFill>
                      <a:schemeClr val="tx1"/>
                    </a:solidFill>
                  </a:endParaRPr>
                </a:p>
              </p:txBody>
            </p:sp>
          </mc:Choice>
          <mc:Fallback xmlns="">
            <p:sp>
              <p:nvSpPr>
                <p:cNvPr id="29" name="타원 28"/>
                <p:cNvSpPr>
                  <a:spLocks noRot="1" noChangeAspect="1" noMove="1" noResize="1" noEditPoints="1" noAdjustHandles="1" noChangeArrowheads="1" noChangeShapeType="1" noTextEdit="1"/>
                </p:cNvSpPr>
                <p:nvPr/>
              </p:nvSpPr>
              <p:spPr>
                <a:xfrm>
                  <a:off x="5137357" y="2913535"/>
                  <a:ext cx="1408882" cy="554488"/>
                </a:xfrm>
                <a:prstGeom prst="ellipse">
                  <a:avLst/>
                </a:prstGeom>
                <a:blipFill rotWithShape="0">
                  <a:blip r:embed="rId5"/>
                  <a:stretch>
                    <a:fillRect t="-90323" r="-39056" b="-1419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타원 40"/>
                <p:cNvSpPr/>
                <p:nvPr/>
              </p:nvSpPr>
              <p:spPr>
                <a:xfrm>
                  <a:off x="4849467" y="3894551"/>
                  <a:ext cx="1984663" cy="66959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100" b="0" i="1" dirty="0" smtClean="0">
                                <a:solidFill>
                                  <a:schemeClr val="tx1"/>
                                </a:solidFill>
                                <a:latin typeface="Cambria Math" panose="02040503050406030204" pitchFamily="18" charset="0"/>
                              </a:rPr>
                            </m:ctrlPr>
                          </m:sSupPr>
                          <m:e>
                            <m:r>
                              <a:rPr lang="ko-KR" altLang="en-US" sz="1100" b="0" i="1" dirty="0" smtClean="0">
                                <a:solidFill>
                                  <a:schemeClr val="tx1"/>
                                </a:solidFill>
                                <a:latin typeface="Cambria Math" panose="02040503050406030204" pitchFamily="18" charset="0"/>
                              </a:rPr>
                              <m:t>𝜎</m:t>
                            </m:r>
                          </m:e>
                          <m:sup>
                            <m:r>
                              <a:rPr lang="en-US" altLang="ko-KR" sz="1100" b="0" i="1" dirty="0" smtClean="0">
                                <a:solidFill>
                                  <a:schemeClr val="tx1"/>
                                </a:solidFill>
                                <a:latin typeface="Cambria Math" panose="02040503050406030204" pitchFamily="18" charset="0"/>
                              </a:rPr>
                              <m:t>2</m:t>
                            </m:r>
                          </m:sup>
                        </m:sSup>
                        <m:r>
                          <a:rPr lang="en-US" altLang="ko-KR" sz="1100" b="0" i="1" smtClean="0">
                            <a:solidFill>
                              <a:schemeClr val="tx1"/>
                            </a:solidFill>
                            <a:latin typeface="Cambria Math" panose="02040503050406030204" pitchFamily="18" charset="0"/>
                          </a:rPr>
                          <m:t>=</m:t>
                        </m:r>
                        <m:f>
                          <m:fPr>
                            <m:ctrlPr>
                              <a:rPr lang="en-US" altLang="ko-KR" sz="1100" b="0" i="1" smtClean="0">
                                <a:solidFill>
                                  <a:schemeClr val="tx1"/>
                                </a:solidFill>
                                <a:latin typeface="Cambria Math" panose="02040503050406030204" pitchFamily="18" charset="0"/>
                              </a:rPr>
                            </m:ctrlPr>
                          </m:fPr>
                          <m:num>
                            <m:r>
                              <a:rPr lang="en-US" altLang="ko-KR" sz="1100" b="0" i="1" smtClean="0">
                                <a:solidFill>
                                  <a:schemeClr val="tx1"/>
                                </a:solidFill>
                                <a:latin typeface="Cambria Math" panose="02040503050406030204" pitchFamily="18" charset="0"/>
                              </a:rPr>
                              <m:t>1</m:t>
                            </m:r>
                          </m:num>
                          <m:den>
                            <m:r>
                              <a:rPr lang="en-US" altLang="ko-KR" sz="1100" b="0" i="1" smtClean="0">
                                <a:solidFill>
                                  <a:schemeClr val="tx1"/>
                                </a:solidFill>
                                <a:latin typeface="Cambria Math" panose="02040503050406030204" pitchFamily="18" charset="0"/>
                              </a:rPr>
                              <m:t>𝑚</m:t>
                            </m:r>
                          </m:den>
                        </m:f>
                        <m:nary>
                          <m:naryPr>
                            <m:chr m:val="∑"/>
                            <m:ctrlPr>
                              <a:rPr lang="en-US" altLang="ko-KR" sz="1100" b="0" i="1" smtClean="0">
                                <a:solidFill>
                                  <a:schemeClr val="tx1"/>
                                </a:solidFill>
                                <a:latin typeface="Cambria Math" panose="02040503050406030204" pitchFamily="18" charset="0"/>
                              </a:rPr>
                            </m:ctrlPr>
                          </m:naryPr>
                          <m:sub>
                            <m:r>
                              <m:rPr>
                                <m:brk m:alnAt="23"/>
                              </m:rPr>
                              <a:rPr lang="en-US" altLang="ko-KR" sz="1100" b="0" i="1" smtClean="0">
                                <a:solidFill>
                                  <a:schemeClr val="tx1"/>
                                </a:solidFill>
                                <a:latin typeface="Cambria Math" panose="02040503050406030204" pitchFamily="18" charset="0"/>
                              </a:rPr>
                              <m:t>𝑖</m:t>
                            </m:r>
                            <m:r>
                              <a:rPr lang="en-US" altLang="ko-KR" sz="1100" b="0" i="1" smtClean="0">
                                <a:solidFill>
                                  <a:schemeClr val="tx1"/>
                                </a:solidFill>
                                <a:latin typeface="Cambria Math" panose="02040503050406030204" pitchFamily="18" charset="0"/>
                              </a:rPr>
                              <m:t>=1</m:t>
                            </m:r>
                          </m:sub>
                          <m:sup>
                            <m:r>
                              <a:rPr lang="en-US" altLang="ko-KR" sz="1100" b="0" i="1" smtClean="0">
                                <a:solidFill>
                                  <a:schemeClr val="tx1"/>
                                </a:solidFill>
                                <a:latin typeface="Cambria Math" panose="02040503050406030204" pitchFamily="18" charset="0"/>
                              </a:rPr>
                              <m:t>𝑚</m:t>
                            </m:r>
                          </m:sup>
                          <m:e>
                            <m:sSup>
                              <m:sSupPr>
                                <m:ctrlPr>
                                  <a:rPr lang="en-US" altLang="ko-KR" sz="1100" b="0" i="1" smtClean="0">
                                    <a:solidFill>
                                      <a:schemeClr val="tx1"/>
                                    </a:solidFill>
                                    <a:latin typeface="Cambria Math" panose="02040503050406030204" pitchFamily="18" charset="0"/>
                                  </a:rPr>
                                </m:ctrlPr>
                              </m:sSupPr>
                              <m:e>
                                <m:d>
                                  <m:dPr>
                                    <m:ctrlPr>
                                      <a:rPr lang="en-US" altLang="ko-KR" sz="1100" b="0" i="1" smtClean="0">
                                        <a:solidFill>
                                          <a:schemeClr val="tx1"/>
                                        </a:solidFill>
                                        <a:latin typeface="Cambria Math" panose="02040503050406030204" pitchFamily="18" charset="0"/>
                                      </a:rPr>
                                    </m:ctrlPr>
                                  </m:d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𝜇</m:t>
                                    </m:r>
                                  </m:e>
                                </m:d>
                              </m:e>
                              <m:sup>
                                <m:r>
                                  <a:rPr lang="en-US" altLang="ko-KR" sz="1100" b="0" i="1" smtClean="0">
                                    <a:solidFill>
                                      <a:schemeClr val="tx1"/>
                                    </a:solidFill>
                                    <a:latin typeface="Cambria Math" panose="02040503050406030204" pitchFamily="18" charset="0"/>
                                  </a:rPr>
                                  <m:t>2</m:t>
                                </m:r>
                              </m:sup>
                            </m:sSup>
                          </m:e>
                        </m:nary>
                      </m:oMath>
                    </m:oMathPara>
                  </a14:m>
                  <a:endParaRPr lang="ko-KR" altLang="en-US" sz="900" dirty="0">
                    <a:solidFill>
                      <a:schemeClr val="tx1"/>
                    </a:solidFill>
                  </a:endParaRPr>
                </a:p>
              </p:txBody>
            </p:sp>
          </mc:Choice>
          <mc:Fallback xmlns="">
            <p:sp>
              <p:nvSpPr>
                <p:cNvPr id="41" name="타원 40"/>
                <p:cNvSpPr>
                  <a:spLocks noRot="1" noChangeAspect="1" noMove="1" noResize="1" noEditPoints="1" noAdjustHandles="1" noChangeArrowheads="1" noChangeShapeType="1" noTextEdit="1"/>
                </p:cNvSpPr>
                <p:nvPr/>
              </p:nvSpPr>
              <p:spPr>
                <a:xfrm>
                  <a:off x="4849467" y="3894551"/>
                  <a:ext cx="1984663" cy="669596"/>
                </a:xfrm>
                <a:prstGeom prst="ellipse">
                  <a:avLst/>
                </a:prstGeom>
                <a:blipFill rotWithShape="0">
                  <a:blip r:embed="rId6"/>
                  <a:stretch>
                    <a:fillRect t="-66964" r="-5199" b="-108929"/>
                  </a:stretch>
                </a:blipFill>
              </p:spPr>
              <p:txBody>
                <a:bodyPr/>
                <a:lstStyle/>
                <a:p>
                  <a:r>
                    <a:rPr lang="ko-KR" altLang="en-US">
                      <a:noFill/>
                    </a:rPr>
                    <a:t> </a:t>
                  </a:r>
                </a:p>
              </p:txBody>
            </p:sp>
          </mc:Fallback>
        </mc:AlternateContent>
        <p:cxnSp>
          <p:nvCxnSpPr>
            <p:cNvPr id="47" name="직선 화살표 연결선 46"/>
            <p:cNvCxnSpPr>
              <a:stCxn id="29" idx="4"/>
              <a:endCxn id="41" idx="0"/>
            </p:cNvCxnSpPr>
            <p:nvPr/>
          </p:nvCxnSpPr>
          <p:spPr>
            <a:xfrm>
              <a:off x="5841798" y="3468023"/>
              <a:ext cx="1" cy="426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1" idx="6"/>
              <a:endCxn id="12" idx="1"/>
            </p:cNvCxnSpPr>
            <p:nvPr/>
          </p:nvCxnSpPr>
          <p:spPr>
            <a:xfrm>
              <a:off x="6834130" y="4229349"/>
              <a:ext cx="418114" cy="1630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29" idx="6"/>
              <a:endCxn id="12" idx="0"/>
            </p:cNvCxnSpPr>
            <p:nvPr/>
          </p:nvCxnSpPr>
          <p:spPr>
            <a:xfrm>
              <a:off x="6546239" y="3190779"/>
              <a:ext cx="1510555" cy="11319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stCxn id="6" idx="4"/>
              <a:endCxn id="12" idx="0"/>
            </p:cNvCxnSpPr>
            <p:nvPr/>
          </p:nvCxnSpPr>
          <p:spPr>
            <a:xfrm>
              <a:off x="7007313" y="2765810"/>
              <a:ext cx="1049481" cy="1556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6" idx="4"/>
              <a:endCxn id="41" idx="7"/>
            </p:cNvCxnSpPr>
            <p:nvPr/>
          </p:nvCxnSpPr>
          <p:spPr>
            <a:xfrm flipH="1">
              <a:off x="6543483" y="2765810"/>
              <a:ext cx="463830" cy="1226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7322126" y="4874660"/>
                  <a:ext cx="8381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𝛾</m:t>
                        </m:r>
                      </m:oMath>
                    </m:oMathPara>
                  </a14:m>
                  <a:endParaRPr lang="ko-KR" alt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7322126" y="4874660"/>
                  <a:ext cx="838161" cy="307777"/>
                </a:xfrm>
                <a:prstGeom prst="rect">
                  <a:avLst/>
                </a:prstGeom>
                <a:blipFill rotWithShape="0">
                  <a:blip r:embed="rId7"/>
                  <a:stretch>
                    <a:fillRect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타원 67"/>
                <p:cNvSpPr/>
                <p:nvPr/>
              </p:nvSpPr>
              <p:spPr>
                <a:xfrm>
                  <a:off x="6203003" y="5267919"/>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𝑦</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𝛾</m:t>
                        </m:r>
                        <m:acc>
                          <m:accPr>
                            <m:chr m:val="̂"/>
                            <m:ctrlPr>
                              <a:rPr lang="ko-KR" altLang="en-US" sz="1100" i="1">
                                <a:solidFill>
                                  <a:schemeClr val="tx1"/>
                                </a:solidFill>
                                <a:latin typeface="Cambria Math" panose="02040503050406030204" pitchFamily="18" charset="0"/>
                              </a:rPr>
                            </m:ctrlPr>
                          </m:accPr>
                          <m:e>
                            <m:sSub>
                              <m:sSubPr>
                                <m:ctrlPr>
                                  <a:rPr lang="en-US" altLang="ko-KR" sz="1100" i="1">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i="1">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𝛽</m:t>
                        </m:r>
                      </m:oMath>
                    </m:oMathPara>
                  </a14:m>
                  <a:endParaRPr lang="ko-KR" altLang="en-US" sz="1100" dirty="0">
                    <a:solidFill>
                      <a:schemeClr val="tx1"/>
                    </a:solidFill>
                  </a:endParaRPr>
                </a:p>
              </p:txBody>
            </p:sp>
          </mc:Choice>
          <mc:Fallback xmlns="">
            <p:sp>
              <p:nvSpPr>
                <p:cNvPr id="68" name="타원 67"/>
                <p:cNvSpPr>
                  <a:spLocks noRot="1" noChangeAspect="1" noMove="1" noResize="1" noEditPoints="1" noAdjustHandles="1" noChangeArrowheads="1" noChangeShapeType="1" noTextEdit="1"/>
                </p:cNvSpPr>
                <p:nvPr/>
              </p:nvSpPr>
              <p:spPr>
                <a:xfrm>
                  <a:off x="6203003" y="5267919"/>
                  <a:ext cx="1427763" cy="475216"/>
                </a:xfrm>
                <a:prstGeom prst="ellipse">
                  <a:avLst/>
                </a:prstGeom>
                <a:blipFill rotWithShape="0">
                  <a:blip r:embed="rId8"/>
                  <a:stretch>
                    <a:fillRect/>
                  </a:stretch>
                </a:blipFill>
              </p:spPr>
              <p:txBody>
                <a:bodyPr/>
                <a:lstStyle/>
                <a:p>
                  <a:r>
                    <a:rPr lang="ko-KR" altLang="en-US">
                      <a:noFill/>
                    </a:rPr>
                    <a:t> </a:t>
                  </a:r>
                </a:p>
              </p:txBody>
            </p:sp>
          </mc:Fallback>
        </mc:AlternateContent>
        <p:cxnSp>
          <p:nvCxnSpPr>
            <p:cNvPr id="72" name="직선 화살표 연결선 71"/>
            <p:cNvCxnSpPr/>
            <p:nvPr/>
          </p:nvCxnSpPr>
          <p:spPr>
            <a:xfrm flipH="1">
              <a:off x="6873959" y="5720361"/>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타원 74"/>
                <p:cNvSpPr/>
                <p:nvPr/>
              </p:nvSpPr>
              <p:spPr>
                <a:xfrm>
                  <a:off x="6277100" y="5973703"/>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100" b="0" i="1" smtClean="0">
                            <a:solidFill>
                              <a:schemeClr val="tx1"/>
                            </a:solidFill>
                            <a:latin typeface="Cambria Math" panose="02040503050406030204" pitchFamily="18" charset="0"/>
                          </a:rPr>
                          <m:t>𝑎𝑐𝑡𝑖𝑣𝑎𝑡𝑖𝑜𝑛</m:t>
                        </m:r>
                        <m:r>
                          <a:rPr lang="en-US" altLang="ko-KR" sz="1100" b="0" i="1" smtClean="0">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𝑜𝑛𝑙𝑦</m:t>
                        </m:r>
                      </m:oMath>
                    </m:oMathPara>
                  </a14:m>
                  <a:endParaRPr lang="ko-KR" altLang="en-US" sz="1100" dirty="0">
                    <a:solidFill>
                      <a:schemeClr val="tx1"/>
                    </a:solidFill>
                  </a:endParaRPr>
                </a:p>
              </p:txBody>
            </p:sp>
          </mc:Choice>
          <mc:Fallback xmlns="">
            <p:sp>
              <p:nvSpPr>
                <p:cNvPr id="75" name="타원 74"/>
                <p:cNvSpPr>
                  <a:spLocks noRot="1" noChangeAspect="1" noMove="1" noResize="1" noEditPoints="1" noAdjustHandles="1" noChangeArrowheads="1" noChangeShapeType="1" noTextEdit="1"/>
                </p:cNvSpPr>
                <p:nvPr/>
              </p:nvSpPr>
              <p:spPr>
                <a:xfrm>
                  <a:off x="6277100" y="5973703"/>
                  <a:ext cx="1427763" cy="475216"/>
                </a:xfrm>
                <a:prstGeom prst="ellipse">
                  <a:avLst/>
                </a:prstGeom>
                <a:blipFill rotWithShape="0">
                  <a:blip r:embed="rId9"/>
                  <a:stretch>
                    <a:fillRect/>
                  </a:stretch>
                </a:blipFill>
              </p:spPr>
              <p:txBody>
                <a:bodyPr/>
                <a:lstStyle/>
                <a:p>
                  <a:r>
                    <a:rPr lang="ko-KR" altLang="en-US">
                      <a:noFill/>
                    </a:rPr>
                    <a:t> </a:t>
                  </a:r>
                </a:p>
              </p:txBody>
            </p:sp>
          </mc:Fallback>
        </mc:AlternateContent>
        <p:cxnSp>
          <p:nvCxnSpPr>
            <p:cNvPr id="76" name="직선 화살표 연결선 75"/>
            <p:cNvCxnSpPr/>
            <p:nvPr/>
          </p:nvCxnSpPr>
          <p:spPr>
            <a:xfrm flipH="1">
              <a:off x="6987123" y="6471684"/>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7606210" y="5336332"/>
                  <a:ext cx="1154221" cy="307777"/>
                </a:xfrm>
                <a:prstGeom prst="rect">
                  <a:avLst/>
                </a:prstGeom>
                <a:noFill/>
              </p:spPr>
              <p:txBody>
                <a:bodyPr wrap="square" rtlCol="0">
                  <a:spAutoFit/>
                </a:bodyPr>
                <a:lstStyle/>
                <a:p>
                  <a14:m>
                    <m:oMath xmlns:m="http://schemas.openxmlformats.org/officeDocument/2006/math">
                      <m:r>
                        <a:rPr lang="ko-KR" altLang="en-US" sz="1400" i="1" smtClean="0">
                          <a:latin typeface="Cambria Math" panose="02040503050406030204" pitchFamily="18" charset="0"/>
                        </a:rPr>
                        <m:t>𝛽</m:t>
                      </m:r>
                    </m:oMath>
                  </a14:m>
                  <a:r>
                    <a:rPr lang="en-US" altLang="ko-KR" sz="1400" dirty="0"/>
                    <a:t>: bias</a:t>
                  </a:r>
                  <a:endParaRPr lang="ko-KR" alt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7606210" y="5336332"/>
                  <a:ext cx="1154221" cy="307777"/>
                </a:xfrm>
                <a:prstGeom prst="rect">
                  <a:avLst/>
                </a:prstGeom>
                <a:blipFill rotWithShape="0">
                  <a:blip r:embed="rId10"/>
                  <a:stretch>
                    <a:fillRect t="-4000" b="-20000"/>
                  </a:stretch>
                </a:blipFill>
              </p:spPr>
              <p:txBody>
                <a:bodyPr/>
                <a:lstStyle/>
                <a:p>
                  <a:r>
                    <a:rPr lang="ko-KR" altLang="en-US">
                      <a:noFill/>
                    </a:rPr>
                    <a:t> </a:t>
                  </a:r>
                </a:p>
              </p:txBody>
            </p:sp>
          </mc:Fallback>
        </mc:AlternateContent>
      </p:grpSp>
      <p:sp>
        <p:nvSpPr>
          <p:cNvPr id="3" name="TextBox 2"/>
          <p:cNvSpPr txBox="1"/>
          <p:nvPr/>
        </p:nvSpPr>
        <p:spPr>
          <a:xfrm>
            <a:off x="7537932" y="1623433"/>
            <a:ext cx="2452254" cy="369332"/>
          </a:xfrm>
          <a:prstGeom prst="rect">
            <a:avLst/>
          </a:prstGeom>
          <a:noFill/>
        </p:spPr>
        <p:txBody>
          <a:bodyPr wrap="square" rtlCol="0">
            <a:spAutoFit/>
          </a:bodyPr>
          <a:lstStyle/>
          <a:p>
            <a:r>
              <a:rPr lang="en-US" altLang="ko-KR" dirty="0"/>
              <a:t>Back propagation</a:t>
            </a:r>
            <a:endParaRPr lang="ko-KR" altLang="en-US" dirty="0"/>
          </a:p>
        </p:txBody>
      </p:sp>
      <mc:AlternateContent xmlns:mc="http://schemas.openxmlformats.org/markup-compatibility/2006" xmlns:a14="http://schemas.microsoft.com/office/drawing/2010/main">
        <mc:Choice Requires="a14">
          <p:sp>
            <p:nvSpPr>
              <p:cNvPr id="32" name="직사각형 31"/>
              <p:cNvSpPr/>
              <p:nvPr/>
            </p:nvSpPr>
            <p:spPr>
              <a:xfrm>
                <a:off x="5496181" y="3609477"/>
                <a:ext cx="2474332" cy="6671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p>
                            <m:sSupPr>
                              <m:ctrlPr>
                                <a:rPr lang="en-US" altLang="ko-KR" b="0" i="1" dirty="0" smtClean="0">
                                  <a:latin typeface="Cambria Math" panose="02040503050406030204" pitchFamily="18" charset="0"/>
                                </a:rPr>
                              </m:ctrlPr>
                            </m:sSupPr>
                            <m:e>
                              <m:r>
                                <a:rPr lang="ko-KR" altLang="en-US" i="1" dirty="0" smtClean="0">
                                  <a:latin typeface="Cambria Math" panose="02040503050406030204" pitchFamily="18" charset="0"/>
                                </a:rPr>
                                <m:t>𝜎</m:t>
                              </m:r>
                            </m:e>
                            <m:sup>
                              <m:r>
                                <a:rPr lang="en-US" altLang="ko-KR" b="0" i="1" dirty="0" smtClean="0">
                                  <a:latin typeface="Cambria Math" panose="02040503050406030204" pitchFamily="18" charset="0"/>
                                </a:rPr>
                                <m:t>2</m:t>
                              </m:r>
                            </m:sup>
                          </m:sSup>
                        </m:den>
                      </m:f>
                      <m:r>
                        <a:rPr lang="en-US" altLang="ko-KR" i="1" dirty="0">
                          <a:latin typeface="Cambria Math" panose="02040503050406030204" pitchFamily="18" charset="0"/>
                        </a:rPr>
                        <m:t>=</m:t>
                      </m:r>
                      <m:nary>
                        <m:naryPr>
                          <m:chr m:val="∑"/>
                          <m:limLoc m:val="subSup"/>
                          <m:ctrlPr>
                            <a:rPr lang="en-US" altLang="ko-KR" i="1" dirty="0" smtClean="0">
                              <a:latin typeface="Cambria Math" panose="02040503050406030204" pitchFamily="18" charset="0"/>
                            </a:rPr>
                          </m:ctrlPr>
                        </m:naryPr>
                        <m:sub>
                          <m:r>
                            <m:rPr>
                              <m:brk m:alnAt="25"/>
                            </m:rP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=1</m:t>
                          </m:r>
                        </m:sub>
                        <m:sup>
                          <m:r>
                            <a:rPr lang="en-US" altLang="ko-KR" b="0" i="1" dirty="0" smtClean="0">
                              <a:latin typeface="Cambria Math" panose="02040503050406030204" pitchFamily="18" charset="0"/>
                            </a:rPr>
                            <m:t>𝑚</m:t>
                          </m:r>
                        </m:sup>
                        <m:e>
                          <m:f>
                            <m:fPr>
                              <m:ctrlPr>
                                <a:rPr lang="en-US" altLang="ko-KR" b="0"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i="1">
                                          <a:latin typeface="Cambria Math" panose="02040503050406030204" pitchFamily="18" charset="0"/>
                                        </a:rPr>
                                        <m:t>𝑖</m:t>
                                      </m:r>
                                    </m:sub>
                                  </m:sSub>
                                </m:e>
                              </m:acc>
                            </m:den>
                          </m:f>
                          <m:r>
                            <a:rPr lang="en-US" altLang="ko-KR" b="0" i="1" dirty="0" smtClean="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i="1">
                                          <a:latin typeface="Cambria Math" panose="02040503050406030204" pitchFamily="18" charset="0"/>
                                        </a:rPr>
                                        <m:t>𝑖</m:t>
                                      </m:r>
                                    </m:sub>
                                  </m:sSub>
                                </m:e>
                              </m:acc>
                            </m:num>
                            <m:den>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den>
                          </m:f>
                        </m:e>
                      </m:nary>
                    </m:oMath>
                  </m:oMathPara>
                </a14:m>
                <a:endParaRPr lang="ko-KR" altLang="en-US" dirty="0"/>
              </a:p>
            </p:txBody>
          </p:sp>
        </mc:Choice>
        <mc:Fallback xmlns="">
          <p:sp>
            <p:nvSpPr>
              <p:cNvPr id="32" name="직사각형 31"/>
              <p:cNvSpPr>
                <a:spLocks noRot="1" noChangeAspect="1" noMove="1" noResize="1" noEditPoints="1" noAdjustHandles="1" noChangeArrowheads="1" noChangeShapeType="1" noTextEdit="1"/>
              </p:cNvSpPr>
              <p:nvPr/>
            </p:nvSpPr>
            <p:spPr>
              <a:xfrm>
                <a:off x="5496181" y="3609477"/>
                <a:ext cx="2474332" cy="667106"/>
              </a:xfrm>
              <a:prstGeom prst="rect">
                <a:avLst/>
              </a:prstGeom>
              <a:blipFill rotWithShape="0">
                <a:blip r:embed="rId11"/>
                <a:stretch>
                  <a:fillRect/>
                </a:stretch>
              </a:blipFill>
            </p:spPr>
            <p:txBody>
              <a:bodyPr/>
              <a:lstStyle/>
              <a:p>
                <a:r>
                  <a:rPr lang="ko-KR" altLang="en-US">
                    <a:noFill/>
                  </a:rPr>
                  <a:t> </a:t>
                </a:r>
              </a:p>
            </p:txBody>
          </p:sp>
        </mc:Fallback>
      </mc:AlternateContent>
      <p:sp>
        <p:nvSpPr>
          <p:cNvPr id="34" name="TextBox 33"/>
          <p:cNvSpPr txBox="1"/>
          <p:nvPr/>
        </p:nvSpPr>
        <p:spPr>
          <a:xfrm>
            <a:off x="4039379" y="4898854"/>
            <a:ext cx="1217468" cy="307777"/>
          </a:xfrm>
          <a:prstGeom prst="rect">
            <a:avLst/>
          </a:prstGeom>
          <a:noFill/>
        </p:spPr>
        <p:txBody>
          <a:bodyPr wrap="square" rtlCol="0">
            <a:spAutoFit/>
          </a:bodyPr>
          <a:lstStyle/>
          <a:p>
            <a:r>
              <a:rPr lang="en-US" altLang="ko-KR" sz="1400" dirty="0"/>
              <a:t>weight</a:t>
            </a:r>
            <a:endParaRPr lang="ko-KR" altLang="en-US" sz="1400" dirty="0"/>
          </a:p>
        </p:txBody>
      </p:sp>
      <p:grpSp>
        <p:nvGrpSpPr>
          <p:cNvPr id="9" name="그룹 8"/>
          <p:cNvGrpSpPr/>
          <p:nvPr/>
        </p:nvGrpSpPr>
        <p:grpSpPr>
          <a:xfrm>
            <a:off x="5453872" y="4282879"/>
            <a:ext cx="1684683" cy="280522"/>
            <a:chOff x="5453872" y="4282879"/>
            <a:chExt cx="1684683" cy="280522"/>
          </a:xfrm>
        </p:grpSpPr>
        <p:cxnSp>
          <p:nvCxnSpPr>
            <p:cNvPr id="10" name="직선 연결선 9"/>
            <p:cNvCxnSpPr>
              <a:stCxn id="12" idx="6"/>
            </p:cNvCxnSpPr>
            <p:nvPr/>
          </p:nvCxnSpPr>
          <p:spPr>
            <a:xfrm>
              <a:off x="5453872" y="4563401"/>
              <a:ext cx="16846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V="1">
              <a:off x="7138555" y="4282879"/>
              <a:ext cx="0" cy="280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직사각형 38"/>
              <p:cNvSpPr/>
              <p:nvPr/>
            </p:nvSpPr>
            <p:spPr>
              <a:xfrm>
                <a:off x="5913284" y="4774805"/>
                <a:ext cx="4424737" cy="66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den>
                      </m:f>
                      <m:r>
                        <a:rPr lang="en-US" altLang="ko-KR" i="1" dirty="0">
                          <a:latin typeface="Cambria Math" panose="02040503050406030204" pitchFamily="18" charset="0"/>
                        </a:rPr>
                        <m:t>=</m:t>
                      </m:r>
                      <m:nary>
                        <m:naryPr>
                          <m:chr m:val="∑"/>
                          <m:limLoc m:val="subSup"/>
                          <m:ctrlPr>
                            <a:rPr lang="en-US" altLang="ko-KR" i="1" dirty="0" smtClean="0">
                              <a:latin typeface="Cambria Math" panose="02040503050406030204" pitchFamily="18" charset="0"/>
                            </a:rPr>
                          </m:ctrlPr>
                        </m:naryPr>
                        <m:sub>
                          <m:r>
                            <m:rPr>
                              <m:brk m:alnAt="25"/>
                            </m:rP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=1</m:t>
                          </m:r>
                        </m:sub>
                        <m:sup>
                          <m:r>
                            <a:rPr lang="en-US" altLang="ko-KR" b="0" i="1" dirty="0" smtClean="0">
                              <a:latin typeface="Cambria Math" panose="02040503050406030204" pitchFamily="18" charset="0"/>
                            </a:rPr>
                            <m:t>𝑚</m:t>
                          </m:r>
                        </m:sup>
                        <m:e>
                          <m:f>
                            <m:fPr>
                              <m:ctrlPr>
                                <a:rPr lang="en-US" altLang="ko-KR" b="0"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i="1">
                                          <a:latin typeface="Cambria Math" panose="02040503050406030204" pitchFamily="18" charset="0"/>
                                        </a:rPr>
                                        <m:t>𝑖</m:t>
                                      </m:r>
                                    </m:sub>
                                  </m:sSub>
                                </m:e>
                              </m:acc>
                            </m:den>
                          </m:f>
                          <m:r>
                            <a:rPr lang="en-US" altLang="ko-KR" i="1" dirty="0">
                              <a:latin typeface="Cambria Math" panose="02040503050406030204" pitchFamily="18" charset="0"/>
                              <a:ea typeface="Cambria Math" panose="02040503050406030204" pitchFamily="18" charset="0"/>
                            </a:rPr>
                            <m:t>∙</m:t>
                          </m:r>
                          <m:d>
                            <m:dPr>
                              <m:ctrlPr>
                                <a:rPr lang="en-US" altLang="ko-KR" i="1" dirty="0">
                                  <a:latin typeface="Cambria Math" panose="02040503050406030204" pitchFamily="18" charset="0"/>
                                  <a:ea typeface="Cambria Math" panose="02040503050406030204" pitchFamily="18" charset="0"/>
                                </a:rPr>
                              </m:ctrlPr>
                            </m:dPr>
                            <m:e>
                              <m:sSub>
                                <m:sSubPr>
                                  <m:ctrlPr>
                                    <a:rPr lang="en-US" altLang="ko-KR" i="1" dirty="0">
                                      <a:latin typeface="Cambria Math" panose="02040503050406030204" pitchFamily="18" charset="0"/>
                                      <a:ea typeface="Cambria Math" panose="02040503050406030204" pitchFamily="18" charset="0"/>
                                    </a:rPr>
                                  </m:ctrlPr>
                                </m:sSubPr>
                                <m:e>
                                  <m:r>
                                    <a:rPr lang="en-US" altLang="ko-KR" i="1" dirty="0">
                                      <a:latin typeface="Cambria Math" panose="02040503050406030204" pitchFamily="18" charset="0"/>
                                      <a:ea typeface="Cambria Math" panose="02040503050406030204" pitchFamily="18" charset="0"/>
                                    </a:rPr>
                                    <m:t>𝑧</m:t>
                                  </m:r>
                                </m:e>
                                <m:sub>
                                  <m:r>
                                    <a:rPr lang="en-US" altLang="ko-KR" i="1" dirty="0">
                                      <a:latin typeface="Cambria Math" panose="02040503050406030204" pitchFamily="18" charset="0"/>
                                      <a:ea typeface="Cambria Math" panose="02040503050406030204" pitchFamily="18" charset="0"/>
                                    </a:rPr>
                                    <m:t>𝑖</m:t>
                                  </m:r>
                                </m:sub>
                              </m:sSub>
                              <m:r>
                                <a:rPr lang="en-US" altLang="ko-KR" i="1" dirty="0">
                                  <a:latin typeface="Cambria Math" panose="02040503050406030204" pitchFamily="18" charset="0"/>
                                  <a:ea typeface="Cambria Math" panose="02040503050406030204" pitchFamily="18" charset="0"/>
                                </a:rPr>
                                <m:t>−</m:t>
                              </m:r>
                              <m:r>
                                <a:rPr lang="ko-KR" altLang="en-US" i="1">
                                  <a:latin typeface="Cambria Math" panose="02040503050406030204" pitchFamily="18" charset="0"/>
                                </a:rPr>
                                <m:t>𝜇</m:t>
                              </m:r>
                            </m:e>
                          </m:d>
                        </m:e>
                      </m:nary>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ea typeface="Cambria Math" panose="02040503050406030204" pitchFamily="18" charset="0"/>
                            </a:rPr>
                          </m:ctrlPr>
                        </m:fPr>
                        <m:num>
                          <m:r>
                            <a:rPr lang="en-US" altLang="ko-KR" i="1" dirty="0">
                              <a:latin typeface="Cambria Math" panose="02040503050406030204" pitchFamily="18" charset="0"/>
                              <a:ea typeface="Cambria Math" panose="02040503050406030204" pitchFamily="18" charset="0"/>
                            </a:rPr>
                            <m:t>−1</m:t>
                          </m:r>
                        </m:num>
                        <m:den>
                          <m:r>
                            <a:rPr lang="en-US" altLang="ko-KR" i="1" dirty="0">
                              <a:latin typeface="Cambria Math" panose="02040503050406030204" pitchFamily="18" charset="0"/>
                              <a:ea typeface="Cambria Math" panose="02040503050406030204" pitchFamily="18" charset="0"/>
                            </a:rPr>
                            <m:t>2</m:t>
                          </m:r>
                        </m:den>
                      </m:f>
                      <m:sSup>
                        <m:sSupPr>
                          <m:ctrlPr>
                            <a:rPr lang="en-US" altLang="ko-KR" i="1" dirty="0">
                              <a:latin typeface="Cambria Math" panose="02040503050406030204" pitchFamily="18" charset="0"/>
                              <a:ea typeface="Cambria Math" panose="02040503050406030204" pitchFamily="18" charset="0"/>
                            </a:rPr>
                          </m:ctrlPr>
                        </m:sSupPr>
                        <m:e>
                          <m:d>
                            <m:dPr>
                              <m:ctrlPr>
                                <a:rPr lang="en-US" altLang="ko-KR" i="1" dirty="0">
                                  <a:latin typeface="Cambria Math" panose="02040503050406030204" pitchFamily="18" charset="0"/>
                                  <a:ea typeface="Cambria Math" panose="02040503050406030204" pitchFamily="18" charset="0"/>
                                </a:rPr>
                              </m:ctrlPr>
                            </m:dPr>
                            <m:e>
                              <m:sSup>
                                <m:sSupPr>
                                  <m:ctrlPr>
                                    <a:rPr lang="en-US" altLang="ko-KR" i="1" dirty="0">
                                      <a:latin typeface="Cambria Math" panose="02040503050406030204" pitchFamily="18" charset="0"/>
                                      <a:ea typeface="Cambria Math" panose="02040503050406030204" pitchFamily="18" charset="0"/>
                                    </a:rPr>
                                  </m:ctrlPr>
                                </m:sSupPr>
                                <m:e>
                                  <m:r>
                                    <a:rPr lang="ko-KR" altLang="en-US" i="1" dirty="0">
                                      <a:latin typeface="Cambria Math" panose="02040503050406030204" pitchFamily="18" charset="0"/>
                                      <a:ea typeface="Cambria Math" panose="02040503050406030204" pitchFamily="18" charset="0"/>
                                    </a:rPr>
                                    <m:t>𝜎</m:t>
                                  </m:r>
                                </m:e>
                                <m:sup>
                                  <m:r>
                                    <a:rPr lang="en-US" altLang="ko-KR" i="1" dirty="0">
                                      <a:latin typeface="Cambria Math" panose="02040503050406030204" pitchFamily="18" charset="0"/>
                                      <a:ea typeface="Cambria Math" panose="02040503050406030204" pitchFamily="18" charset="0"/>
                                    </a:rPr>
                                    <m:t>2</m:t>
                                  </m:r>
                                </m:sup>
                              </m:sSup>
                              <m:r>
                                <a:rPr lang="en-US" altLang="ko-KR" i="1" dirty="0">
                                  <a:latin typeface="Cambria Math" panose="02040503050406030204" pitchFamily="18" charset="0"/>
                                  <a:ea typeface="Cambria Math" panose="02040503050406030204" pitchFamily="18" charset="0"/>
                                </a:rPr>
                                <m:t>+</m:t>
                              </m:r>
                              <m:r>
                                <a:rPr lang="ko-KR" altLang="en-US" i="1" dirty="0">
                                  <a:latin typeface="Cambria Math" panose="02040503050406030204" pitchFamily="18" charset="0"/>
                                  <a:ea typeface="Cambria Math" panose="02040503050406030204" pitchFamily="18" charset="0"/>
                                </a:rPr>
                                <m:t>𝜀</m:t>
                              </m:r>
                            </m:e>
                          </m:d>
                        </m:e>
                        <m:sup>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ea typeface="Cambria Math" panose="02040503050406030204" pitchFamily="18" charset="0"/>
                                </a:rPr>
                              </m:ctrlPr>
                            </m:fPr>
                            <m:num>
                              <m:r>
                                <a:rPr lang="en-US" altLang="ko-KR" i="1" dirty="0">
                                  <a:latin typeface="Cambria Math" panose="02040503050406030204" pitchFamily="18" charset="0"/>
                                  <a:ea typeface="Cambria Math" panose="02040503050406030204" pitchFamily="18" charset="0"/>
                                </a:rPr>
                                <m:t>3</m:t>
                              </m:r>
                            </m:num>
                            <m:den>
                              <m:r>
                                <a:rPr lang="en-US" altLang="ko-KR" i="1" dirty="0">
                                  <a:latin typeface="Cambria Math" panose="02040503050406030204" pitchFamily="18" charset="0"/>
                                  <a:ea typeface="Cambria Math" panose="02040503050406030204" pitchFamily="18" charset="0"/>
                                </a:rPr>
                                <m:t>2</m:t>
                              </m:r>
                            </m:den>
                          </m:f>
                        </m:sup>
                      </m:sSup>
                    </m:oMath>
                  </m:oMathPara>
                </a14:m>
                <a:endParaRPr lang="ko-KR" altLang="en-US" dirty="0"/>
              </a:p>
            </p:txBody>
          </p:sp>
        </mc:Choice>
        <mc:Fallback xmlns="">
          <p:sp>
            <p:nvSpPr>
              <p:cNvPr id="39" name="직사각형 38"/>
              <p:cNvSpPr>
                <a:spLocks noRot="1" noChangeAspect="1" noMove="1" noResize="1" noEditPoints="1" noAdjustHandles="1" noChangeArrowheads="1" noChangeShapeType="1" noTextEdit="1"/>
              </p:cNvSpPr>
              <p:nvPr/>
            </p:nvSpPr>
            <p:spPr>
              <a:xfrm>
                <a:off x="5913284" y="4774805"/>
                <a:ext cx="4424737" cy="665888"/>
              </a:xfrm>
              <a:prstGeom prst="rect">
                <a:avLst/>
              </a:prstGeom>
              <a:blipFill rotWithShape="0">
                <a:blip r:embed="rId12"/>
                <a:stretch>
                  <a:fillRect/>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 xmlns:a16="http://schemas.microsoft.com/office/drawing/2014/main" id="{2A6775A7-BAE6-4069-83FA-52CED4CDC82E}"/>
              </a:ext>
            </a:extLst>
          </p:cNvPr>
          <p:cNvCxnSpPr>
            <a:cxnSpLocks/>
          </p:cNvCxnSpPr>
          <p:nvPr/>
        </p:nvCxnSpPr>
        <p:spPr>
          <a:xfrm flipV="1">
            <a:off x="3975842" y="992443"/>
            <a:ext cx="1970878" cy="12619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7EC89441-BFA9-4EFC-8D7D-EB2EA808BB85}"/>
              </a:ext>
            </a:extLst>
          </p:cNvPr>
          <p:cNvSpPr txBox="1"/>
          <p:nvPr/>
        </p:nvSpPr>
        <p:spPr>
          <a:xfrm>
            <a:off x="5881424" y="768579"/>
            <a:ext cx="4561440" cy="369332"/>
          </a:xfrm>
          <a:prstGeom prst="rect">
            <a:avLst/>
          </a:prstGeom>
          <a:noFill/>
        </p:spPr>
        <p:txBody>
          <a:bodyPr wrap="square" rtlCol="0">
            <a:spAutoFit/>
          </a:bodyPr>
          <a:lstStyle/>
          <a:p>
            <a:r>
              <a:rPr lang="en-US" altLang="ko-KR" dirty="0"/>
              <a:t>For example, one</a:t>
            </a:r>
            <a:r>
              <a:rPr lang="ko-KR" altLang="en-US"/>
              <a:t> </a:t>
            </a:r>
            <a:r>
              <a:rPr lang="en-US" altLang="ko-KR" dirty="0"/>
              <a:t>neuron</a:t>
            </a:r>
            <a:r>
              <a:rPr lang="ko-KR" altLang="en-US" dirty="0"/>
              <a:t> </a:t>
            </a:r>
            <a:r>
              <a:rPr lang="en-US" altLang="ko-KR" dirty="0"/>
              <a:t>in</a:t>
            </a:r>
            <a:r>
              <a:rPr lang="ko-KR" altLang="en-US" dirty="0"/>
              <a:t> </a:t>
            </a:r>
            <a:r>
              <a:rPr lang="en-US" altLang="ko-KR" dirty="0"/>
              <a:t>one</a:t>
            </a:r>
            <a:r>
              <a:rPr lang="ko-KR" altLang="en-US"/>
              <a:t> </a:t>
            </a:r>
            <a:r>
              <a:rPr lang="en-US" altLang="ko-KR" dirty="0"/>
              <a:t>layer</a:t>
            </a:r>
            <a:endParaRPr lang="ko-KR" altLang="en-US" dirty="0"/>
          </a:p>
        </p:txBody>
      </p:sp>
    </p:spTree>
    <p:extLst>
      <p:ext uri="{BB962C8B-B14F-4D97-AF65-F5344CB8AC3E}">
        <p14:creationId xmlns:p14="http://schemas.microsoft.com/office/powerpoint/2010/main" val="747509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그룹 37"/>
          <p:cNvGrpSpPr/>
          <p:nvPr/>
        </p:nvGrpSpPr>
        <p:grpSpPr>
          <a:xfrm>
            <a:off x="1108741" y="992443"/>
            <a:ext cx="6344705" cy="5729034"/>
            <a:chOff x="4849467" y="989415"/>
            <a:chExt cx="6344705" cy="5729034"/>
          </a:xfrm>
        </p:grpSpPr>
        <p:sp>
          <p:nvSpPr>
            <p:cNvPr id="39" name="직사각형 38"/>
            <p:cNvSpPr/>
            <p:nvPr/>
          </p:nvSpPr>
          <p:spPr>
            <a:xfrm>
              <a:off x="4849467" y="1664888"/>
              <a:ext cx="4343400" cy="4665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타원 39"/>
            <p:cNvSpPr/>
            <p:nvPr/>
          </p:nvSpPr>
          <p:spPr>
            <a:xfrm>
              <a:off x="6039227" y="2163137"/>
              <a:ext cx="1936172" cy="60267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cxnSp>
          <p:nvCxnSpPr>
            <p:cNvPr id="42" name="직선 화살표 연결선 41"/>
            <p:cNvCxnSpPr>
              <a:stCxn id="40" idx="4"/>
            </p:cNvCxnSpPr>
            <p:nvPr/>
          </p:nvCxnSpPr>
          <p:spPr>
            <a:xfrm>
              <a:off x="7007313" y="2765810"/>
              <a:ext cx="64076" cy="860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p:cNvSpPr/>
                <p:nvPr/>
              </p:nvSpPr>
              <p:spPr>
                <a:xfrm>
                  <a:off x="6918989" y="4322765"/>
                  <a:ext cx="2275609"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ko-KR" altLang="en-US" sz="1100" i="1" smtClean="0">
                                <a:solidFill>
                                  <a:schemeClr val="tx1"/>
                                </a:solidFill>
                                <a:latin typeface="Cambria Math" panose="02040503050406030204" pitchFamily="18" charset="0"/>
                              </a:rPr>
                            </m:ctrlPr>
                          </m:acc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i="1">
                            <a:solidFill>
                              <a:schemeClr val="tx1"/>
                            </a:solidFill>
                            <a:latin typeface="Cambria Math" panose="02040503050406030204" pitchFamily="18" charset="0"/>
                          </a:rPr>
                          <m:t>𝜇</m:t>
                        </m:r>
                        <m:r>
                          <a:rPr lang="en-US" altLang="ko-KR" sz="1100" b="0" i="1" smtClean="0">
                            <a:solidFill>
                              <a:schemeClr val="tx1"/>
                            </a:solidFill>
                            <a:latin typeface="Cambria Math" panose="02040503050406030204" pitchFamily="18" charset="0"/>
                          </a:rPr>
                          <m:t>)/</m:t>
                        </m:r>
                        <m:rad>
                          <m:radPr>
                            <m:degHide m:val="on"/>
                            <m:ctrlPr>
                              <a:rPr lang="en-US" altLang="ko-KR" sz="1100" i="1">
                                <a:solidFill>
                                  <a:schemeClr val="tx1"/>
                                </a:solidFill>
                                <a:latin typeface="Cambria Math" panose="02040503050406030204" pitchFamily="18" charset="0"/>
                              </a:rPr>
                            </m:ctrlPr>
                          </m:radPr>
                          <m:deg/>
                          <m:e>
                            <m:sSup>
                              <m:sSupPr>
                                <m:ctrlPr>
                                  <a:rPr lang="en-US" altLang="ko-KR" sz="1100" i="1" dirty="0">
                                    <a:solidFill>
                                      <a:schemeClr val="tx1"/>
                                    </a:solidFill>
                                    <a:latin typeface="Cambria Math" panose="02040503050406030204" pitchFamily="18" charset="0"/>
                                  </a:rPr>
                                </m:ctrlPr>
                              </m:sSupPr>
                              <m:e>
                                <m:r>
                                  <a:rPr lang="ko-KR" altLang="en-US" sz="1100" i="1" dirty="0">
                                    <a:solidFill>
                                      <a:schemeClr val="tx1"/>
                                    </a:solidFill>
                                    <a:latin typeface="Cambria Math" panose="02040503050406030204" pitchFamily="18" charset="0"/>
                                  </a:rPr>
                                  <m:t>𝜎</m:t>
                                </m:r>
                              </m:e>
                              <m:sup>
                                <m:r>
                                  <a:rPr lang="en-US" altLang="ko-KR" sz="1100" i="1" dirty="0">
                                    <a:solidFill>
                                      <a:schemeClr val="tx1"/>
                                    </a:solidFill>
                                    <a:latin typeface="Cambria Math" panose="02040503050406030204" pitchFamily="18" charset="0"/>
                                  </a:rPr>
                                  <m:t>2</m:t>
                                </m:r>
                              </m:sup>
                            </m:sSup>
                            <m:r>
                              <a:rPr lang="en-US" altLang="ko-KR" sz="1100" b="0" i="1" dirty="0" smtClean="0">
                                <a:solidFill>
                                  <a:schemeClr val="tx1"/>
                                </a:solidFill>
                                <a:latin typeface="Cambria Math" panose="02040503050406030204" pitchFamily="18" charset="0"/>
                              </a:rPr>
                              <m:t>+</m:t>
                            </m:r>
                            <m:r>
                              <a:rPr lang="ko-KR" altLang="en-US" sz="1100" b="0" i="1" dirty="0" smtClean="0">
                                <a:solidFill>
                                  <a:schemeClr val="tx1"/>
                                </a:solidFill>
                                <a:latin typeface="Cambria Math" panose="02040503050406030204" pitchFamily="18" charset="0"/>
                              </a:rPr>
                              <m:t>𝜀</m:t>
                            </m:r>
                          </m:e>
                        </m:rad>
                        <m:r>
                          <a:rPr lang="en-US" altLang="ko-KR" sz="1100" b="0" i="1">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  </m:t>
                        </m:r>
                      </m:oMath>
                    </m:oMathPara>
                  </a14:m>
                  <a:endParaRPr lang="en-US" altLang="ko-KR" sz="1100" b="0" dirty="0">
                    <a:solidFill>
                      <a:schemeClr val="tx1"/>
                    </a:solidFill>
                  </a:endParaRPr>
                </a:p>
              </p:txBody>
            </p:sp>
          </mc:Choice>
          <mc:Fallback xmlns="">
            <p:sp>
              <p:nvSpPr>
                <p:cNvPr id="43" name="타원 42"/>
                <p:cNvSpPr>
                  <a:spLocks noRot="1" noChangeAspect="1" noMove="1" noResize="1" noEditPoints="1" noAdjustHandles="1" noChangeArrowheads="1" noChangeShapeType="1" noTextEdit="1"/>
                </p:cNvSpPr>
                <p:nvPr/>
              </p:nvSpPr>
              <p:spPr>
                <a:xfrm>
                  <a:off x="6918989" y="4322765"/>
                  <a:ext cx="2275609" cy="475216"/>
                </a:xfrm>
                <a:prstGeom prst="ellipse">
                  <a:avLst/>
                </a:prstGeom>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6697316" y="1295556"/>
                  <a:ext cx="3740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𝑤</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697316" y="1295556"/>
                  <a:ext cx="374073" cy="369332"/>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45" name="직선 화살표 연결선 44"/>
            <p:cNvCxnSpPr>
              <a:endCxn id="40" idx="0"/>
            </p:cNvCxnSpPr>
            <p:nvPr/>
          </p:nvCxnSpPr>
          <p:spPr>
            <a:xfrm>
              <a:off x="6987123" y="989415"/>
              <a:ext cx="20190" cy="117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a:stCxn id="40" idx="3"/>
              <a:endCxn id="53" idx="0"/>
            </p:cNvCxnSpPr>
            <p:nvPr/>
          </p:nvCxnSpPr>
          <p:spPr>
            <a:xfrm flipH="1">
              <a:off x="5841798" y="2677551"/>
              <a:ext cx="480975" cy="23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43" idx="4"/>
            </p:cNvCxnSpPr>
            <p:nvPr/>
          </p:nvCxnSpPr>
          <p:spPr>
            <a:xfrm flipH="1">
              <a:off x="7123715" y="4797981"/>
              <a:ext cx="933079" cy="446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6423646" y="2255470"/>
                  <a:ext cx="1266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𝑚</m:t>
                            </m:r>
                          </m:sub>
                        </m:sSub>
                      </m:oMath>
                    </m:oMathPara>
                  </a14:m>
                  <a:endParaRPr lang="ko-KR" alt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6423646" y="2255470"/>
                  <a:ext cx="1266244" cy="276999"/>
                </a:xfrm>
                <a:prstGeom prst="rect">
                  <a:avLst/>
                </a:prstGeom>
                <a:blipFill rotWithShape="0">
                  <a:blip r:embed="rId4"/>
                  <a:stretch>
                    <a:fillRect l="-481" b="-19565"/>
                  </a:stretch>
                </a:blipFill>
              </p:spPr>
              <p:txBody>
                <a:bodyPr/>
                <a:lstStyle/>
                <a:p>
                  <a:r>
                    <a:rPr lang="ko-KR" altLang="en-US">
                      <a:noFill/>
                    </a:rPr>
                    <a:t> </a:t>
                  </a:r>
                </a:p>
              </p:txBody>
            </p:sp>
          </mc:Fallback>
        </mc:AlternateContent>
        <p:sp>
          <p:nvSpPr>
            <p:cNvPr id="52" name="TextBox 51"/>
            <p:cNvSpPr txBox="1"/>
            <p:nvPr/>
          </p:nvSpPr>
          <p:spPr>
            <a:xfrm>
              <a:off x="8000699" y="2290594"/>
              <a:ext cx="3193473" cy="369332"/>
            </a:xfrm>
            <a:prstGeom prst="rect">
              <a:avLst/>
            </a:prstGeom>
            <a:noFill/>
          </p:spPr>
          <p:txBody>
            <a:bodyPr wrap="square" rtlCol="0">
              <a:spAutoFit/>
            </a:bodyPr>
            <a:lstStyle/>
            <a:p>
              <a:r>
                <a:rPr lang="en-US" altLang="ko-KR" dirty="0"/>
                <a:t>Batch input to each node</a:t>
              </a:r>
              <a:endParaRPr lang="ko-KR" altLang="en-US" dirty="0"/>
            </a:p>
          </p:txBody>
        </p:sp>
        <mc:AlternateContent xmlns:mc="http://schemas.openxmlformats.org/markup-compatibility/2006" xmlns:a14="http://schemas.microsoft.com/office/drawing/2010/main">
          <mc:Choice Requires="a14">
            <p:sp>
              <p:nvSpPr>
                <p:cNvPr id="53" name="타원 52"/>
                <p:cNvSpPr/>
                <p:nvPr/>
              </p:nvSpPr>
              <p:spPr>
                <a:xfrm>
                  <a:off x="5137357" y="2913535"/>
                  <a:ext cx="1408882" cy="5544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sz="1200" b="0" i="1" smtClean="0">
                            <a:solidFill>
                              <a:schemeClr val="tx1"/>
                            </a:solidFill>
                            <a:latin typeface="Cambria Math" panose="02040503050406030204" pitchFamily="18" charset="0"/>
                          </a:rPr>
                          <m:t>𝜇</m:t>
                        </m:r>
                        <m:r>
                          <a:rPr lang="en-US" altLang="ko-KR" sz="1200" b="0" i="1" smtClean="0">
                            <a:solidFill>
                              <a:schemeClr val="tx1"/>
                            </a:solidFill>
                            <a:latin typeface="Cambria Math" panose="02040503050406030204" pitchFamily="18" charset="0"/>
                          </a:rPr>
                          <m:t>=</m:t>
                        </m:r>
                        <m:f>
                          <m:fPr>
                            <m:ctrlPr>
                              <a:rPr lang="en-US" altLang="ko-KR" sz="1200" b="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m:t>
                            </m:r>
                          </m:num>
                          <m:den>
                            <m:r>
                              <a:rPr lang="en-US" altLang="ko-KR" sz="1200" b="0" i="1" smtClean="0">
                                <a:solidFill>
                                  <a:schemeClr val="tx1"/>
                                </a:solidFill>
                                <a:latin typeface="Cambria Math" panose="02040503050406030204" pitchFamily="18" charset="0"/>
                              </a:rPr>
                              <m:t>𝑚</m:t>
                            </m:r>
                          </m:den>
                        </m:f>
                        <m:nary>
                          <m:naryPr>
                            <m:chr m:val="∑"/>
                            <m:ctrlPr>
                              <a:rPr lang="en-US" altLang="ko-KR" sz="1200" b="0" i="1" smtClean="0">
                                <a:solidFill>
                                  <a:schemeClr val="tx1"/>
                                </a:solidFill>
                                <a:latin typeface="Cambria Math" panose="02040503050406030204" pitchFamily="18" charset="0"/>
                              </a:rPr>
                            </m:ctrlPr>
                          </m:naryPr>
                          <m:sub>
                            <m:r>
                              <m:rPr>
                                <m:brk m:alnAt="23"/>
                              </m:rPr>
                              <a:rPr lang="en-US" altLang="ko-KR" sz="1200" b="0" i="1" smtClean="0">
                                <a:solidFill>
                                  <a:schemeClr val="tx1"/>
                                </a:solidFill>
                                <a:latin typeface="Cambria Math" panose="02040503050406030204" pitchFamily="18" charset="0"/>
                              </a:rPr>
                              <m:t>𝑖</m:t>
                            </m:r>
                            <m:r>
                              <a:rPr lang="en-US" altLang="ko-KR" sz="1200" b="0" i="1" smtClean="0">
                                <a:solidFill>
                                  <a:schemeClr val="tx1"/>
                                </a:solidFill>
                                <a:latin typeface="Cambria Math" panose="02040503050406030204" pitchFamily="18" charset="0"/>
                              </a:rPr>
                              <m:t>=1</m:t>
                            </m:r>
                          </m:sub>
                          <m:sup>
                            <m:r>
                              <a:rPr lang="en-US" altLang="ko-KR" sz="1200" b="0" i="1" smtClean="0">
                                <a:solidFill>
                                  <a:schemeClr val="tx1"/>
                                </a:solidFill>
                                <a:latin typeface="Cambria Math" panose="02040503050406030204" pitchFamily="18" charset="0"/>
                              </a:rPr>
                              <m:t>𝑚</m:t>
                            </m:r>
                          </m:sup>
                          <m:e>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𝑧</m:t>
                                </m:r>
                              </m:e>
                              <m:sub>
                                <m:r>
                                  <a:rPr lang="en-US" altLang="ko-KR" sz="1200" b="0" i="1" smtClean="0">
                                    <a:solidFill>
                                      <a:schemeClr val="tx1"/>
                                    </a:solidFill>
                                    <a:latin typeface="Cambria Math" panose="02040503050406030204" pitchFamily="18" charset="0"/>
                                  </a:rPr>
                                  <m:t>𝑖</m:t>
                                </m:r>
                              </m:sub>
                            </m:sSub>
                          </m:e>
                        </m:nary>
                      </m:oMath>
                    </m:oMathPara>
                  </a14:m>
                  <a:endParaRPr lang="ko-KR" altLang="en-US" sz="1000" dirty="0">
                    <a:solidFill>
                      <a:schemeClr val="tx1"/>
                    </a:solidFill>
                  </a:endParaRPr>
                </a:p>
              </p:txBody>
            </p:sp>
          </mc:Choice>
          <mc:Fallback xmlns="">
            <p:sp>
              <p:nvSpPr>
                <p:cNvPr id="53" name="타원 52"/>
                <p:cNvSpPr>
                  <a:spLocks noRot="1" noChangeAspect="1" noMove="1" noResize="1" noEditPoints="1" noAdjustHandles="1" noChangeArrowheads="1" noChangeShapeType="1" noTextEdit="1"/>
                </p:cNvSpPr>
                <p:nvPr/>
              </p:nvSpPr>
              <p:spPr>
                <a:xfrm>
                  <a:off x="5137357" y="2913535"/>
                  <a:ext cx="1408882" cy="554488"/>
                </a:xfrm>
                <a:prstGeom prst="ellipse">
                  <a:avLst/>
                </a:prstGeom>
                <a:blipFill rotWithShape="0">
                  <a:blip r:embed="rId5"/>
                  <a:stretch>
                    <a:fillRect t="-103226" r="-46352" b="-15914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타원 54"/>
                <p:cNvSpPr/>
                <p:nvPr/>
              </p:nvSpPr>
              <p:spPr>
                <a:xfrm>
                  <a:off x="4849467" y="3894551"/>
                  <a:ext cx="1984663" cy="6695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100" b="0" i="1" dirty="0" smtClean="0">
                                <a:solidFill>
                                  <a:schemeClr val="tx1"/>
                                </a:solidFill>
                                <a:latin typeface="Cambria Math" panose="02040503050406030204" pitchFamily="18" charset="0"/>
                              </a:rPr>
                            </m:ctrlPr>
                          </m:sSupPr>
                          <m:e>
                            <m:r>
                              <a:rPr lang="ko-KR" altLang="en-US" sz="1100" b="0" i="1" dirty="0" smtClean="0">
                                <a:solidFill>
                                  <a:schemeClr val="tx1"/>
                                </a:solidFill>
                                <a:latin typeface="Cambria Math" panose="02040503050406030204" pitchFamily="18" charset="0"/>
                              </a:rPr>
                              <m:t>𝜎</m:t>
                            </m:r>
                          </m:e>
                          <m:sup>
                            <m:r>
                              <a:rPr lang="en-US" altLang="ko-KR" sz="1100" b="0" i="1" dirty="0" smtClean="0">
                                <a:solidFill>
                                  <a:schemeClr val="tx1"/>
                                </a:solidFill>
                                <a:latin typeface="Cambria Math" panose="02040503050406030204" pitchFamily="18" charset="0"/>
                              </a:rPr>
                              <m:t>2</m:t>
                            </m:r>
                          </m:sup>
                        </m:sSup>
                        <m:r>
                          <a:rPr lang="en-US" altLang="ko-KR" sz="1100" b="0" i="1" smtClean="0">
                            <a:solidFill>
                              <a:schemeClr val="tx1"/>
                            </a:solidFill>
                            <a:latin typeface="Cambria Math" panose="02040503050406030204" pitchFamily="18" charset="0"/>
                          </a:rPr>
                          <m:t>=</m:t>
                        </m:r>
                        <m:f>
                          <m:fPr>
                            <m:ctrlPr>
                              <a:rPr lang="en-US" altLang="ko-KR" sz="1100" b="0" i="1" smtClean="0">
                                <a:solidFill>
                                  <a:schemeClr val="tx1"/>
                                </a:solidFill>
                                <a:latin typeface="Cambria Math" panose="02040503050406030204" pitchFamily="18" charset="0"/>
                              </a:rPr>
                            </m:ctrlPr>
                          </m:fPr>
                          <m:num>
                            <m:r>
                              <a:rPr lang="en-US" altLang="ko-KR" sz="1100" b="0" i="1" smtClean="0">
                                <a:solidFill>
                                  <a:schemeClr val="tx1"/>
                                </a:solidFill>
                                <a:latin typeface="Cambria Math" panose="02040503050406030204" pitchFamily="18" charset="0"/>
                              </a:rPr>
                              <m:t>1</m:t>
                            </m:r>
                          </m:num>
                          <m:den>
                            <m:r>
                              <a:rPr lang="en-US" altLang="ko-KR" sz="1100" b="0" i="1" smtClean="0">
                                <a:solidFill>
                                  <a:schemeClr val="tx1"/>
                                </a:solidFill>
                                <a:latin typeface="Cambria Math" panose="02040503050406030204" pitchFamily="18" charset="0"/>
                              </a:rPr>
                              <m:t>𝑚</m:t>
                            </m:r>
                          </m:den>
                        </m:f>
                        <m:nary>
                          <m:naryPr>
                            <m:chr m:val="∑"/>
                            <m:ctrlPr>
                              <a:rPr lang="en-US" altLang="ko-KR" sz="1100" b="0" i="1" smtClean="0">
                                <a:solidFill>
                                  <a:schemeClr val="tx1"/>
                                </a:solidFill>
                                <a:latin typeface="Cambria Math" panose="02040503050406030204" pitchFamily="18" charset="0"/>
                              </a:rPr>
                            </m:ctrlPr>
                          </m:naryPr>
                          <m:sub>
                            <m:r>
                              <m:rPr>
                                <m:brk m:alnAt="23"/>
                              </m:rPr>
                              <a:rPr lang="en-US" altLang="ko-KR" sz="1100" b="0" i="1" smtClean="0">
                                <a:solidFill>
                                  <a:schemeClr val="tx1"/>
                                </a:solidFill>
                                <a:latin typeface="Cambria Math" panose="02040503050406030204" pitchFamily="18" charset="0"/>
                              </a:rPr>
                              <m:t>𝑖</m:t>
                            </m:r>
                            <m:r>
                              <a:rPr lang="en-US" altLang="ko-KR" sz="1100" b="0" i="1" smtClean="0">
                                <a:solidFill>
                                  <a:schemeClr val="tx1"/>
                                </a:solidFill>
                                <a:latin typeface="Cambria Math" panose="02040503050406030204" pitchFamily="18" charset="0"/>
                              </a:rPr>
                              <m:t>=1</m:t>
                            </m:r>
                          </m:sub>
                          <m:sup>
                            <m:r>
                              <a:rPr lang="en-US" altLang="ko-KR" sz="1100" b="0" i="1" smtClean="0">
                                <a:solidFill>
                                  <a:schemeClr val="tx1"/>
                                </a:solidFill>
                                <a:latin typeface="Cambria Math" panose="02040503050406030204" pitchFamily="18" charset="0"/>
                              </a:rPr>
                              <m:t>𝑚</m:t>
                            </m:r>
                          </m:sup>
                          <m:e>
                            <m:sSup>
                              <m:sSupPr>
                                <m:ctrlPr>
                                  <a:rPr lang="en-US" altLang="ko-KR" sz="1100" b="0" i="1" smtClean="0">
                                    <a:solidFill>
                                      <a:schemeClr val="tx1"/>
                                    </a:solidFill>
                                    <a:latin typeface="Cambria Math" panose="02040503050406030204" pitchFamily="18" charset="0"/>
                                  </a:rPr>
                                </m:ctrlPr>
                              </m:sSupPr>
                              <m:e>
                                <m:d>
                                  <m:dPr>
                                    <m:ctrlPr>
                                      <a:rPr lang="en-US" altLang="ko-KR" sz="1100" b="0" i="1" smtClean="0">
                                        <a:solidFill>
                                          <a:schemeClr val="tx1"/>
                                        </a:solidFill>
                                        <a:latin typeface="Cambria Math" panose="02040503050406030204" pitchFamily="18" charset="0"/>
                                      </a:rPr>
                                    </m:ctrlPr>
                                  </m:d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𝜇</m:t>
                                    </m:r>
                                  </m:e>
                                </m:d>
                              </m:e>
                              <m:sup>
                                <m:r>
                                  <a:rPr lang="en-US" altLang="ko-KR" sz="1100" b="0" i="1" smtClean="0">
                                    <a:solidFill>
                                      <a:schemeClr val="tx1"/>
                                    </a:solidFill>
                                    <a:latin typeface="Cambria Math" panose="02040503050406030204" pitchFamily="18" charset="0"/>
                                  </a:rPr>
                                  <m:t>2</m:t>
                                </m:r>
                              </m:sup>
                            </m:sSup>
                          </m:e>
                        </m:nary>
                      </m:oMath>
                    </m:oMathPara>
                  </a14:m>
                  <a:endParaRPr lang="ko-KR" altLang="en-US" sz="900" dirty="0">
                    <a:solidFill>
                      <a:schemeClr val="tx1"/>
                    </a:solidFill>
                  </a:endParaRPr>
                </a:p>
              </p:txBody>
            </p:sp>
          </mc:Choice>
          <mc:Fallback xmlns="">
            <p:sp>
              <p:nvSpPr>
                <p:cNvPr id="55" name="타원 54"/>
                <p:cNvSpPr>
                  <a:spLocks noRot="1" noChangeAspect="1" noMove="1" noResize="1" noEditPoints="1" noAdjustHandles="1" noChangeArrowheads="1" noChangeShapeType="1" noTextEdit="1"/>
                </p:cNvSpPr>
                <p:nvPr/>
              </p:nvSpPr>
              <p:spPr>
                <a:xfrm>
                  <a:off x="4849467" y="3894551"/>
                  <a:ext cx="1984663" cy="669596"/>
                </a:xfrm>
                <a:prstGeom prst="ellipse">
                  <a:avLst/>
                </a:prstGeom>
                <a:blipFill rotWithShape="0">
                  <a:blip r:embed="rId6"/>
                  <a:stretch>
                    <a:fillRect t="-66964" r="-5199" b="-108929"/>
                  </a:stretch>
                </a:blipFill>
              </p:spPr>
              <p:txBody>
                <a:bodyPr/>
                <a:lstStyle/>
                <a:p>
                  <a:r>
                    <a:rPr lang="ko-KR" altLang="en-US">
                      <a:noFill/>
                    </a:rPr>
                    <a:t> </a:t>
                  </a:r>
                </a:p>
              </p:txBody>
            </p:sp>
          </mc:Fallback>
        </mc:AlternateContent>
        <p:cxnSp>
          <p:nvCxnSpPr>
            <p:cNvPr id="56" name="직선 화살표 연결선 55"/>
            <p:cNvCxnSpPr>
              <a:stCxn id="53" idx="4"/>
              <a:endCxn id="55" idx="0"/>
            </p:cNvCxnSpPr>
            <p:nvPr/>
          </p:nvCxnSpPr>
          <p:spPr>
            <a:xfrm>
              <a:off x="5841798" y="3468023"/>
              <a:ext cx="1" cy="426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55" idx="6"/>
              <a:endCxn id="43" idx="1"/>
            </p:cNvCxnSpPr>
            <p:nvPr/>
          </p:nvCxnSpPr>
          <p:spPr>
            <a:xfrm>
              <a:off x="6834130" y="4229349"/>
              <a:ext cx="418114" cy="1630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stCxn id="53" idx="6"/>
              <a:endCxn id="43" idx="0"/>
            </p:cNvCxnSpPr>
            <p:nvPr/>
          </p:nvCxnSpPr>
          <p:spPr>
            <a:xfrm>
              <a:off x="6546239" y="3190779"/>
              <a:ext cx="1510555" cy="11319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a:stCxn id="40" idx="4"/>
              <a:endCxn id="43" idx="0"/>
            </p:cNvCxnSpPr>
            <p:nvPr/>
          </p:nvCxnSpPr>
          <p:spPr>
            <a:xfrm>
              <a:off x="7007313" y="2765810"/>
              <a:ext cx="1049481" cy="1556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0" idx="4"/>
              <a:endCxn id="55" idx="7"/>
            </p:cNvCxnSpPr>
            <p:nvPr/>
          </p:nvCxnSpPr>
          <p:spPr>
            <a:xfrm flipH="1">
              <a:off x="6543483" y="2765810"/>
              <a:ext cx="463830" cy="1226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7322126" y="4874660"/>
                  <a:ext cx="8381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𝛾</m:t>
                        </m:r>
                      </m:oMath>
                    </m:oMathPara>
                  </a14:m>
                  <a:endParaRPr lang="ko-KR" alt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7322126" y="4874660"/>
                  <a:ext cx="838161" cy="307777"/>
                </a:xfrm>
                <a:prstGeom prst="rect">
                  <a:avLst/>
                </a:prstGeom>
                <a:blipFill rotWithShape="0">
                  <a:blip r:embed="rId7"/>
                  <a:stretch>
                    <a:fillRect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타원 63"/>
                <p:cNvSpPr/>
                <p:nvPr/>
              </p:nvSpPr>
              <p:spPr>
                <a:xfrm>
                  <a:off x="6203003" y="5267919"/>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𝑦</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𝛾</m:t>
                        </m:r>
                        <m:acc>
                          <m:accPr>
                            <m:chr m:val="̂"/>
                            <m:ctrlPr>
                              <a:rPr lang="ko-KR" altLang="en-US" sz="1100" i="1">
                                <a:solidFill>
                                  <a:schemeClr val="tx1"/>
                                </a:solidFill>
                                <a:latin typeface="Cambria Math" panose="02040503050406030204" pitchFamily="18" charset="0"/>
                              </a:rPr>
                            </m:ctrlPr>
                          </m:accPr>
                          <m:e>
                            <m:sSub>
                              <m:sSubPr>
                                <m:ctrlPr>
                                  <a:rPr lang="en-US" altLang="ko-KR" sz="1100" i="1">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i="1">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𝛽</m:t>
                        </m:r>
                      </m:oMath>
                    </m:oMathPara>
                  </a14:m>
                  <a:endParaRPr lang="ko-KR" altLang="en-US" sz="1100" dirty="0">
                    <a:solidFill>
                      <a:schemeClr val="tx1"/>
                    </a:solidFill>
                  </a:endParaRPr>
                </a:p>
              </p:txBody>
            </p:sp>
          </mc:Choice>
          <mc:Fallback xmlns="">
            <p:sp>
              <p:nvSpPr>
                <p:cNvPr id="64" name="타원 63"/>
                <p:cNvSpPr>
                  <a:spLocks noRot="1" noChangeAspect="1" noMove="1" noResize="1" noEditPoints="1" noAdjustHandles="1" noChangeArrowheads="1" noChangeShapeType="1" noTextEdit="1"/>
                </p:cNvSpPr>
                <p:nvPr/>
              </p:nvSpPr>
              <p:spPr>
                <a:xfrm>
                  <a:off x="6203003" y="5267919"/>
                  <a:ext cx="1427763" cy="475216"/>
                </a:xfrm>
                <a:prstGeom prst="ellipse">
                  <a:avLst/>
                </a:prstGeom>
                <a:blipFill rotWithShape="0">
                  <a:blip r:embed="rId8"/>
                  <a:stretch>
                    <a:fillRect/>
                  </a:stretch>
                </a:blipFill>
              </p:spPr>
              <p:txBody>
                <a:bodyPr/>
                <a:lstStyle/>
                <a:p>
                  <a:r>
                    <a:rPr lang="ko-KR" altLang="en-US">
                      <a:noFill/>
                    </a:rPr>
                    <a:t> </a:t>
                  </a:r>
                </a:p>
              </p:txBody>
            </p:sp>
          </mc:Fallback>
        </mc:AlternateContent>
        <p:cxnSp>
          <p:nvCxnSpPr>
            <p:cNvPr id="65" name="직선 화살표 연결선 64"/>
            <p:cNvCxnSpPr/>
            <p:nvPr/>
          </p:nvCxnSpPr>
          <p:spPr>
            <a:xfrm flipH="1">
              <a:off x="6873959" y="5720361"/>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타원 65"/>
                <p:cNvSpPr/>
                <p:nvPr/>
              </p:nvSpPr>
              <p:spPr>
                <a:xfrm>
                  <a:off x="6277100" y="5973703"/>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100" b="0" i="1" smtClean="0">
                            <a:solidFill>
                              <a:schemeClr val="tx1"/>
                            </a:solidFill>
                            <a:latin typeface="Cambria Math" panose="02040503050406030204" pitchFamily="18" charset="0"/>
                          </a:rPr>
                          <m:t>𝑎𝑐𝑡𝑖𝑣𝑎𝑡𝑖𝑜𝑛</m:t>
                        </m:r>
                        <m:r>
                          <a:rPr lang="en-US" altLang="ko-KR" sz="1100" b="0" i="1" smtClean="0">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𝑜𝑛𝑙𝑦</m:t>
                        </m:r>
                      </m:oMath>
                    </m:oMathPara>
                  </a14:m>
                  <a:endParaRPr lang="ko-KR" altLang="en-US" sz="1100" dirty="0">
                    <a:solidFill>
                      <a:schemeClr val="tx1"/>
                    </a:solidFill>
                  </a:endParaRPr>
                </a:p>
              </p:txBody>
            </p:sp>
          </mc:Choice>
          <mc:Fallback xmlns="">
            <p:sp>
              <p:nvSpPr>
                <p:cNvPr id="75" name="타원 74"/>
                <p:cNvSpPr>
                  <a:spLocks noRot="1" noChangeAspect="1" noMove="1" noResize="1" noEditPoints="1" noAdjustHandles="1" noChangeArrowheads="1" noChangeShapeType="1" noTextEdit="1"/>
                </p:cNvSpPr>
                <p:nvPr/>
              </p:nvSpPr>
              <p:spPr>
                <a:xfrm>
                  <a:off x="6277100" y="5973703"/>
                  <a:ext cx="1427763" cy="475216"/>
                </a:xfrm>
                <a:prstGeom prst="ellipse">
                  <a:avLst/>
                </a:prstGeom>
                <a:blipFill rotWithShape="0">
                  <a:blip r:embed="rId9"/>
                  <a:stretch>
                    <a:fillRect/>
                  </a:stretch>
                </a:blipFill>
              </p:spPr>
              <p:txBody>
                <a:bodyPr/>
                <a:lstStyle/>
                <a:p>
                  <a:r>
                    <a:rPr lang="ko-KR" altLang="en-US">
                      <a:noFill/>
                    </a:rPr>
                    <a:t> </a:t>
                  </a:r>
                </a:p>
              </p:txBody>
            </p:sp>
          </mc:Fallback>
        </mc:AlternateContent>
        <p:cxnSp>
          <p:nvCxnSpPr>
            <p:cNvPr id="69" name="직선 화살표 연결선 68"/>
            <p:cNvCxnSpPr/>
            <p:nvPr/>
          </p:nvCxnSpPr>
          <p:spPr>
            <a:xfrm flipH="1">
              <a:off x="6987123" y="6471684"/>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7606210" y="5336332"/>
                  <a:ext cx="1154221" cy="307777"/>
                </a:xfrm>
                <a:prstGeom prst="rect">
                  <a:avLst/>
                </a:prstGeom>
                <a:noFill/>
              </p:spPr>
              <p:txBody>
                <a:bodyPr wrap="square" rtlCol="0">
                  <a:spAutoFit/>
                </a:bodyPr>
                <a:lstStyle/>
                <a:p>
                  <a14:m>
                    <m:oMath xmlns:m="http://schemas.openxmlformats.org/officeDocument/2006/math">
                      <m:r>
                        <a:rPr lang="ko-KR" altLang="en-US" sz="1400" i="1" smtClean="0">
                          <a:latin typeface="Cambria Math" panose="02040503050406030204" pitchFamily="18" charset="0"/>
                        </a:rPr>
                        <m:t>𝛽</m:t>
                      </m:r>
                    </m:oMath>
                  </a14:m>
                  <a:r>
                    <a:rPr lang="en-US" altLang="ko-KR" sz="1400" dirty="0"/>
                    <a:t>: bias</a:t>
                  </a:r>
                  <a:endParaRPr lang="ko-KR" alt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7606210" y="5336332"/>
                  <a:ext cx="1154221" cy="307777"/>
                </a:xfrm>
                <a:prstGeom prst="rect">
                  <a:avLst/>
                </a:prstGeom>
                <a:blipFill rotWithShape="0">
                  <a:blip r:embed="rId10"/>
                  <a:stretch>
                    <a:fillRect t="-4000" b="-20000"/>
                  </a:stretch>
                </a:blipFill>
              </p:spPr>
              <p:txBody>
                <a:bodyPr/>
                <a:lstStyle/>
                <a:p>
                  <a:r>
                    <a:rPr lang="ko-KR" altLang="en-US">
                      <a:noFill/>
                    </a:rPr>
                    <a:t> </a:t>
                  </a:r>
                </a:p>
              </p:txBody>
            </p:sp>
          </mc:Fallback>
        </mc:AlternateContent>
      </p:grpSp>
      <p:sp>
        <p:nvSpPr>
          <p:cNvPr id="2" name="제목 1"/>
          <p:cNvSpPr>
            <a:spLocks noGrp="1"/>
          </p:cNvSpPr>
          <p:nvPr>
            <p:ph type="title"/>
          </p:nvPr>
        </p:nvSpPr>
        <p:spPr>
          <a:xfrm>
            <a:off x="324246" y="-31838"/>
            <a:ext cx="10515600" cy="1325563"/>
          </a:xfrm>
        </p:spPr>
        <p:txBody>
          <a:bodyPr/>
          <a:lstStyle/>
          <a:p>
            <a:r>
              <a:rPr lang="en-US" altLang="ko-KR" dirty="0"/>
              <a:t>Batch Normalization</a:t>
            </a:r>
            <a:endParaRPr lang="ko-KR" altLang="en-US" dirty="0"/>
          </a:p>
        </p:txBody>
      </p:sp>
      <p:sp>
        <p:nvSpPr>
          <p:cNvPr id="4" name="날짜 개체 틀 3"/>
          <p:cNvSpPr>
            <a:spLocks noGrp="1"/>
          </p:cNvSpPr>
          <p:nvPr>
            <p:ph type="dt" sz="half" idx="10"/>
          </p:nvPr>
        </p:nvSpPr>
        <p:spPr>
          <a:xfrm>
            <a:off x="59557" y="6436783"/>
            <a:ext cx="2743200" cy="365125"/>
          </a:xfrm>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a:xfrm>
            <a:off x="9327573" y="6375693"/>
            <a:ext cx="2743200" cy="365125"/>
          </a:xfrm>
        </p:spPr>
        <p:txBody>
          <a:bodyPr/>
          <a:lstStyle/>
          <a:p>
            <a:fld id="{FCC205DD-E5C4-4EE3-B0EE-276B4039E1DB}" type="slidenum">
              <a:rPr lang="ko-KR" altLang="en-US" smtClean="0"/>
              <a:t>82</a:t>
            </a:fld>
            <a:endParaRPr lang="ko-KR" altLang="en-US" dirty="0"/>
          </a:p>
        </p:txBody>
      </p:sp>
      <p:sp>
        <p:nvSpPr>
          <p:cNvPr id="3" name="TextBox 2"/>
          <p:cNvSpPr txBox="1"/>
          <p:nvPr/>
        </p:nvSpPr>
        <p:spPr>
          <a:xfrm>
            <a:off x="7783348" y="1475607"/>
            <a:ext cx="2452254" cy="369332"/>
          </a:xfrm>
          <a:prstGeom prst="rect">
            <a:avLst/>
          </a:prstGeom>
          <a:noFill/>
        </p:spPr>
        <p:txBody>
          <a:bodyPr wrap="square" rtlCol="0">
            <a:spAutoFit/>
          </a:bodyPr>
          <a:lstStyle/>
          <a:p>
            <a:r>
              <a:rPr lang="en-US" altLang="ko-KR" dirty="0"/>
              <a:t>Back propagation</a:t>
            </a:r>
            <a:endParaRPr lang="ko-KR" altLang="en-US" dirty="0"/>
          </a:p>
        </p:txBody>
      </p:sp>
      <p:sp>
        <p:nvSpPr>
          <p:cNvPr id="34" name="TextBox 33"/>
          <p:cNvSpPr txBox="1"/>
          <p:nvPr/>
        </p:nvSpPr>
        <p:spPr>
          <a:xfrm>
            <a:off x="4039379" y="4898854"/>
            <a:ext cx="1217468" cy="307777"/>
          </a:xfrm>
          <a:prstGeom prst="rect">
            <a:avLst/>
          </a:prstGeom>
          <a:noFill/>
        </p:spPr>
        <p:txBody>
          <a:bodyPr wrap="square" rtlCol="0">
            <a:spAutoFit/>
          </a:bodyPr>
          <a:lstStyle/>
          <a:p>
            <a:r>
              <a:rPr lang="en-US" altLang="ko-KR" sz="1400" dirty="0"/>
              <a:t>weight</a:t>
            </a:r>
            <a:endParaRPr lang="ko-KR" altLang="en-US" sz="1400" dirty="0"/>
          </a:p>
        </p:txBody>
      </p:sp>
      <p:cxnSp>
        <p:nvCxnSpPr>
          <p:cNvPr id="10" name="직선 연결선 9"/>
          <p:cNvCxnSpPr>
            <a:stCxn id="12" idx="6"/>
          </p:cNvCxnSpPr>
          <p:nvPr/>
        </p:nvCxnSpPr>
        <p:spPr>
          <a:xfrm>
            <a:off x="5453872" y="4563401"/>
            <a:ext cx="1286971" cy="23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V="1">
            <a:off x="6740844" y="3498521"/>
            <a:ext cx="117423" cy="1095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V="1">
            <a:off x="7609987" y="3516452"/>
            <a:ext cx="496165" cy="770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3093404" y="4232377"/>
            <a:ext cx="4523509" cy="543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직사각형 72"/>
              <p:cNvSpPr/>
              <p:nvPr/>
            </p:nvSpPr>
            <p:spPr>
              <a:xfrm>
                <a:off x="5477684" y="4960727"/>
                <a:ext cx="5427640" cy="687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r>
                            <a:rPr lang="ko-KR" altLang="en-US" i="1">
                              <a:latin typeface="Cambria Math" panose="02040503050406030204" pitchFamily="18" charset="0"/>
                            </a:rPr>
                            <m:t>𝜇</m:t>
                          </m:r>
                        </m:den>
                      </m:f>
                      <m:r>
                        <a:rPr lang="en-US" altLang="ko-KR" i="1" dirty="0">
                          <a:latin typeface="Cambria Math" panose="02040503050406030204" pitchFamily="18" charset="0"/>
                        </a:rPr>
                        <m:t>=</m:t>
                      </m:r>
                      <m:nary>
                        <m:naryPr>
                          <m:chr m:val="∑"/>
                          <m:limLoc m:val="subSup"/>
                          <m:ctrlPr>
                            <a:rPr lang="en-US" altLang="ko-KR" i="1" dirty="0" smtClean="0">
                              <a:latin typeface="Cambria Math" panose="02040503050406030204" pitchFamily="18" charset="0"/>
                            </a:rPr>
                          </m:ctrlPr>
                        </m:naryPr>
                        <m:sub>
                          <m:r>
                            <m:rPr>
                              <m:brk m:alnAt="25"/>
                            </m:rP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=1</m:t>
                          </m:r>
                        </m:sub>
                        <m:sup>
                          <m:r>
                            <a:rPr lang="en-US" altLang="ko-KR" b="0" i="1" dirty="0" smtClean="0">
                              <a:latin typeface="Cambria Math" panose="02040503050406030204" pitchFamily="18" charset="0"/>
                            </a:rPr>
                            <m:t>𝑚</m:t>
                          </m:r>
                        </m:sup>
                        <m:e>
                          <m:r>
                            <a:rPr lang="en-US" altLang="ko-KR" b="0" i="1" dirty="0" smtClean="0">
                              <a:latin typeface="Cambria Math" panose="02040503050406030204" pitchFamily="18" charset="0"/>
                            </a:rPr>
                            <m:t>(</m:t>
                          </m:r>
                          <m:f>
                            <m:fPr>
                              <m:ctrlPr>
                                <a:rPr lang="en-US" altLang="ko-KR" b="0"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i="1">
                                          <a:latin typeface="Cambria Math" panose="02040503050406030204" pitchFamily="18" charset="0"/>
                                        </a:rPr>
                                        <m:t>𝑖</m:t>
                                      </m:r>
                                    </m:sub>
                                  </m:sSub>
                                </m:e>
                              </m:acc>
                            </m:den>
                          </m:f>
                          <m:r>
                            <a:rPr lang="en-US" altLang="ko-KR" b="0" i="1" dirty="0"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b="0" i="1" smtClean="0">
                                  <a:latin typeface="Cambria Math" panose="02040503050406030204" pitchFamily="18" charset="0"/>
                                </a:rPr>
                                <m:t>1</m:t>
                              </m:r>
                            </m:num>
                            <m:den>
                              <m:rad>
                                <m:radPr>
                                  <m:degHide m:val="on"/>
                                  <m:ctrlPr>
                                    <a:rPr lang="en-US" altLang="ko-KR" i="1">
                                      <a:latin typeface="Cambria Math" panose="02040503050406030204" pitchFamily="18" charset="0"/>
                                    </a:rPr>
                                  </m:ctrlPr>
                                </m:radPr>
                                <m:deg/>
                                <m:e>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r>
                                    <a:rPr lang="en-US" altLang="ko-KR" i="1" dirty="0">
                                      <a:latin typeface="Cambria Math" panose="02040503050406030204" pitchFamily="18" charset="0"/>
                                    </a:rPr>
                                    <m:t>+</m:t>
                                  </m:r>
                                  <m:r>
                                    <a:rPr lang="ko-KR" altLang="en-US" i="1" dirty="0">
                                      <a:latin typeface="Cambria Math" panose="02040503050406030204" pitchFamily="18" charset="0"/>
                                    </a:rPr>
                                    <m:t>𝜀</m:t>
                                  </m:r>
                                </m:e>
                              </m:rad>
                            </m:den>
                          </m:f>
                          <m:r>
                            <a:rPr lang="en-US" altLang="ko-KR" b="0" i="1" smtClean="0">
                              <a:latin typeface="Cambria Math" panose="02040503050406030204" pitchFamily="18" charset="0"/>
                            </a:rPr>
                            <m:t>)</m:t>
                          </m:r>
                        </m:e>
                      </m:nary>
                      <m:r>
                        <a:rPr lang="en-US" altLang="ko-KR" b="0" i="1" smtClean="0">
                          <a:latin typeface="Cambria Math" panose="02040503050406030204" pitchFamily="18" charset="0"/>
                        </a:rPr>
                        <m:t> + </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den>
                      </m:f>
                      <m:r>
                        <a:rPr lang="en-US" altLang="ko-KR" i="1" dirty="0">
                          <a:latin typeface="Cambria Math" panose="02040503050406030204" pitchFamily="18" charset="0"/>
                          <a:ea typeface="Cambria Math" panose="02040503050406030204" pitchFamily="18" charset="0"/>
                        </a:rPr>
                        <m:t>∙</m:t>
                      </m:r>
                      <m:f>
                        <m:fPr>
                          <m:ctrlPr>
                            <a:rPr lang="en-US" altLang="ko-KR" b="0" i="1" dirty="0" smtClean="0">
                              <a:latin typeface="Cambria Math" panose="02040503050406030204" pitchFamily="18" charset="0"/>
                              <a:ea typeface="Cambria Math" panose="02040503050406030204" pitchFamily="18" charset="0"/>
                            </a:rPr>
                          </m:ctrlPr>
                        </m:fPr>
                        <m:num>
                          <m:nary>
                            <m:naryPr>
                              <m:chr m:val="∑"/>
                              <m:ctrlPr>
                                <a:rPr lang="en-US" altLang="ko-KR" i="1" dirty="0" smtClean="0">
                                  <a:latin typeface="Cambria Math" panose="02040503050406030204" pitchFamily="18" charset="0"/>
                                </a:rPr>
                              </m:ctrlPr>
                            </m:naryPr>
                            <m:sub>
                              <m:r>
                                <m:rPr>
                                  <m:brk m:alnAt="23"/>
                                </m:rP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=1</m:t>
                              </m:r>
                            </m:sub>
                            <m:sup>
                              <m:r>
                                <a:rPr lang="en-US" altLang="ko-KR" b="0" i="1" dirty="0" smtClean="0">
                                  <a:latin typeface="Cambria Math" panose="02040503050406030204" pitchFamily="18" charset="0"/>
                                </a:rPr>
                                <m:t>𝑚</m:t>
                              </m:r>
                            </m:sup>
                            <m:e>
                              <m:r>
                                <a:rPr lang="en-US" altLang="ko-KR" b="0" i="1" dirty="0" smtClean="0">
                                  <a:latin typeface="Cambria Math" panose="02040503050406030204" pitchFamily="18" charset="0"/>
                                </a:rPr>
                                <m:t>−2(</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𝑧</m:t>
                                  </m:r>
                                </m:e>
                                <m:sub>
                                  <m:r>
                                    <a:rPr lang="en-US" altLang="ko-KR" b="0" i="1" dirty="0" smtClean="0">
                                      <a:latin typeface="Cambria Math" panose="02040503050406030204" pitchFamily="18" charset="0"/>
                                    </a:rPr>
                                    <m:t>𝑖</m:t>
                                  </m:r>
                                </m:sub>
                              </m:sSub>
                              <m:r>
                                <a:rPr lang="en-US" altLang="ko-KR" b="0" i="1" dirty="0" smtClean="0">
                                  <a:latin typeface="Cambria Math" panose="02040503050406030204" pitchFamily="18" charset="0"/>
                                </a:rPr>
                                <m:t>−</m:t>
                              </m:r>
                              <m:r>
                                <a:rPr lang="ko-KR" altLang="en-US" b="0" i="1" dirty="0" smtClean="0">
                                  <a:latin typeface="Cambria Math" panose="02040503050406030204" pitchFamily="18" charset="0"/>
                                </a:rPr>
                                <m:t>𝜇</m:t>
                              </m:r>
                              <m:r>
                                <a:rPr lang="en-US" altLang="ko-KR" b="0" i="1" dirty="0" smtClean="0">
                                  <a:latin typeface="Cambria Math" panose="02040503050406030204" pitchFamily="18" charset="0"/>
                                </a:rPr>
                                <m:t>)</m:t>
                              </m:r>
                            </m:e>
                          </m:nary>
                        </m:num>
                        <m:den>
                          <m:r>
                            <a:rPr lang="en-US" altLang="ko-KR" b="0" i="1" dirty="0" smtClean="0">
                              <a:latin typeface="Cambria Math" panose="02040503050406030204" pitchFamily="18" charset="0"/>
                            </a:rPr>
                            <m:t>𝑚</m:t>
                          </m:r>
                        </m:den>
                      </m:f>
                    </m:oMath>
                  </m:oMathPara>
                </a14:m>
                <a:endParaRPr lang="ko-KR" altLang="en-US" dirty="0"/>
              </a:p>
            </p:txBody>
          </p:sp>
        </mc:Choice>
        <mc:Fallback xmlns="">
          <p:sp>
            <p:nvSpPr>
              <p:cNvPr id="73" name="직사각형 72"/>
              <p:cNvSpPr>
                <a:spLocks noRot="1" noChangeAspect="1" noMove="1" noResize="1" noEditPoints="1" noAdjustHandles="1" noChangeArrowheads="1" noChangeShapeType="1" noTextEdit="1"/>
              </p:cNvSpPr>
              <p:nvPr/>
            </p:nvSpPr>
            <p:spPr>
              <a:xfrm>
                <a:off x="5477684" y="4960727"/>
                <a:ext cx="5427640" cy="687368"/>
              </a:xfrm>
              <a:prstGeom prst="rect">
                <a:avLst/>
              </a:prstGeom>
              <a:blipFill rotWithShape="0">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직사각형 77"/>
              <p:cNvSpPr/>
              <p:nvPr/>
            </p:nvSpPr>
            <p:spPr>
              <a:xfrm>
                <a:off x="5351413" y="2795964"/>
                <a:ext cx="3751733" cy="694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r>
                            <a:rPr lang="ko-KR" altLang="en-US" i="1">
                              <a:latin typeface="Cambria Math" panose="02040503050406030204" pitchFamily="18" charset="0"/>
                            </a:rPr>
                            <m:t>𝜇</m:t>
                          </m:r>
                        </m:den>
                      </m:f>
                      <m:r>
                        <a:rPr lang="en-US" altLang="ko-KR" i="1" dirty="0">
                          <a:latin typeface="Cambria Math" panose="02040503050406030204" pitchFamily="18" charset="0"/>
                        </a:rPr>
                        <m:t>=</m:t>
                      </m:r>
                      <m:nary>
                        <m:naryPr>
                          <m:chr m:val="∑"/>
                          <m:limLoc m:val="subSup"/>
                          <m:ctrlPr>
                            <a:rPr lang="en-US" altLang="ko-KR" i="1" dirty="0" smtClean="0">
                              <a:latin typeface="Cambria Math" panose="02040503050406030204" pitchFamily="18" charset="0"/>
                            </a:rPr>
                          </m:ctrlPr>
                        </m:naryPr>
                        <m:sub>
                          <m:r>
                            <m:rPr>
                              <m:brk m:alnAt="25"/>
                            </m:rP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=1</m:t>
                          </m:r>
                        </m:sub>
                        <m:sup>
                          <m:r>
                            <a:rPr lang="en-US" altLang="ko-KR" b="0" i="1" dirty="0" smtClean="0">
                              <a:latin typeface="Cambria Math" panose="02040503050406030204" pitchFamily="18" charset="0"/>
                            </a:rPr>
                            <m:t>𝑚</m:t>
                          </m:r>
                        </m:sup>
                        <m:e>
                          <m:r>
                            <a:rPr lang="en-US" altLang="ko-KR" b="0" i="1" dirty="0" smtClean="0">
                              <a:latin typeface="Cambria Math" panose="02040503050406030204" pitchFamily="18" charset="0"/>
                            </a:rPr>
                            <m:t>(</m:t>
                          </m:r>
                          <m:f>
                            <m:fPr>
                              <m:ctrlPr>
                                <a:rPr lang="en-US" altLang="ko-KR" b="0"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i="1">
                                          <a:latin typeface="Cambria Math" panose="02040503050406030204" pitchFamily="18" charset="0"/>
                                        </a:rPr>
                                        <m:t>𝑖</m:t>
                                      </m:r>
                                    </m:sub>
                                  </m:sSub>
                                </m:e>
                              </m:acc>
                            </m:den>
                          </m:f>
                          <m:r>
                            <a:rPr lang="en-US" altLang="ko-KR" b="0" i="1" dirty="0" smtClean="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e>
                              </m:acc>
                            </m:num>
                            <m:den>
                              <m:r>
                                <a:rPr lang="ko-KR" altLang="en-US" i="1" dirty="0">
                                  <a:latin typeface="Cambria Math" panose="02040503050406030204" pitchFamily="18" charset="0"/>
                                </a:rPr>
                                <m:t>𝜕</m:t>
                              </m:r>
                              <m:r>
                                <a:rPr lang="ko-KR" altLang="en-US" i="1">
                                  <a:latin typeface="Cambria Math" panose="02040503050406030204" pitchFamily="18" charset="0"/>
                                </a:rPr>
                                <m:t>𝜇</m:t>
                              </m:r>
                            </m:den>
                          </m:f>
                          <m:r>
                            <a:rPr lang="en-US" altLang="ko-KR" b="0" i="1" smtClean="0">
                              <a:latin typeface="Cambria Math" panose="02040503050406030204" pitchFamily="18" charset="0"/>
                            </a:rPr>
                            <m:t>)</m:t>
                          </m:r>
                        </m:e>
                      </m:nary>
                      <m:r>
                        <a:rPr lang="en-US" altLang="ko-KR" b="0" i="1" smtClean="0">
                          <a:latin typeface="Cambria Math" panose="02040503050406030204" pitchFamily="18" charset="0"/>
                        </a:rPr>
                        <m:t> + </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den>
                      </m:f>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num>
                        <m:den>
                          <m:r>
                            <a:rPr lang="ko-KR" altLang="en-US" i="1" dirty="0">
                              <a:latin typeface="Cambria Math" panose="02040503050406030204" pitchFamily="18" charset="0"/>
                            </a:rPr>
                            <m:t>𝜕</m:t>
                          </m:r>
                          <m:r>
                            <a:rPr lang="ko-KR" altLang="en-US" i="1">
                              <a:latin typeface="Cambria Math" panose="02040503050406030204" pitchFamily="18" charset="0"/>
                            </a:rPr>
                            <m:t>𝜇</m:t>
                          </m:r>
                        </m:den>
                      </m:f>
                    </m:oMath>
                  </m:oMathPara>
                </a14:m>
                <a:endParaRPr lang="ko-KR" altLang="en-US" dirty="0"/>
              </a:p>
            </p:txBody>
          </p:sp>
        </mc:Choice>
        <mc:Fallback xmlns="">
          <p:sp>
            <p:nvSpPr>
              <p:cNvPr id="78" name="직사각형 77"/>
              <p:cNvSpPr>
                <a:spLocks noRot="1" noChangeAspect="1" noMove="1" noResize="1" noEditPoints="1" noAdjustHandles="1" noChangeArrowheads="1" noChangeShapeType="1" noTextEdit="1"/>
              </p:cNvSpPr>
              <p:nvPr/>
            </p:nvSpPr>
            <p:spPr>
              <a:xfrm>
                <a:off x="5351413" y="2795964"/>
                <a:ext cx="3751733" cy="694998"/>
              </a:xfrm>
              <a:prstGeom prst="rect">
                <a:avLst/>
              </a:prstGeom>
              <a:blipFill rotWithShape="0">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 xmlns:a16="http://schemas.microsoft.com/office/drawing/2014/main" id="{E3905605-3697-4C57-8FA4-458B658D9493}"/>
              </a:ext>
            </a:extLst>
          </p:cNvPr>
          <p:cNvCxnSpPr>
            <a:cxnSpLocks/>
          </p:cNvCxnSpPr>
          <p:nvPr/>
        </p:nvCxnSpPr>
        <p:spPr>
          <a:xfrm flipV="1">
            <a:off x="3975842" y="992443"/>
            <a:ext cx="1970878" cy="12619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 xmlns:a16="http://schemas.microsoft.com/office/drawing/2014/main" id="{7EC89441-BFA9-4EFC-8D7D-EB2EA808BB85}"/>
              </a:ext>
            </a:extLst>
          </p:cNvPr>
          <p:cNvSpPr txBox="1"/>
          <p:nvPr/>
        </p:nvSpPr>
        <p:spPr>
          <a:xfrm>
            <a:off x="5881424" y="768579"/>
            <a:ext cx="4561440" cy="369332"/>
          </a:xfrm>
          <a:prstGeom prst="rect">
            <a:avLst/>
          </a:prstGeom>
          <a:noFill/>
        </p:spPr>
        <p:txBody>
          <a:bodyPr wrap="square" rtlCol="0">
            <a:spAutoFit/>
          </a:bodyPr>
          <a:lstStyle/>
          <a:p>
            <a:r>
              <a:rPr lang="en-US" altLang="ko-KR" dirty="0"/>
              <a:t>For example, one</a:t>
            </a:r>
            <a:r>
              <a:rPr lang="ko-KR" altLang="en-US"/>
              <a:t> </a:t>
            </a:r>
            <a:r>
              <a:rPr lang="en-US" altLang="ko-KR" dirty="0"/>
              <a:t>neuron</a:t>
            </a:r>
            <a:r>
              <a:rPr lang="ko-KR" altLang="en-US" dirty="0"/>
              <a:t> </a:t>
            </a:r>
            <a:r>
              <a:rPr lang="en-US" altLang="ko-KR" dirty="0"/>
              <a:t>in</a:t>
            </a:r>
            <a:r>
              <a:rPr lang="ko-KR" altLang="en-US" dirty="0"/>
              <a:t> </a:t>
            </a:r>
            <a:r>
              <a:rPr lang="en-US" altLang="ko-KR" dirty="0"/>
              <a:t>one</a:t>
            </a:r>
            <a:r>
              <a:rPr lang="ko-KR" altLang="en-US"/>
              <a:t> </a:t>
            </a:r>
            <a:r>
              <a:rPr lang="en-US" altLang="ko-KR" dirty="0"/>
              <a:t>layer</a:t>
            </a:r>
            <a:endParaRPr lang="ko-KR" altLang="en-US" dirty="0"/>
          </a:p>
        </p:txBody>
      </p:sp>
    </p:spTree>
    <p:extLst>
      <p:ext uri="{BB962C8B-B14F-4D97-AF65-F5344CB8AC3E}">
        <p14:creationId xmlns:p14="http://schemas.microsoft.com/office/powerpoint/2010/main" val="2839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그룹 37"/>
          <p:cNvGrpSpPr/>
          <p:nvPr/>
        </p:nvGrpSpPr>
        <p:grpSpPr>
          <a:xfrm>
            <a:off x="1108741" y="992443"/>
            <a:ext cx="4345131" cy="5729034"/>
            <a:chOff x="4849467" y="989415"/>
            <a:chExt cx="4345131" cy="5729034"/>
          </a:xfrm>
        </p:grpSpPr>
        <p:sp>
          <p:nvSpPr>
            <p:cNvPr id="39" name="직사각형 38"/>
            <p:cNvSpPr/>
            <p:nvPr/>
          </p:nvSpPr>
          <p:spPr>
            <a:xfrm>
              <a:off x="4849467" y="1664888"/>
              <a:ext cx="4343400" cy="4665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타원 39"/>
            <p:cNvSpPr/>
            <p:nvPr/>
          </p:nvSpPr>
          <p:spPr>
            <a:xfrm>
              <a:off x="6039227" y="2163137"/>
              <a:ext cx="1936172" cy="60267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cxnSp>
          <p:nvCxnSpPr>
            <p:cNvPr id="42" name="직선 화살표 연결선 41"/>
            <p:cNvCxnSpPr>
              <a:stCxn id="40" idx="4"/>
            </p:cNvCxnSpPr>
            <p:nvPr/>
          </p:nvCxnSpPr>
          <p:spPr>
            <a:xfrm>
              <a:off x="7007313" y="2765810"/>
              <a:ext cx="64076" cy="860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p:cNvSpPr/>
                <p:nvPr/>
              </p:nvSpPr>
              <p:spPr>
                <a:xfrm>
                  <a:off x="6918989" y="4322765"/>
                  <a:ext cx="2275609"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ko-KR" altLang="en-US" sz="1100" i="1" smtClean="0">
                                <a:solidFill>
                                  <a:schemeClr val="tx1"/>
                                </a:solidFill>
                                <a:latin typeface="Cambria Math" panose="02040503050406030204" pitchFamily="18" charset="0"/>
                              </a:rPr>
                            </m:ctrlPr>
                          </m:acc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i="1">
                            <a:solidFill>
                              <a:schemeClr val="tx1"/>
                            </a:solidFill>
                            <a:latin typeface="Cambria Math" panose="02040503050406030204" pitchFamily="18" charset="0"/>
                          </a:rPr>
                          <m:t>𝜇</m:t>
                        </m:r>
                        <m:r>
                          <a:rPr lang="en-US" altLang="ko-KR" sz="1100" b="0" i="1" smtClean="0">
                            <a:solidFill>
                              <a:schemeClr val="tx1"/>
                            </a:solidFill>
                            <a:latin typeface="Cambria Math" panose="02040503050406030204" pitchFamily="18" charset="0"/>
                          </a:rPr>
                          <m:t>)/</m:t>
                        </m:r>
                        <m:rad>
                          <m:radPr>
                            <m:degHide m:val="on"/>
                            <m:ctrlPr>
                              <a:rPr lang="en-US" altLang="ko-KR" sz="1100" i="1">
                                <a:solidFill>
                                  <a:schemeClr val="tx1"/>
                                </a:solidFill>
                                <a:latin typeface="Cambria Math" panose="02040503050406030204" pitchFamily="18" charset="0"/>
                              </a:rPr>
                            </m:ctrlPr>
                          </m:radPr>
                          <m:deg/>
                          <m:e>
                            <m:sSup>
                              <m:sSupPr>
                                <m:ctrlPr>
                                  <a:rPr lang="en-US" altLang="ko-KR" sz="1100" i="1" dirty="0">
                                    <a:solidFill>
                                      <a:schemeClr val="tx1"/>
                                    </a:solidFill>
                                    <a:latin typeface="Cambria Math" panose="02040503050406030204" pitchFamily="18" charset="0"/>
                                  </a:rPr>
                                </m:ctrlPr>
                              </m:sSupPr>
                              <m:e>
                                <m:r>
                                  <a:rPr lang="ko-KR" altLang="en-US" sz="1100" i="1" dirty="0">
                                    <a:solidFill>
                                      <a:schemeClr val="tx1"/>
                                    </a:solidFill>
                                    <a:latin typeface="Cambria Math" panose="02040503050406030204" pitchFamily="18" charset="0"/>
                                  </a:rPr>
                                  <m:t>𝜎</m:t>
                                </m:r>
                              </m:e>
                              <m:sup>
                                <m:r>
                                  <a:rPr lang="en-US" altLang="ko-KR" sz="1100" i="1" dirty="0">
                                    <a:solidFill>
                                      <a:schemeClr val="tx1"/>
                                    </a:solidFill>
                                    <a:latin typeface="Cambria Math" panose="02040503050406030204" pitchFamily="18" charset="0"/>
                                  </a:rPr>
                                  <m:t>2</m:t>
                                </m:r>
                              </m:sup>
                            </m:sSup>
                            <m:r>
                              <a:rPr lang="en-US" altLang="ko-KR" sz="1100" b="0" i="1" dirty="0" smtClean="0">
                                <a:solidFill>
                                  <a:schemeClr val="tx1"/>
                                </a:solidFill>
                                <a:latin typeface="Cambria Math" panose="02040503050406030204" pitchFamily="18" charset="0"/>
                              </a:rPr>
                              <m:t>+</m:t>
                            </m:r>
                            <m:r>
                              <a:rPr lang="ko-KR" altLang="en-US" sz="1100" b="0" i="1" dirty="0" smtClean="0">
                                <a:solidFill>
                                  <a:schemeClr val="tx1"/>
                                </a:solidFill>
                                <a:latin typeface="Cambria Math" panose="02040503050406030204" pitchFamily="18" charset="0"/>
                              </a:rPr>
                              <m:t>𝜀</m:t>
                            </m:r>
                          </m:e>
                        </m:rad>
                        <m:r>
                          <a:rPr lang="en-US" altLang="ko-KR" sz="1100" b="0" i="1">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  </m:t>
                        </m:r>
                      </m:oMath>
                    </m:oMathPara>
                  </a14:m>
                  <a:endParaRPr lang="en-US" altLang="ko-KR" sz="1100" b="0" dirty="0">
                    <a:solidFill>
                      <a:schemeClr val="tx1"/>
                    </a:solidFill>
                  </a:endParaRPr>
                </a:p>
              </p:txBody>
            </p:sp>
          </mc:Choice>
          <mc:Fallback xmlns="">
            <p:sp>
              <p:nvSpPr>
                <p:cNvPr id="43" name="타원 42"/>
                <p:cNvSpPr>
                  <a:spLocks noRot="1" noChangeAspect="1" noMove="1" noResize="1" noEditPoints="1" noAdjustHandles="1" noChangeArrowheads="1" noChangeShapeType="1" noTextEdit="1"/>
                </p:cNvSpPr>
                <p:nvPr/>
              </p:nvSpPr>
              <p:spPr>
                <a:xfrm>
                  <a:off x="6918989" y="4322765"/>
                  <a:ext cx="2275609" cy="475216"/>
                </a:xfrm>
                <a:prstGeom prst="ellipse">
                  <a:avLst/>
                </a:prstGeom>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6697316" y="1295556"/>
                  <a:ext cx="3740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𝑤</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697316" y="1295556"/>
                  <a:ext cx="374073" cy="369332"/>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45" name="직선 화살표 연결선 44"/>
            <p:cNvCxnSpPr>
              <a:endCxn id="40" idx="0"/>
            </p:cNvCxnSpPr>
            <p:nvPr/>
          </p:nvCxnSpPr>
          <p:spPr>
            <a:xfrm>
              <a:off x="6987123" y="989415"/>
              <a:ext cx="20190" cy="117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a:stCxn id="40" idx="3"/>
              <a:endCxn id="53" idx="0"/>
            </p:cNvCxnSpPr>
            <p:nvPr/>
          </p:nvCxnSpPr>
          <p:spPr>
            <a:xfrm flipH="1">
              <a:off x="5841798" y="2677551"/>
              <a:ext cx="480975" cy="23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43" idx="4"/>
            </p:cNvCxnSpPr>
            <p:nvPr/>
          </p:nvCxnSpPr>
          <p:spPr>
            <a:xfrm flipH="1">
              <a:off x="7123715" y="4797981"/>
              <a:ext cx="933079" cy="446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6423646" y="2255470"/>
                  <a:ext cx="1266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𝑚</m:t>
                            </m:r>
                          </m:sub>
                        </m:sSub>
                      </m:oMath>
                    </m:oMathPara>
                  </a14:m>
                  <a:endParaRPr lang="ko-KR" alt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6423646" y="2255470"/>
                  <a:ext cx="1266244" cy="276999"/>
                </a:xfrm>
                <a:prstGeom prst="rect">
                  <a:avLst/>
                </a:prstGeom>
                <a:blipFill rotWithShape="0">
                  <a:blip r:embed="rId4"/>
                  <a:stretch>
                    <a:fillRect l="-481" b="-19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타원 52"/>
                <p:cNvSpPr/>
                <p:nvPr/>
              </p:nvSpPr>
              <p:spPr>
                <a:xfrm>
                  <a:off x="5137357" y="2913535"/>
                  <a:ext cx="1408882" cy="55448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sz="1200" b="0" i="1" smtClean="0">
                            <a:solidFill>
                              <a:schemeClr val="tx1"/>
                            </a:solidFill>
                            <a:latin typeface="Cambria Math" panose="02040503050406030204" pitchFamily="18" charset="0"/>
                          </a:rPr>
                          <m:t>𝜇</m:t>
                        </m:r>
                        <m:r>
                          <a:rPr lang="en-US" altLang="ko-KR" sz="1200" b="0" i="1" smtClean="0">
                            <a:solidFill>
                              <a:schemeClr val="tx1"/>
                            </a:solidFill>
                            <a:latin typeface="Cambria Math" panose="02040503050406030204" pitchFamily="18" charset="0"/>
                          </a:rPr>
                          <m:t>=</m:t>
                        </m:r>
                        <m:f>
                          <m:fPr>
                            <m:ctrlPr>
                              <a:rPr lang="en-US" altLang="ko-KR" sz="1200" b="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m:t>
                            </m:r>
                          </m:num>
                          <m:den>
                            <m:r>
                              <a:rPr lang="en-US" altLang="ko-KR" sz="1200" b="0" i="1" smtClean="0">
                                <a:solidFill>
                                  <a:schemeClr val="tx1"/>
                                </a:solidFill>
                                <a:latin typeface="Cambria Math" panose="02040503050406030204" pitchFamily="18" charset="0"/>
                              </a:rPr>
                              <m:t>𝑚</m:t>
                            </m:r>
                          </m:den>
                        </m:f>
                        <m:nary>
                          <m:naryPr>
                            <m:chr m:val="∑"/>
                            <m:ctrlPr>
                              <a:rPr lang="en-US" altLang="ko-KR" sz="1200" b="0" i="1" smtClean="0">
                                <a:solidFill>
                                  <a:schemeClr val="tx1"/>
                                </a:solidFill>
                                <a:latin typeface="Cambria Math" panose="02040503050406030204" pitchFamily="18" charset="0"/>
                              </a:rPr>
                            </m:ctrlPr>
                          </m:naryPr>
                          <m:sub>
                            <m:r>
                              <m:rPr>
                                <m:brk m:alnAt="23"/>
                              </m:rPr>
                              <a:rPr lang="en-US" altLang="ko-KR" sz="1200" b="0" i="1" smtClean="0">
                                <a:solidFill>
                                  <a:schemeClr val="tx1"/>
                                </a:solidFill>
                                <a:latin typeface="Cambria Math" panose="02040503050406030204" pitchFamily="18" charset="0"/>
                              </a:rPr>
                              <m:t>𝑖</m:t>
                            </m:r>
                            <m:r>
                              <a:rPr lang="en-US" altLang="ko-KR" sz="1200" b="0" i="1" smtClean="0">
                                <a:solidFill>
                                  <a:schemeClr val="tx1"/>
                                </a:solidFill>
                                <a:latin typeface="Cambria Math" panose="02040503050406030204" pitchFamily="18" charset="0"/>
                              </a:rPr>
                              <m:t>=1</m:t>
                            </m:r>
                          </m:sub>
                          <m:sup>
                            <m:r>
                              <a:rPr lang="en-US" altLang="ko-KR" sz="1200" b="0" i="1" smtClean="0">
                                <a:solidFill>
                                  <a:schemeClr val="tx1"/>
                                </a:solidFill>
                                <a:latin typeface="Cambria Math" panose="02040503050406030204" pitchFamily="18" charset="0"/>
                              </a:rPr>
                              <m:t>𝑚</m:t>
                            </m:r>
                          </m:sup>
                          <m:e>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𝑧</m:t>
                                </m:r>
                              </m:e>
                              <m:sub>
                                <m:r>
                                  <a:rPr lang="en-US" altLang="ko-KR" sz="1200" b="0" i="1" smtClean="0">
                                    <a:solidFill>
                                      <a:schemeClr val="tx1"/>
                                    </a:solidFill>
                                    <a:latin typeface="Cambria Math" panose="02040503050406030204" pitchFamily="18" charset="0"/>
                                  </a:rPr>
                                  <m:t>𝑖</m:t>
                                </m:r>
                              </m:sub>
                            </m:sSub>
                          </m:e>
                        </m:nary>
                      </m:oMath>
                    </m:oMathPara>
                  </a14:m>
                  <a:endParaRPr lang="ko-KR" altLang="en-US" sz="1000" dirty="0">
                    <a:solidFill>
                      <a:schemeClr val="tx1"/>
                    </a:solidFill>
                  </a:endParaRPr>
                </a:p>
              </p:txBody>
            </p:sp>
          </mc:Choice>
          <mc:Fallback xmlns="">
            <p:sp>
              <p:nvSpPr>
                <p:cNvPr id="53" name="타원 52"/>
                <p:cNvSpPr>
                  <a:spLocks noRot="1" noChangeAspect="1" noMove="1" noResize="1" noEditPoints="1" noAdjustHandles="1" noChangeArrowheads="1" noChangeShapeType="1" noTextEdit="1"/>
                </p:cNvSpPr>
                <p:nvPr/>
              </p:nvSpPr>
              <p:spPr>
                <a:xfrm>
                  <a:off x="5137357" y="2913535"/>
                  <a:ext cx="1408882" cy="554488"/>
                </a:xfrm>
                <a:prstGeom prst="ellipse">
                  <a:avLst/>
                </a:prstGeom>
                <a:blipFill rotWithShape="0">
                  <a:blip r:embed="rId5"/>
                  <a:stretch>
                    <a:fillRect t="-103226" r="-46352" b="-15914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타원 54"/>
                <p:cNvSpPr/>
                <p:nvPr/>
              </p:nvSpPr>
              <p:spPr>
                <a:xfrm>
                  <a:off x="4849467" y="3894551"/>
                  <a:ext cx="1984663" cy="6695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100" b="0" i="1" dirty="0" smtClean="0">
                                <a:solidFill>
                                  <a:schemeClr val="tx1"/>
                                </a:solidFill>
                                <a:latin typeface="Cambria Math" panose="02040503050406030204" pitchFamily="18" charset="0"/>
                              </a:rPr>
                            </m:ctrlPr>
                          </m:sSupPr>
                          <m:e>
                            <m:r>
                              <a:rPr lang="ko-KR" altLang="en-US" sz="1100" b="0" i="1" dirty="0" smtClean="0">
                                <a:solidFill>
                                  <a:schemeClr val="tx1"/>
                                </a:solidFill>
                                <a:latin typeface="Cambria Math" panose="02040503050406030204" pitchFamily="18" charset="0"/>
                              </a:rPr>
                              <m:t>𝜎</m:t>
                            </m:r>
                          </m:e>
                          <m:sup>
                            <m:r>
                              <a:rPr lang="en-US" altLang="ko-KR" sz="1100" b="0" i="1" dirty="0" smtClean="0">
                                <a:solidFill>
                                  <a:schemeClr val="tx1"/>
                                </a:solidFill>
                                <a:latin typeface="Cambria Math" panose="02040503050406030204" pitchFamily="18" charset="0"/>
                              </a:rPr>
                              <m:t>2</m:t>
                            </m:r>
                          </m:sup>
                        </m:sSup>
                        <m:r>
                          <a:rPr lang="en-US" altLang="ko-KR" sz="1100" b="0" i="1" smtClean="0">
                            <a:solidFill>
                              <a:schemeClr val="tx1"/>
                            </a:solidFill>
                            <a:latin typeface="Cambria Math" panose="02040503050406030204" pitchFamily="18" charset="0"/>
                          </a:rPr>
                          <m:t>=</m:t>
                        </m:r>
                        <m:f>
                          <m:fPr>
                            <m:ctrlPr>
                              <a:rPr lang="en-US" altLang="ko-KR" sz="1100" b="0" i="1" smtClean="0">
                                <a:solidFill>
                                  <a:schemeClr val="tx1"/>
                                </a:solidFill>
                                <a:latin typeface="Cambria Math" panose="02040503050406030204" pitchFamily="18" charset="0"/>
                              </a:rPr>
                            </m:ctrlPr>
                          </m:fPr>
                          <m:num>
                            <m:r>
                              <a:rPr lang="en-US" altLang="ko-KR" sz="1100" b="0" i="1" smtClean="0">
                                <a:solidFill>
                                  <a:schemeClr val="tx1"/>
                                </a:solidFill>
                                <a:latin typeface="Cambria Math" panose="02040503050406030204" pitchFamily="18" charset="0"/>
                              </a:rPr>
                              <m:t>1</m:t>
                            </m:r>
                          </m:num>
                          <m:den>
                            <m:r>
                              <a:rPr lang="en-US" altLang="ko-KR" sz="1100" b="0" i="1" smtClean="0">
                                <a:solidFill>
                                  <a:schemeClr val="tx1"/>
                                </a:solidFill>
                                <a:latin typeface="Cambria Math" panose="02040503050406030204" pitchFamily="18" charset="0"/>
                              </a:rPr>
                              <m:t>𝑚</m:t>
                            </m:r>
                          </m:den>
                        </m:f>
                        <m:nary>
                          <m:naryPr>
                            <m:chr m:val="∑"/>
                            <m:ctrlPr>
                              <a:rPr lang="en-US" altLang="ko-KR" sz="1100" b="0" i="1" smtClean="0">
                                <a:solidFill>
                                  <a:schemeClr val="tx1"/>
                                </a:solidFill>
                                <a:latin typeface="Cambria Math" panose="02040503050406030204" pitchFamily="18" charset="0"/>
                              </a:rPr>
                            </m:ctrlPr>
                          </m:naryPr>
                          <m:sub>
                            <m:r>
                              <m:rPr>
                                <m:brk m:alnAt="23"/>
                              </m:rPr>
                              <a:rPr lang="en-US" altLang="ko-KR" sz="1100" b="0" i="1" smtClean="0">
                                <a:solidFill>
                                  <a:schemeClr val="tx1"/>
                                </a:solidFill>
                                <a:latin typeface="Cambria Math" panose="02040503050406030204" pitchFamily="18" charset="0"/>
                              </a:rPr>
                              <m:t>𝑖</m:t>
                            </m:r>
                            <m:r>
                              <a:rPr lang="en-US" altLang="ko-KR" sz="1100" b="0" i="1" smtClean="0">
                                <a:solidFill>
                                  <a:schemeClr val="tx1"/>
                                </a:solidFill>
                                <a:latin typeface="Cambria Math" panose="02040503050406030204" pitchFamily="18" charset="0"/>
                              </a:rPr>
                              <m:t>=1</m:t>
                            </m:r>
                          </m:sub>
                          <m:sup>
                            <m:r>
                              <a:rPr lang="en-US" altLang="ko-KR" sz="1100" b="0" i="1" smtClean="0">
                                <a:solidFill>
                                  <a:schemeClr val="tx1"/>
                                </a:solidFill>
                                <a:latin typeface="Cambria Math" panose="02040503050406030204" pitchFamily="18" charset="0"/>
                              </a:rPr>
                              <m:t>𝑚</m:t>
                            </m:r>
                          </m:sup>
                          <m:e>
                            <m:sSup>
                              <m:sSupPr>
                                <m:ctrlPr>
                                  <a:rPr lang="en-US" altLang="ko-KR" sz="1100" b="0" i="1" smtClean="0">
                                    <a:solidFill>
                                      <a:schemeClr val="tx1"/>
                                    </a:solidFill>
                                    <a:latin typeface="Cambria Math" panose="02040503050406030204" pitchFamily="18" charset="0"/>
                                  </a:rPr>
                                </m:ctrlPr>
                              </m:sSupPr>
                              <m:e>
                                <m:d>
                                  <m:dPr>
                                    <m:ctrlPr>
                                      <a:rPr lang="en-US" altLang="ko-KR" sz="1100" b="0" i="1" smtClean="0">
                                        <a:solidFill>
                                          <a:schemeClr val="tx1"/>
                                        </a:solidFill>
                                        <a:latin typeface="Cambria Math" panose="02040503050406030204" pitchFamily="18" charset="0"/>
                                      </a:rPr>
                                    </m:ctrlPr>
                                  </m:d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𝜇</m:t>
                                    </m:r>
                                  </m:e>
                                </m:d>
                              </m:e>
                              <m:sup>
                                <m:r>
                                  <a:rPr lang="en-US" altLang="ko-KR" sz="1100" b="0" i="1" smtClean="0">
                                    <a:solidFill>
                                      <a:schemeClr val="tx1"/>
                                    </a:solidFill>
                                    <a:latin typeface="Cambria Math" panose="02040503050406030204" pitchFamily="18" charset="0"/>
                                  </a:rPr>
                                  <m:t>2</m:t>
                                </m:r>
                              </m:sup>
                            </m:sSup>
                          </m:e>
                        </m:nary>
                      </m:oMath>
                    </m:oMathPara>
                  </a14:m>
                  <a:endParaRPr lang="ko-KR" altLang="en-US" sz="900" dirty="0">
                    <a:solidFill>
                      <a:schemeClr val="tx1"/>
                    </a:solidFill>
                  </a:endParaRPr>
                </a:p>
              </p:txBody>
            </p:sp>
          </mc:Choice>
          <mc:Fallback xmlns="">
            <p:sp>
              <p:nvSpPr>
                <p:cNvPr id="55" name="타원 54"/>
                <p:cNvSpPr>
                  <a:spLocks noRot="1" noChangeAspect="1" noMove="1" noResize="1" noEditPoints="1" noAdjustHandles="1" noChangeArrowheads="1" noChangeShapeType="1" noTextEdit="1"/>
                </p:cNvSpPr>
                <p:nvPr/>
              </p:nvSpPr>
              <p:spPr>
                <a:xfrm>
                  <a:off x="4849467" y="3894551"/>
                  <a:ext cx="1984663" cy="669596"/>
                </a:xfrm>
                <a:prstGeom prst="ellipse">
                  <a:avLst/>
                </a:prstGeom>
                <a:blipFill rotWithShape="0">
                  <a:blip r:embed="rId6"/>
                  <a:stretch>
                    <a:fillRect t="-66964" r="-5199" b="-108929"/>
                  </a:stretch>
                </a:blipFill>
              </p:spPr>
              <p:txBody>
                <a:bodyPr/>
                <a:lstStyle/>
                <a:p>
                  <a:r>
                    <a:rPr lang="ko-KR" altLang="en-US">
                      <a:noFill/>
                    </a:rPr>
                    <a:t> </a:t>
                  </a:r>
                </a:p>
              </p:txBody>
            </p:sp>
          </mc:Fallback>
        </mc:AlternateContent>
        <p:cxnSp>
          <p:nvCxnSpPr>
            <p:cNvPr id="56" name="직선 화살표 연결선 55"/>
            <p:cNvCxnSpPr>
              <a:stCxn id="53" idx="4"/>
              <a:endCxn id="55" idx="0"/>
            </p:cNvCxnSpPr>
            <p:nvPr/>
          </p:nvCxnSpPr>
          <p:spPr>
            <a:xfrm>
              <a:off x="5841798" y="3468023"/>
              <a:ext cx="1" cy="426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55" idx="6"/>
              <a:endCxn id="43" idx="1"/>
            </p:cNvCxnSpPr>
            <p:nvPr/>
          </p:nvCxnSpPr>
          <p:spPr>
            <a:xfrm>
              <a:off x="6834130" y="4229349"/>
              <a:ext cx="418114" cy="1630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stCxn id="53" idx="6"/>
              <a:endCxn id="43" idx="0"/>
            </p:cNvCxnSpPr>
            <p:nvPr/>
          </p:nvCxnSpPr>
          <p:spPr>
            <a:xfrm>
              <a:off x="6546239" y="3190779"/>
              <a:ext cx="1510555" cy="11319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a:stCxn id="40" idx="4"/>
              <a:endCxn id="43" idx="0"/>
            </p:cNvCxnSpPr>
            <p:nvPr/>
          </p:nvCxnSpPr>
          <p:spPr>
            <a:xfrm>
              <a:off x="7007313" y="2765810"/>
              <a:ext cx="1049481" cy="1556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0" idx="4"/>
              <a:endCxn id="55" idx="7"/>
            </p:cNvCxnSpPr>
            <p:nvPr/>
          </p:nvCxnSpPr>
          <p:spPr>
            <a:xfrm flipH="1">
              <a:off x="6543483" y="2765810"/>
              <a:ext cx="463830" cy="1226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7322126" y="4874660"/>
                  <a:ext cx="8381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𝛾</m:t>
                        </m:r>
                      </m:oMath>
                    </m:oMathPara>
                  </a14:m>
                  <a:endParaRPr lang="ko-KR" alt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7322126" y="4874660"/>
                  <a:ext cx="838161" cy="307777"/>
                </a:xfrm>
                <a:prstGeom prst="rect">
                  <a:avLst/>
                </a:prstGeom>
                <a:blipFill rotWithShape="0">
                  <a:blip r:embed="rId7"/>
                  <a:stretch>
                    <a:fillRect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타원 63"/>
                <p:cNvSpPr/>
                <p:nvPr/>
              </p:nvSpPr>
              <p:spPr>
                <a:xfrm>
                  <a:off x="6203003" y="5267919"/>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𝑦</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𝛾</m:t>
                        </m:r>
                        <m:acc>
                          <m:accPr>
                            <m:chr m:val="̂"/>
                            <m:ctrlPr>
                              <a:rPr lang="ko-KR" altLang="en-US" sz="1100" i="1">
                                <a:solidFill>
                                  <a:schemeClr val="tx1"/>
                                </a:solidFill>
                                <a:latin typeface="Cambria Math" panose="02040503050406030204" pitchFamily="18" charset="0"/>
                              </a:rPr>
                            </m:ctrlPr>
                          </m:accPr>
                          <m:e>
                            <m:sSub>
                              <m:sSubPr>
                                <m:ctrlPr>
                                  <a:rPr lang="en-US" altLang="ko-KR" sz="1100" i="1">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i="1">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𝛽</m:t>
                        </m:r>
                      </m:oMath>
                    </m:oMathPara>
                  </a14:m>
                  <a:endParaRPr lang="ko-KR" altLang="en-US" sz="1100" dirty="0">
                    <a:solidFill>
                      <a:schemeClr val="tx1"/>
                    </a:solidFill>
                  </a:endParaRPr>
                </a:p>
              </p:txBody>
            </p:sp>
          </mc:Choice>
          <mc:Fallback xmlns="">
            <p:sp>
              <p:nvSpPr>
                <p:cNvPr id="64" name="타원 63"/>
                <p:cNvSpPr>
                  <a:spLocks noRot="1" noChangeAspect="1" noMove="1" noResize="1" noEditPoints="1" noAdjustHandles="1" noChangeArrowheads="1" noChangeShapeType="1" noTextEdit="1"/>
                </p:cNvSpPr>
                <p:nvPr/>
              </p:nvSpPr>
              <p:spPr>
                <a:xfrm>
                  <a:off x="6203003" y="5267919"/>
                  <a:ext cx="1427763" cy="475216"/>
                </a:xfrm>
                <a:prstGeom prst="ellipse">
                  <a:avLst/>
                </a:prstGeom>
                <a:blipFill rotWithShape="0">
                  <a:blip r:embed="rId8"/>
                  <a:stretch>
                    <a:fillRect/>
                  </a:stretch>
                </a:blipFill>
              </p:spPr>
              <p:txBody>
                <a:bodyPr/>
                <a:lstStyle/>
                <a:p>
                  <a:r>
                    <a:rPr lang="ko-KR" altLang="en-US">
                      <a:noFill/>
                    </a:rPr>
                    <a:t> </a:t>
                  </a:r>
                </a:p>
              </p:txBody>
            </p:sp>
          </mc:Fallback>
        </mc:AlternateContent>
        <p:cxnSp>
          <p:nvCxnSpPr>
            <p:cNvPr id="65" name="직선 화살표 연결선 64"/>
            <p:cNvCxnSpPr/>
            <p:nvPr/>
          </p:nvCxnSpPr>
          <p:spPr>
            <a:xfrm flipH="1">
              <a:off x="6873959" y="5720361"/>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타원 65"/>
                <p:cNvSpPr/>
                <p:nvPr/>
              </p:nvSpPr>
              <p:spPr>
                <a:xfrm>
                  <a:off x="6277100" y="5973703"/>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100" b="0" i="1" smtClean="0">
                            <a:solidFill>
                              <a:schemeClr val="tx1"/>
                            </a:solidFill>
                            <a:latin typeface="Cambria Math" panose="02040503050406030204" pitchFamily="18" charset="0"/>
                          </a:rPr>
                          <m:t>𝑎𝑐𝑡𝑖𝑣𝑎𝑡𝑖𝑜𝑛</m:t>
                        </m:r>
                        <m:r>
                          <a:rPr lang="en-US" altLang="ko-KR" sz="1100" b="0" i="1" smtClean="0">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𝑜𝑛𝑙𝑦</m:t>
                        </m:r>
                      </m:oMath>
                    </m:oMathPara>
                  </a14:m>
                  <a:endParaRPr lang="ko-KR" altLang="en-US" sz="1100" dirty="0">
                    <a:solidFill>
                      <a:schemeClr val="tx1"/>
                    </a:solidFill>
                  </a:endParaRPr>
                </a:p>
              </p:txBody>
            </p:sp>
          </mc:Choice>
          <mc:Fallback xmlns="">
            <p:sp>
              <p:nvSpPr>
                <p:cNvPr id="75" name="타원 74"/>
                <p:cNvSpPr>
                  <a:spLocks noRot="1" noChangeAspect="1" noMove="1" noResize="1" noEditPoints="1" noAdjustHandles="1" noChangeArrowheads="1" noChangeShapeType="1" noTextEdit="1"/>
                </p:cNvSpPr>
                <p:nvPr/>
              </p:nvSpPr>
              <p:spPr>
                <a:xfrm>
                  <a:off x="6277100" y="5973703"/>
                  <a:ext cx="1427763" cy="475216"/>
                </a:xfrm>
                <a:prstGeom prst="ellipse">
                  <a:avLst/>
                </a:prstGeom>
                <a:blipFill rotWithShape="0">
                  <a:blip r:embed="rId9"/>
                  <a:stretch>
                    <a:fillRect/>
                  </a:stretch>
                </a:blipFill>
              </p:spPr>
              <p:txBody>
                <a:bodyPr/>
                <a:lstStyle/>
                <a:p>
                  <a:r>
                    <a:rPr lang="ko-KR" altLang="en-US">
                      <a:noFill/>
                    </a:rPr>
                    <a:t> </a:t>
                  </a:r>
                </a:p>
              </p:txBody>
            </p:sp>
          </mc:Fallback>
        </mc:AlternateContent>
        <p:cxnSp>
          <p:nvCxnSpPr>
            <p:cNvPr id="69" name="직선 화살표 연결선 68"/>
            <p:cNvCxnSpPr/>
            <p:nvPr/>
          </p:nvCxnSpPr>
          <p:spPr>
            <a:xfrm flipH="1">
              <a:off x="6987123" y="6471684"/>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7606210" y="5336332"/>
                  <a:ext cx="1154221" cy="307777"/>
                </a:xfrm>
                <a:prstGeom prst="rect">
                  <a:avLst/>
                </a:prstGeom>
                <a:noFill/>
              </p:spPr>
              <p:txBody>
                <a:bodyPr wrap="square" rtlCol="0">
                  <a:spAutoFit/>
                </a:bodyPr>
                <a:lstStyle/>
                <a:p>
                  <a14:m>
                    <m:oMath xmlns:m="http://schemas.openxmlformats.org/officeDocument/2006/math">
                      <m:r>
                        <a:rPr lang="ko-KR" altLang="en-US" sz="1400" i="1" smtClean="0">
                          <a:latin typeface="Cambria Math" panose="02040503050406030204" pitchFamily="18" charset="0"/>
                        </a:rPr>
                        <m:t>𝛽</m:t>
                      </m:r>
                    </m:oMath>
                  </a14:m>
                  <a:r>
                    <a:rPr lang="en-US" altLang="ko-KR" sz="1400" dirty="0"/>
                    <a:t>: bias</a:t>
                  </a:r>
                  <a:endParaRPr lang="ko-KR" alt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7606210" y="5336332"/>
                  <a:ext cx="1154221" cy="307777"/>
                </a:xfrm>
                <a:prstGeom prst="rect">
                  <a:avLst/>
                </a:prstGeom>
                <a:blipFill rotWithShape="0">
                  <a:blip r:embed="rId10"/>
                  <a:stretch>
                    <a:fillRect t="-4000" b="-20000"/>
                  </a:stretch>
                </a:blipFill>
              </p:spPr>
              <p:txBody>
                <a:bodyPr/>
                <a:lstStyle/>
                <a:p>
                  <a:r>
                    <a:rPr lang="ko-KR" altLang="en-US">
                      <a:noFill/>
                    </a:rPr>
                    <a:t> </a:t>
                  </a:r>
                </a:p>
              </p:txBody>
            </p:sp>
          </mc:Fallback>
        </mc:AlternateContent>
      </p:grpSp>
      <p:sp>
        <p:nvSpPr>
          <p:cNvPr id="2" name="제목 1"/>
          <p:cNvSpPr>
            <a:spLocks noGrp="1"/>
          </p:cNvSpPr>
          <p:nvPr>
            <p:ph type="title"/>
          </p:nvPr>
        </p:nvSpPr>
        <p:spPr>
          <a:xfrm>
            <a:off x="324246" y="-31838"/>
            <a:ext cx="10515600" cy="1325563"/>
          </a:xfrm>
        </p:spPr>
        <p:txBody>
          <a:bodyPr/>
          <a:lstStyle/>
          <a:p>
            <a:r>
              <a:rPr lang="en-US" altLang="ko-KR" dirty="0"/>
              <a:t>Batch Normalization</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9334331" y="6427096"/>
            <a:ext cx="2743200" cy="365125"/>
          </a:xfrm>
        </p:spPr>
        <p:txBody>
          <a:bodyPr/>
          <a:lstStyle/>
          <a:p>
            <a:fld id="{FCC205DD-E5C4-4EE3-B0EE-276B4039E1DB}" type="slidenum">
              <a:rPr lang="ko-KR" altLang="en-US" smtClean="0"/>
              <a:t>83</a:t>
            </a:fld>
            <a:endParaRPr lang="ko-KR" altLang="en-US"/>
          </a:p>
        </p:txBody>
      </p:sp>
      <p:sp>
        <p:nvSpPr>
          <p:cNvPr id="3" name="TextBox 2"/>
          <p:cNvSpPr txBox="1"/>
          <p:nvPr/>
        </p:nvSpPr>
        <p:spPr>
          <a:xfrm>
            <a:off x="8253677" y="1353876"/>
            <a:ext cx="2452254" cy="369332"/>
          </a:xfrm>
          <a:prstGeom prst="rect">
            <a:avLst/>
          </a:prstGeom>
          <a:noFill/>
        </p:spPr>
        <p:txBody>
          <a:bodyPr wrap="square" rtlCol="0">
            <a:spAutoFit/>
          </a:bodyPr>
          <a:lstStyle/>
          <a:p>
            <a:r>
              <a:rPr lang="en-US" altLang="ko-KR" dirty="0"/>
              <a:t>Back propagation</a:t>
            </a:r>
            <a:endParaRPr lang="ko-KR" altLang="en-US" dirty="0"/>
          </a:p>
        </p:txBody>
      </p:sp>
      <p:sp>
        <p:nvSpPr>
          <p:cNvPr id="34" name="TextBox 33"/>
          <p:cNvSpPr txBox="1"/>
          <p:nvPr/>
        </p:nvSpPr>
        <p:spPr>
          <a:xfrm>
            <a:off x="4039379" y="4898854"/>
            <a:ext cx="1217468" cy="307777"/>
          </a:xfrm>
          <a:prstGeom prst="rect">
            <a:avLst/>
          </a:prstGeom>
          <a:noFill/>
        </p:spPr>
        <p:txBody>
          <a:bodyPr wrap="square" rtlCol="0">
            <a:spAutoFit/>
          </a:bodyPr>
          <a:lstStyle/>
          <a:p>
            <a:r>
              <a:rPr lang="en-US" altLang="ko-KR" sz="1400" dirty="0"/>
              <a:t>weight</a:t>
            </a:r>
            <a:endParaRPr lang="ko-KR" altLang="en-US" sz="1400" dirty="0"/>
          </a:p>
        </p:txBody>
      </p:sp>
      <p:cxnSp>
        <p:nvCxnSpPr>
          <p:cNvPr id="10" name="직선 연결선 9"/>
          <p:cNvCxnSpPr/>
          <p:nvPr/>
        </p:nvCxnSpPr>
        <p:spPr>
          <a:xfrm>
            <a:off x="5453872" y="4563401"/>
            <a:ext cx="1286971" cy="23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flipV="1">
            <a:off x="6483927" y="2768838"/>
            <a:ext cx="256917" cy="1825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V="1">
            <a:off x="7609987" y="2752587"/>
            <a:ext cx="6926" cy="1534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3093404" y="4232377"/>
            <a:ext cx="4523509" cy="543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직사각형 77"/>
              <p:cNvSpPr/>
              <p:nvPr/>
            </p:nvSpPr>
            <p:spPr>
              <a:xfrm>
                <a:off x="5393637" y="2057589"/>
                <a:ext cx="3940694" cy="694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i="1" dirty="0">
                          <a:latin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e>
                          </m:acc>
                        </m:den>
                      </m:f>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e>
                          </m:acc>
                        </m:num>
                        <m:den>
                          <m:r>
                            <a:rPr lang="ko-KR" altLang="en-US" i="1" dirty="0">
                              <a:latin typeface="Cambria Math" panose="02040503050406030204" pitchFamily="18" charset="0"/>
                            </a:rPr>
                            <m:t>𝜕</m:t>
                          </m:r>
                          <m:sSub>
                            <m:sSubPr>
                              <m:ctrlPr>
                                <a:rPr lang="en-US" altLang="ko-KR" b="0" i="1" dirty="0"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b="0" i="1" smtClean="0">
                          <a:latin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den>
                      </m:f>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num>
                        <m:den>
                          <m:r>
                            <a:rPr lang="ko-KR" altLang="en-US" i="1" dirty="0">
                              <a:latin typeface="Cambria Math" panose="02040503050406030204" pitchFamily="18" charset="0"/>
                            </a:rPr>
                            <m:t>𝜕</m:t>
                          </m:r>
                          <m:sSub>
                            <m:sSubPr>
                              <m:ctrlPr>
                                <a:rPr lang="en-US" altLang="ko-KR" i="1" dirty="0">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den>
                      </m:f>
                      <m:r>
                        <a:rPr lang="en-US" altLang="ko-KR" b="0" i="1" smtClean="0">
                          <a:latin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r>
                            <a:rPr lang="ko-KR" altLang="en-US" i="1">
                              <a:latin typeface="Cambria Math" panose="02040503050406030204" pitchFamily="18" charset="0"/>
                            </a:rPr>
                            <m:t>𝜇</m:t>
                          </m:r>
                        </m:den>
                      </m:f>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ko-KR" altLang="en-US" i="1">
                              <a:latin typeface="Cambria Math" panose="02040503050406030204" pitchFamily="18" charset="0"/>
                            </a:rPr>
                            <m:t>𝜇</m:t>
                          </m:r>
                        </m:num>
                        <m:den>
                          <m:r>
                            <a:rPr lang="ko-KR" altLang="en-US" i="1" dirty="0">
                              <a:latin typeface="Cambria Math" panose="02040503050406030204" pitchFamily="18" charset="0"/>
                            </a:rPr>
                            <m:t>𝜕</m:t>
                          </m:r>
                          <m:sSub>
                            <m:sSubPr>
                              <m:ctrlPr>
                                <a:rPr lang="en-US" altLang="ko-KR" i="1" dirty="0">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den>
                      </m:f>
                    </m:oMath>
                  </m:oMathPara>
                </a14:m>
                <a:endParaRPr lang="ko-KR" altLang="en-US" dirty="0"/>
              </a:p>
            </p:txBody>
          </p:sp>
        </mc:Choice>
        <mc:Fallback xmlns="">
          <p:sp>
            <p:nvSpPr>
              <p:cNvPr id="78" name="직사각형 77"/>
              <p:cNvSpPr>
                <a:spLocks noRot="1" noChangeAspect="1" noMove="1" noResize="1" noEditPoints="1" noAdjustHandles="1" noChangeArrowheads="1" noChangeShapeType="1" noTextEdit="1"/>
              </p:cNvSpPr>
              <p:nvPr/>
            </p:nvSpPr>
            <p:spPr>
              <a:xfrm>
                <a:off x="5393637" y="2057589"/>
                <a:ext cx="3940694" cy="694998"/>
              </a:xfrm>
              <a:prstGeom prst="rect">
                <a:avLst/>
              </a:prstGeom>
              <a:blipFill rotWithShape="0">
                <a:blip r:embed="rId11"/>
                <a:stretch>
                  <a:fillRect/>
                </a:stretch>
              </a:blipFill>
            </p:spPr>
            <p:txBody>
              <a:bodyPr/>
              <a:lstStyle/>
              <a:p>
                <a:r>
                  <a:rPr lang="ko-KR" altLang="en-US">
                    <a:noFill/>
                  </a:rPr>
                  <a:t> </a:t>
                </a:r>
              </a:p>
            </p:txBody>
          </p:sp>
        </mc:Fallback>
      </mc:AlternateContent>
      <p:cxnSp>
        <p:nvCxnSpPr>
          <p:cNvPr id="41" name="직선 화살표 연결선 40"/>
          <p:cNvCxnSpPr/>
          <p:nvPr/>
        </p:nvCxnSpPr>
        <p:spPr>
          <a:xfrm flipV="1">
            <a:off x="8848430" y="2752587"/>
            <a:ext cx="6926" cy="459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a:off x="2802757" y="3186746"/>
            <a:ext cx="6052599" cy="7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직사각형 49"/>
              <p:cNvSpPr/>
              <p:nvPr/>
            </p:nvSpPr>
            <p:spPr>
              <a:xfrm>
                <a:off x="5477684" y="5110586"/>
                <a:ext cx="4824782" cy="6717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i="1" dirty="0">
                          <a:latin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e>
                          </m:acc>
                        </m:den>
                      </m:f>
                      <m:r>
                        <a:rPr lang="en-US" altLang="ko-KR" i="1" dirty="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ad>
                            <m:radPr>
                              <m:degHide m:val="on"/>
                              <m:ctrlPr>
                                <a:rPr lang="en-US" altLang="ko-KR" i="1">
                                  <a:latin typeface="Cambria Math" panose="02040503050406030204" pitchFamily="18" charset="0"/>
                                </a:rPr>
                              </m:ctrlPr>
                            </m:radPr>
                            <m:deg/>
                            <m:e>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r>
                                <a:rPr lang="en-US" altLang="ko-KR" i="1" dirty="0">
                                  <a:latin typeface="Cambria Math" panose="02040503050406030204" pitchFamily="18" charset="0"/>
                                </a:rPr>
                                <m:t>+</m:t>
                              </m:r>
                              <m:r>
                                <a:rPr lang="ko-KR" altLang="en-US" i="1" dirty="0">
                                  <a:latin typeface="Cambria Math" panose="02040503050406030204" pitchFamily="18" charset="0"/>
                                </a:rPr>
                                <m:t>𝜀</m:t>
                              </m:r>
                            </m:e>
                          </m:rad>
                        </m:den>
                      </m:f>
                      <m:r>
                        <a:rPr lang="en-US" altLang="ko-KR" b="0" i="1" smtClean="0">
                          <a:latin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den>
                      </m:f>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en-US" altLang="ko-KR" b="0" i="1" dirty="0" smtClean="0">
                              <a:latin typeface="Cambria Math" panose="02040503050406030204" pitchFamily="18" charset="0"/>
                            </a:rPr>
                            <m:t>2(</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𝑧</m:t>
                              </m:r>
                            </m:e>
                            <m:sub>
                              <m:r>
                                <a:rPr lang="en-US" altLang="ko-KR" b="0" i="1" dirty="0" smtClean="0">
                                  <a:latin typeface="Cambria Math" panose="02040503050406030204" pitchFamily="18" charset="0"/>
                                </a:rPr>
                                <m:t>𝑖</m:t>
                              </m:r>
                            </m:sub>
                          </m:sSub>
                          <m:r>
                            <a:rPr lang="en-US" altLang="ko-KR" b="0" i="1" dirty="0" smtClean="0">
                              <a:latin typeface="Cambria Math" panose="02040503050406030204" pitchFamily="18" charset="0"/>
                            </a:rPr>
                            <m:t>−</m:t>
                          </m:r>
                          <m:r>
                            <a:rPr lang="ko-KR" altLang="en-US" i="1" dirty="0">
                              <a:latin typeface="Cambria Math" panose="02040503050406030204" pitchFamily="18" charset="0"/>
                            </a:rPr>
                            <m:t>𝜇</m:t>
                          </m:r>
                          <m:r>
                            <a:rPr lang="en-US" altLang="ko-KR" b="0" i="1" dirty="0" smtClean="0">
                              <a:latin typeface="Cambria Math" panose="02040503050406030204" pitchFamily="18" charset="0"/>
                            </a:rPr>
                            <m:t>)</m:t>
                          </m:r>
                        </m:num>
                        <m:den>
                          <m:r>
                            <a:rPr lang="en-US" altLang="ko-KR" b="0" i="1" smtClean="0">
                              <a:latin typeface="Cambria Math" panose="02040503050406030204" pitchFamily="18" charset="0"/>
                            </a:rPr>
                            <m:t>𝑚</m:t>
                          </m:r>
                        </m:den>
                      </m:f>
                      <m:r>
                        <a:rPr lang="en-US" altLang="ko-KR" b="0" i="1" smtClean="0">
                          <a:latin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r>
                            <a:rPr lang="ko-KR" altLang="en-US" i="1">
                              <a:latin typeface="Cambria Math" panose="02040503050406030204" pitchFamily="18" charset="0"/>
                            </a:rPr>
                            <m:t>𝜇</m:t>
                          </m:r>
                        </m:den>
                      </m:f>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en-US" altLang="ko-KR" b="0" i="1" dirty="0" smtClean="0">
                              <a:latin typeface="Cambria Math" panose="02040503050406030204" pitchFamily="18" charset="0"/>
                            </a:rPr>
                            <m:t>1</m:t>
                          </m:r>
                        </m:num>
                        <m:den>
                          <m:r>
                            <a:rPr lang="en-US" altLang="ko-KR" b="0" i="1" dirty="0" smtClean="0">
                              <a:latin typeface="Cambria Math" panose="02040503050406030204" pitchFamily="18" charset="0"/>
                            </a:rPr>
                            <m:t>𝑚</m:t>
                          </m:r>
                        </m:den>
                      </m:f>
                    </m:oMath>
                  </m:oMathPara>
                </a14:m>
                <a:endParaRPr lang="ko-KR" altLang="en-US" dirty="0"/>
              </a:p>
            </p:txBody>
          </p:sp>
        </mc:Choice>
        <mc:Fallback xmlns="">
          <p:sp>
            <p:nvSpPr>
              <p:cNvPr id="50" name="직사각형 49"/>
              <p:cNvSpPr>
                <a:spLocks noRot="1" noChangeAspect="1" noMove="1" noResize="1" noEditPoints="1" noAdjustHandles="1" noChangeArrowheads="1" noChangeShapeType="1" noTextEdit="1"/>
              </p:cNvSpPr>
              <p:nvPr/>
            </p:nvSpPr>
            <p:spPr>
              <a:xfrm>
                <a:off x="5477684" y="5110586"/>
                <a:ext cx="4824782" cy="671787"/>
              </a:xfrm>
              <a:prstGeom prst="rect">
                <a:avLst/>
              </a:prstGeom>
              <a:blipFill rotWithShape="0">
                <a:blip r:embed="rId1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383167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p:cNvSpPr>
            <a:spLocks noGrp="1"/>
          </p:cNvSpPr>
          <p:nvPr>
            <p:ph type="dt" sz="half" idx="10"/>
          </p:nvPr>
        </p:nvSpPr>
        <p:spPr>
          <a:xfrm>
            <a:off x="114327" y="6426259"/>
            <a:ext cx="2743200" cy="365125"/>
          </a:xfrm>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84</a:t>
            </a:fld>
            <a:endParaRPr lang="ko-KR" altLang="en-US" dirty="0"/>
          </a:p>
        </p:txBody>
      </p:sp>
      <p:sp>
        <p:nvSpPr>
          <p:cNvPr id="6" name="제목 1"/>
          <p:cNvSpPr>
            <a:spLocks noGrp="1"/>
          </p:cNvSpPr>
          <p:nvPr>
            <p:ph type="title"/>
          </p:nvPr>
        </p:nvSpPr>
        <p:spPr>
          <a:xfrm>
            <a:off x="324246" y="-31838"/>
            <a:ext cx="10515600" cy="1325563"/>
          </a:xfrm>
        </p:spPr>
        <p:txBody>
          <a:bodyPr/>
          <a:lstStyle/>
          <a:p>
            <a:r>
              <a:rPr lang="en-US" altLang="ko-KR" dirty="0"/>
              <a:t>Batch Normalization</a:t>
            </a:r>
            <a:endParaRPr lang="ko-KR" altLang="en-US" dirty="0"/>
          </a:p>
        </p:txBody>
      </p:sp>
      <p:grpSp>
        <p:nvGrpSpPr>
          <p:cNvPr id="7" name="그룹 6"/>
          <p:cNvGrpSpPr/>
          <p:nvPr/>
        </p:nvGrpSpPr>
        <p:grpSpPr>
          <a:xfrm>
            <a:off x="1108741" y="981919"/>
            <a:ext cx="4345131" cy="5729034"/>
            <a:chOff x="4849467" y="989415"/>
            <a:chExt cx="4345131" cy="5729034"/>
          </a:xfrm>
        </p:grpSpPr>
        <p:sp>
          <p:nvSpPr>
            <p:cNvPr id="8" name="직사각형 7"/>
            <p:cNvSpPr/>
            <p:nvPr/>
          </p:nvSpPr>
          <p:spPr>
            <a:xfrm>
              <a:off x="4849467" y="1664888"/>
              <a:ext cx="4343400" cy="4665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타원 8"/>
            <p:cNvSpPr/>
            <p:nvPr/>
          </p:nvSpPr>
          <p:spPr>
            <a:xfrm>
              <a:off x="6039227" y="2163137"/>
              <a:ext cx="1936172" cy="60267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cxnSp>
          <p:nvCxnSpPr>
            <p:cNvPr id="10" name="직선 화살표 연결선 9"/>
            <p:cNvCxnSpPr>
              <a:stCxn id="9" idx="4"/>
            </p:cNvCxnSpPr>
            <p:nvPr/>
          </p:nvCxnSpPr>
          <p:spPr>
            <a:xfrm>
              <a:off x="7007313" y="2765810"/>
              <a:ext cx="64076" cy="860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타원 10"/>
                <p:cNvSpPr/>
                <p:nvPr/>
              </p:nvSpPr>
              <p:spPr>
                <a:xfrm>
                  <a:off x="6918989" y="4322765"/>
                  <a:ext cx="2275609"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ko-KR" altLang="en-US" sz="1100" i="1" smtClean="0">
                                <a:solidFill>
                                  <a:schemeClr val="tx1"/>
                                </a:solidFill>
                                <a:latin typeface="Cambria Math" panose="02040503050406030204" pitchFamily="18" charset="0"/>
                              </a:rPr>
                            </m:ctrlPr>
                          </m:acc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m:t>
                            </m:r>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i="1">
                            <a:solidFill>
                              <a:schemeClr val="tx1"/>
                            </a:solidFill>
                            <a:latin typeface="Cambria Math" panose="02040503050406030204" pitchFamily="18" charset="0"/>
                          </a:rPr>
                          <m:t>𝜇</m:t>
                        </m:r>
                        <m:r>
                          <a:rPr lang="en-US" altLang="ko-KR" sz="1100" b="0" i="1" smtClean="0">
                            <a:solidFill>
                              <a:schemeClr val="tx1"/>
                            </a:solidFill>
                            <a:latin typeface="Cambria Math" panose="02040503050406030204" pitchFamily="18" charset="0"/>
                          </a:rPr>
                          <m:t>)/</m:t>
                        </m:r>
                        <m:rad>
                          <m:radPr>
                            <m:degHide m:val="on"/>
                            <m:ctrlPr>
                              <a:rPr lang="en-US" altLang="ko-KR" sz="1100" i="1">
                                <a:solidFill>
                                  <a:schemeClr val="tx1"/>
                                </a:solidFill>
                                <a:latin typeface="Cambria Math" panose="02040503050406030204" pitchFamily="18" charset="0"/>
                              </a:rPr>
                            </m:ctrlPr>
                          </m:radPr>
                          <m:deg/>
                          <m:e>
                            <m:sSup>
                              <m:sSupPr>
                                <m:ctrlPr>
                                  <a:rPr lang="en-US" altLang="ko-KR" sz="1100" i="1" dirty="0">
                                    <a:solidFill>
                                      <a:schemeClr val="tx1"/>
                                    </a:solidFill>
                                    <a:latin typeface="Cambria Math" panose="02040503050406030204" pitchFamily="18" charset="0"/>
                                  </a:rPr>
                                </m:ctrlPr>
                              </m:sSupPr>
                              <m:e>
                                <m:r>
                                  <a:rPr lang="ko-KR" altLang="en-US" sz="1100" i="1" dirty="0">
                                    <a:solidFill>
                                      <a:schemeClr val="tx1"/>
                                    </a:solidFill>
                                    <a:latin typeface="Cambria Math" panose="02040503050406030204" pitchFamily="18" charset="0"/>
                                  </a:rPr>
                                  <m:t>𝜎</m:t>
                                </m:r>
                              </m:e>
                              <m:sup>
                                <m:r>
                                  <a:rPr lang="en-US" altLang="ko-KR" sz="1100" i="1" dirty="0">
                                    <a:solidFill>
                                      <a:schemeClr val="tx1"/>
                                    </a:solidFill>
                                    <a:latin typeface="Cambria Math" panose="02040503050406030204" pitchFamily="18" charset="0"/>
                                  </a:rPr>
                                  <m:t>2</m:t>
                                </m:r>
                              </m:sup>
                            </m:sSup>
                            <m:r>
                              <a:rPr lang="en-US" altLang="ko-KR" sz="1100" b="0" i="1" dirty="0" smtClean="0">
                                <a:solidFill>
                                  <a:schemeClr val="tx1"/>
                                </a:solidFill>
                                <a:latin typeface="Cambria Math" panose="02040503050406030204" pitchFamily="18" charset="0"/>
                              </a:rPr>
                              <m:t>+</m:t>
                            </m:r>
                            <m:r>
                              <a:rPr lang="ko-KR" altLang="en-US" sz="1100" b="0" i="1" dirty="0" smtClean="0">
                                <a:solidFill>
                                  <a:schemeClr val="tx1"/>
                                </a:solidFill>
                                <a:latin typeface="Cambria Math" panose="02040503050406030204" pitchFamily="18" charset="0"/>
                              </a:rPr>
                              <m:t>𝜀</m:t>
                            </m:r>
                          </m:e>
                        </m:rad>
                        <m:r>
                          <a:rPr lang="en-US" altLang="ko-KR" sz="1100" b="0" i="1">
                            <a:solidFill>
                              <a:schemeClr val="tx1"/>
                            </a:solidFill>
                            <a:latin typeface="Cambria Math" panose="02040503050406030204" pitchFamily="18" charset="0"/>
                          </a:rPr>
                          <m:t> </m:t>
                        </m:r>
                        <m:r>
                          <a:rPr lang="en-US" altLang="ko-KR" sz="1100" b="0" i="1" smtClean="0">
                            <a:solidFill>
                              <a:schemeClr val="tx1"/>
                            </a:solidFill>
                            <a:latin typeface="Cambria Math" panose="02040503050406030204" pitchFamily="18" charset="0"/>
                          </a:rPr>
                          <m:t>  </m:t>
                        </m:r>
                      </m:oMath>
                    </m:oMathPara>
                  </a14:m>
                  <a:endParaRPr lang="en-US" altLang="ko-KR" sz="1100" b="0" dirty="0">
                    <a:solidFill>
                      <a:schemeClr val="tx1"/>
                    </a:solidFill>
                  </a:endParaRPr>
                </a:p>
              </p:txBody>
            </p:sp>
          </mc:Choice>
          <mc:Fallback xmlns="">
            <p:sp>
              <p:nvSpPr>
                <p:cNvPr id="11" name="타원 10"/>
                <p:cNvSpPr>
                  <a:spLocks noRot="1" noChangeAspect="1" noMove="1" noResize="1" noEditPoints="1" noAdjustHandles="1" noChangeArrowheads="1" noChangeShapeType="1" noTextEdit="1"/>
                </p:cNvSpPr>
                <p:nvPr/>
              </p:nvSpPr>
              <p:spPr>
                <a:xfrm>
                  <a:off x="6918989" y="4322765"/>
                  <a:ext cx="2275609" cy="475216"/>
                </a:xfrm>
                <a:prstGeom prst="ellipse">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697316" y="1295556"/>
                  <a:ext cx="3740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𝑤</m:t>
                        </m:r>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697316" y="1295556"/>
                  <a:ext cx="374073" cy="369332"/>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13" name="직선 화살표 연결선 12"/>
            <p:cNvCxnSpPr>
              <a:endCxn id="9" idx="0"/>
            </p:cNvCxnSpPr>
            <p:nvPr/>
          </p:nvCxnSpPr>
          <p:spPr>
            <a:xfrm>
              <a:off x="6987123" y="989415"/>
              <a:ext cx="20190" cy="1173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9" idx="3"/>
              <a:endCxn id="17" idx="0"/>
            </p:cNvCxnSpPr>
            <p:nvPr/>
          </p:nvCxnSpPr>
          <p:spPr>
            <a:xfrm flipH="1">
              <a:off x="5841798" y="2677551"/>
              <a:ext cx="480975" cy="23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11" idx="4"/>
            </p:cNvCxnSpPr>
            <p:nvPr/>
          </p:nvCxnSpPr>
          <p:spPr>
            <a:xfrm flipH="1">
              <a:off x="7123715" y="4797981"/>
              <a:ext cx="933079" cy="446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6448636" y="2301868"/>
                  <a:ext cx="110690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𝑧</m:t>
                            </m:r>
                          </m:e>
                          <m:sub>
                            <m:r>
                              <a:rPr lang="en-US" altLang="ko-KR" sz="1600" b="0" i="1" smtClean="0">
                                <a:latin typeface="Cambria Math" panose="02040503050406030204" pitchFamily="18" charset="0"/>
                              </a:rPr>
                              <m:t>1</m:t>
                            </m:r>
                          </m:sub>
                        </m:sSub>
                        <m:r>
                          <a:rPr lang="en-US" altLang="ko-KR" sz="1600" b="0" i="1" smtClean="0">
                            <a:latin typeface="Cambria Math" panose="02040503050406030204" pitchFamily="18" charset="0"/>
                          </a:rPr>
                          <m:t>, </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𝑧</m:t>
                            </m:r>
                          </m:e>
                          <m:sub>
                            <m:r>
                              <a:rPr lang="en-US" altLang="ko-KR" sz="1600" b="0" i="1" smtClean="0">
                                <a:latin typeface="Cambria Math" panose="02040503050406030204" pitchFamily="18" charset="0"/>
                              </a:rPr>
                              <m:t>2</m:t>
                            </m:r>
                          </m:sub>
                        </m:sSub>
                        <m:r>
                          <a:rPr lang="en-US" altLang="ko-KR" sz="1600" b="0" i="1" smtClean="0">
                            <a:latin typeface="Cambria Math" panose="02040503050406030204" pitchFamily="18" charset="0"/>
                          </a:rPr>
                          <m:t>,…,</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𝑧</m:t>
                            </m:r>
                          </m:e>
                          <m:sub>
                            <m:r>
                              <a:rPr lang="en-US" altLang="ko-KR" sz="1600" b="0" i="1" smtClean="0">
                                <a:latin typeface="Cambria Math" panose="02040503050406030204" pitchFamily="18" charset="0"/>
                              </a:rPr>
                              <m:t>𝑚</m:t>
                            </m:r>
                          </m:sub>
                        </m:sSub>
                      </m:oMath>
                    </m:oMathPara>
                  </a14:m>
                  <a:endParaRPr lang="ko-KR"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448636" y="2301868"/>
                  <a:ext cx="1106905" cy="246221"/>
                </a:xfrm>
                <a:prstGeom prst="rect">
                  <a:avLst/>
                </a:prstGeom>
                <a:blipFill>
                  <a:blip r:embed="rId4"/>
                  <a:stretch>
                    <a:fillRect l="-549" b="-1707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타원 16"/>
                <p:cNvSpPr/>
                <p:nvPr/>
              </p:nvSpPr>
              <p:spPr>
                <a:xfrm>
                  <a:off x="5137357" y="2913535"/>
                  <a:ext cx="1408882" cy="55448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sz="1200" b="0" i="1" smtClean="0">
                            <a:solidFill>
                              <a:schemeClr val="tx1"/>
                            </a:solidFill>
                            <a:latin typeface="Cambria Math" panose="02040503050406030204" pitchFamily="18" charset="0"/>
                          </a:rPr>
                          <m:t>𝜇</m:t>
                        </m:r>
                        <m:r>
                          <a:rPr lang="en-US" altLang="ko-KR" sz="1200" b="0" i="1" smtClean="0">
                            <a:solidFill>
                              <a:schemeClr val="tx1"/>
                            </a:solidFill>
                            <a:latin typeface="Cambria Math" panose="02040503050406030204" pitchFamily="18" charset="0"/>
                          </a:rPr>
                          <m:t>=</m:t>
                        </m:r>
                        <m:f>
                          <m:fPr>
                            <m:ctrlPr>
                              <a:rPr lang="en-US" altLang="ko-KR" sz="1200" b="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m:t>
                            </m:r>
                          </m:num>
                          <m:den>
                            <m:r>
                              <a:rPr lang="en-US" altLang="ko-KR" sz="1200" b="0" i="1" smtClean="0">
                                <a:solidFill>
                                  <a:schemeClr val="tx1"/>
                                </a:solidFill>
                                <a:latin typeface="Cambria Math" panose="02040503050406030204" pitchFamily="18" charset="0"/>
                              </a:rPr>
                              <m:t>𝑚</m:t>
                            </m:r>
                          </m:den>
                        </m:f>
                        <m:nary>
                          <m:naryPr>
                            <m:chr m:val="∑"/>
                            <m:ctrlPr>
                              <a:rPr lang="en-US" altLang="ko-KR" sz="1200" b="0" i="1" smtClean="0">
                                <a:solidFill>
                                  <a:schemeClr val="tx1"/>
                                </a:solidFill>
                                <a:latin typeface="Cambria Math" panose="02040503050406030204" pitchFamily="18" charset="0"/>
                              </a:rPr>
                            </m:ctrlPr>
                          </m:naryPr>
                          <m:sub>
                            <m:r>
                              <m:rPr>
                                <m:brk m:alnAt="23"/>
                              </m:rPr>
                              <a:rPr lang="en-US" altLang="ko-KR" sz="1200" b="0" i="1" smtClean="0">
                                <a:solidFill>
                                  <a:schemeClr val="tx1"/>
                                </a:solidFill>
                                <a:latin typeface="Cambria Math" panose="02040503050406030204" pitchFamily="18" charset="0"/>
                              </a:rPr>
                              <m:t>𝑖</m:t>
                            </m:r>
                            <m:r>
                              <a:rPr lang="en-US" altLang="ko-KR" sz="1200" b="0" i="1" smtClean="0">
                                <a:solidFill>
                                  <a:schemeClr val="tx1"/>
                                </a:solidFill>
                                <a:latin typeface="Cambria Math" panose="02040503050406030204" pitchFamily="18" charset="0"/>
                              </a:rPr>
                              <m:t>=1</m:t>
                            </m:r>
                          </m:sub>
                          <m:sup>
                            <m:r>
                              <a:rPr lang="en-US" altLang="ko-KR" sz="1200" b="0" i="1" smtClean="0">
                                <a:solidFill>
                                  <a:schemeClr val="tx1"/>
                                </a:solidFill>
                                <a:latin typeface="Cambria Math" panose="02040503050406030204" pitchFamily="18" charset="0"/>
                              </a:rPr>
                              <m:t>𝑚</m:t>
                            </m:r>
                          </m:sup>
                          <m:e>
                            <m:sSub>
                              <m:sSubPr>
                                <m:ctrlPr>
                                  <a:rPr lang="en-US" altLang="ko-KR" sz="1200" b="0" i="1" smtClean="0">
                                    <a:solidFill>
                                      <a:schemeClr val="tx1"/>
                                    </a:solidFill>
                                    <a:latin typeface="Cambria Math" panose="02040503050406030204" pitchFamily="18" charset="0"/>
                                  </a:rPr>
                                </m:ctrlPr>
                              </m:sSubPr>
                              <m:e>
                                <m:r>
                                  <a:rPr lang="en-US" altLang="ko-KR" sz="1200" b="0" i="1" smtClean="0">
                                    <a:solidFill>
                                      <a:schemeClr val="tx1"/>
                                    </a:solidFill>
                                    <a:latin typeface="Cambria Math" panose="02040503050406030204" pitchFamily="18" charset="0"/>
                                  </a:rPr>
                                  <m:t>𝑧</m:t>
                                </m:r>
                              </m:e>
                              <m:sub>
                                <m:r>
                                  <a:rPr lang="en-US" altLang="ko-KR" sz="1200" b="0" i="1" smtClean="0">
                                    <a:solidFill>
                                      <a:schemeClr val="tx1"/>
                                    </a:solidFill>
                                    <a:latin typeface="Cambria Math" panose="02040503050406030204" pitchFamily="18" charset="0"/>
                                  </a:rPr>
                                  <m:t>𝑖</m:t>
                                </m:r>
                              </m:sub>
                            </m:sSub>
                          </m:e>
                        </m:nary>
                      </m:oMath>
                    </m:oMathPara>
                  </a14:m>
                  <a:endParaRPr lang="ko-KR" altLang="en-US" sz="1000" dirty="0">
                    <a:solidFill>
                      <a:schemeClr val="tx1"/>
                    </a:solidFill>
                  </a:endParaRPr>
                </a:p>
              </p:txBody>
            </p:sp>
          </mc:Choice>
          <mc:Fallback xmlns="">
            <p:sp>
              <p:nvSpPr>
                <p:cNvPr id="17" name="타원 16"/>
                <p:cNvSpPr>
                  <a:spLocks noRot="1" noChangeAspect="1" noMove="1" noResize="1" noEditPoints="1" noAdjustHandles="1" noChangeArrowheads="1" noChangeShapeType="1" noTextEdit="1"/>
                </p:cNvSpPr>
                <p:nvPr/>
              </p:nvSpPr>
              <p:spPr>
                <a:xfrm>
                  <a:off x="5137357" y="2913535"/>
                  <a:ext cx="1408882" cy="554488"/>
                </a:xfrm>
                <a:prstGeom prst="ellipse">
                  <a:avLst/>
                </a:prstGeom>
                <a:blipFill rotWithShape="0">
                  <a:blip r:embed="rId5"/>
                  <a:stretch>
                    <a:fillRect t="-103226" r="-46352" b="-15914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타원 17"/>
                <p:cNvSpPr/>
                <p:nvPr/>
              </p:nvSpPr>
              <p:spPr>
                <a:xfrm>
                  <a:off x="4849467" y="3894551"/>
                  <a:ext cx="1984663" cy="6695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100" b="0" i="1" dirty="0" smtClean="0">
                                <a:solidFill>
                                  <a:schemeClr val="tx1"/>
                                </a:solidFill>
                                <a:latin typeface="Cambria Math" panose="02040503050406030204" pitchFamily="18" charset="0"/>
                              </a:rPr>
                            </m:ctrlPr>
                          </m:sSupPr>
                          <m:e>
                            <m:r>
                              <a:rPr lang="ko-KR" altLang="en-US" sz="1100" b="0" i="1" dirty="0" smtClean="0">
                                <a:solidFill>
                                  <a:schemeClr val="tx1"/>
                                </a:solidFill>
                                <a:latin typeface="Cambria Math" panose="02040503050406030204" pitchFamily="18" charset="0"/>
                              </a:rPr>
                              <m:t>𝜎</m:t>
                            </m:r>
                          </m:e>
                          <m:sup>
                            <m:r>
                              <a:rPr lang="en-US" altLang="ko-KR" sz="1100" b="0" i="1" dirty="0" smtClean="0">
                                <a:solidFill>
                                  <a:schemeClr val="tx1"/>
                                </a:solidFill>
                                <a:latin typeface="Cambria Math" panose="02040503050406030204" pitchFamily="18" charset="0"/>
                              </a:rPr>
                              <m:t>2</m:t>
                            </m:r>
                          </m:sup>
                        </m:sSup>
                        <m:r>
                          <a:rPr lang="en-US" altLang="ko-KR" sz="1100" b="0" i="1" smtClean="0">
                            <a:solidFill>
                              <a:schemeClr val="tx1"/>
                            </a:solidFill>
                            <a:latin typeface="Cambria Math" panose="02040503050406030204" pitchFamily="18" charset="0"/>
                          </a:rPr>
                          <m:t>=</m:t>
                        </m:r>
                        <m:f>
                          <m:fPr>
                            <m:ctrlPr>
                              <a:rPr lang="en-US" altLang="ko-KR" sz="1100" b="0" i="1" smtClean="0">
                                <a:solidFill>
                                  <a:schemeClr val="tx1"/>
                                </a:solidFill>
                                <a:latin typeface="Cambria Math" panose="02040503050406030204" pitchFamily="18" charset="0"/>
                              </a:rPr>
                            </m:ctrlPr>
                          </m:fPr>
                          <m:num>
                            <m:r>
                              <a:rPr lang="en-US" altLang="ko-KR" sz="1100" b="0" i="1" smtClean="0">
                                <a:solidFill>
                                  <a:schemeClr val="tx1"/>
                                </a:solidFill>
                                <a:latin typeface="Cambria Math" panose="02040503050406030204" pitchFamily="18" charset="0"/>
                              </a:rPr>
                              <m:t>1</m:t>
                            </m:r>
                          </m:num>
                          <m:den>
                            <m:r>
                              <a:rPr lang="en-US" altLang="ko-KR" sz="1100" b="0" i="1" smtClean="0">
                                <a:solidFill>
                                  <a:schemeClr val="tx1"/>
                                </a:solidFill>
                                <a:latin typeface="Cambria Math" panose="02040503050406030204" pitchFamily="18" charset="0"/>
                              </a:rPr>
                              <m:t>𝑚</m:t>
                            </m:r>
                          </m:den>
                        </m:f>
                        <m:nary>
                          <m:naryPr>
                            <m:chr m:val="∑"/>
                            <m:ctrlPr>
                              <a:rPr lang="en-US" altLang="ko-KR" sz="1100" b="0" i="1" smtClean="0">
                                <a:solidFill>
                                  <a:schemeClr val="tx1"/>
                                </a:solidFill>
                                <a:latin typeface="Cambria Math" panose="02040503050406030204" pitchFamily="18" charset="0"/>
                              </a:rPr>
                            </m:ctrlPr>
                          </m:naryPr>
                          <m:sub>
                            <m:r>
                              <m:rPr>
                                <m:brk m:alnAt="23"/>
                              </m:rPr>
                              <a:rPr lang="en-US" altLang="ko-KR" sz="1100" b="0" i="1" smtClean="0">
                                <a:solidFill>
                                  <a:schemeClr val="tx1"/>
                                </a:solidFill>
                                <a:latin typeface="Cambria Math" panose="02040503050406030204" pitchFamily="18" charset="0"/>
                              </a:rPr>
                              <m:t>𝑖</m:t>
                            </m:r>
                            <m:r>
                              <a:rPr lang="en-US" altLang="ko-KR" sz="1100" b="0" i="1" smtClean="0">
                                <a:solidFill>
                                  <a:schemeClr val="tx1"/>
                                </a:solidFill>
                                <a:latin typeface="Cambria Math" panose="02040503050406030204" pitchFamily="18" charset="0"/>
                              </a:rPr>
                              <m:t>=1</m:t>
                            </m:r>
                          </m:sub>
                          <m:sup>
                            <m:r>
                              <a:rPr lang="en-US" altLang="ko-KR" sz="1100" b="0" i="1" smtClean="0">
                                <a:solidFill>
                                  <a:schemeClr val="tx1"/>
                                </a:solidFill>
                                <a:latin typeface="Cambria Math" panose="02040503050406030204" pitchFamily="18" charset="0"/>
                              </a:rPr>
                              <m:t>𝑚</m:t>
                            </m:r>
                          </m:sup>
                          <m:e>
                            <m:sSup>
                              <m:sSupPr>
                                <m:ctrlPr>
                                  <a:rPr lang="en-US" altLang="ko-KR" sz="1100" b="0" i="1" smtClean="0">
                                    <a:solidFill>
                                      <a:schemeClr val="tx1"/>
                                    </a:solidFill>
                                    <a:latin typeface="Cambria Math" panose="02040503050406030204" pitchFamily="18" charset="0"/>
                                  </a:rPr>
                                </m:ctrlPr>
                              </m:sSupPr>
                              <m:e>
                                <m:d>
                                  <m:dPr>
                                    <m:ctrlPr>
                                      <a:rPr lang="en-US" altLang="ko-KR" sz="1100" b="0" i="1" smtClean="0">
                                        <a:solidFill>
                                          <a:schemeClr val="tx1"/>
                                        </a:solidFill>
                                        <a:latin typeface="Cambria Math" panose="02040503050406030204" pitchFamily="18" charset="0"/>
                                      </a:rPr>
                                    </m:ctrlPr>
                                  </m:dPr>
                                  <m:e>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𝜇</m:t>
                                    </m:r>
                                  </m:e>
                                </m:d>
                              </m:e>
                              <m:sup>
                                <m:r>
                                  <a:rPr lang="en-US" altLang="ko-KR" sz="1100" b="0" i="1" smtClean="0">
                                    <a:solidFill>
                                      <a:schemeClr val="tx1"/>
                                    </a:solidFill>
                                    <a:latin typeface="Cambria Math" panose="02040503050406030204" pitchFamily="18" charset="0"/>
                                  </a:rPr>
                                  <m:t>2</m:t>
                                </m:r>
                              </m:sup>
                            </m:sSup>
                          </m:e>
                        </m:nary>
                      </m:oMath>
                    </m:oMathPara>
                  </a14:m>
                  <a:endParaRPr lang="ko-KR" altLang="en-US" sz="900" dirty="0">
                    <a:solidFill>
                      <a:schemeClr val="tx1"/>
                    </a:solidFill>
                  </a:endParaRPr>
                </a:p>
              </p:txBody>
            </p:sp>
          </mc:Choice>
          <mc:Fallback xmlns="">
            <p:sp>
              <p:nvSpPr>
                <p:cNvPr id="18" name="타원 17"/>
                <p:cNvSpPr>
                  <a:spLocks noRot="1" noChangeAspect="1" noMove="1" noResize="1" noEditPoints="1" noAdjustHandles="1" noChangeArrowheads="1" noChangeShapeType="1" noTextEdit="1"/>
                </p:cNvSpPr>
                <p:nvPr/>
              </p:nvSpPr>
              <p:spPr>
                <a:xfrm>
                  <a:off x="4849467" y="3894551"/>
                  <a:ext cx="1984663" cy="669596"/>
                </a:xfrm>
                <a:prstGeom prst="ellipse">
                  <a:avLst/>
                </a:prstGeom>
                <a:blipFill rotWithShape="0">
                  <a:blip r:embed="rId6"/>
                  <a:stretch>
                    <a:fillRect t="-67568" r="-5199" b="-110811"/>
                  </a:stretch>
                </a:blipFill>
              </p:spPr>
              <p:txBody>
                <a:bodyPr/>
                <a:lstStyle/>
                <a:p>
                  <a:r>
                    <a:rPr lang="ko-KR" altLang="en-US">
                      <a:noFill/>
                    </a:rPr>
                    <a:t> </a:t>
                  </a:r>
                </a:p>
              </p:txBody>
            </p:sp>
          </mc:Fallback>
        </mc:AlternateContent>
        <p:cxnSp>
          <p:nvCxnSpPr>
            <p:cNvPr id="19" name="직선 화살표 연결선 18"/>
            <p:cNvCxnSpPr>
              <a:stCxn id="17" idx="4"/>
              <a:endCxn id="18" idx="0"/>
            </p:cNvCxnSpPr>
            <p:nvPr/>
          </p:nvCxnSpPr>
          <p:spPr>
            <a:xfrm>
              <a:off x="5841798" y="3468023"/>
              <a:ext cx="1" cy="426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a:stCxn id="18" idx="6"/>
              <a:endCxn id="11" idx="1"/>
            </p:cNvCxnSpPr>
            <p:nvPr/>
          </p:nvCxnSpPr>
          <p:spPr>
            <a:xfrm>
              <a:off x="6834130" y="4229349"/>
              <a:ext cx="418114" cy="1630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7" idx="6"/>
              <a:endCxn id="11" idx="0"/>
            </p:cNvCxnSpPr>
            <p:nvPr/>
          </p:nvCxnSpPr>
          <p:spPr>
            <a:xfrm>
              <a:off x="6546239" y="3190779"/>
              <a:ext cx="1510555" cy="11319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4"/>
              <a:endCxn id="11" idx="0"/>
            </p:cNvCxnSpPr>
            <p:nvPr/>
          </p:nvCxnSpPr>
          <p:spPr>
            <a:xfrm>
              <a:off x="7007313" y="2765810"/>
              <a:ext cx="1049481" cy="1556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stCxn id="9" idx="4"/>
              <a:endCxn id="18" idx="7"/>
            </p:cNvCxnSpPr>
            <p:nvPr/>
          </p:nvCxnSpPr>
          <p:spPr>
            <a:xfrm flipH="1">
              <a:off x="6543483" y="2765810"/>
              <a:ext cx="463830" cy="1226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7322126" y="4874660"/>
                  <a:ext cx="83816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𝛾</m:t>
                        </m:r>
                      </m:oMath>
                    </m:oMathPara>
                  </a14:m>
                  <a:endParaRPr lang="ko-KR" alt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7322126" y="4874660"/>
                  <a:ext cx="838161" cy="307777"/>
                </a:xfrm>
                <a:prstGeom prst="rect">
                  <a:avLst/>
                </a:prstGeom>
                <a:blipFill rotWithShape="0">
                  <a:blip r:embed="rId7"/>
                  <a:stretch>
                    <a:fillRect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타원 24"/>
                <p:cNvSpPr/>
                <p:nvPr/>
              </p:nvSpPr>
              <p:spPr>
                <a:xfrm>
                  <a:off x="6203003" y="5267919"/>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sz="1100" b="0" i="1" smtClean="0">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𝑦</m:t>
                            </m:r>
                          </m:e>
                          <m:sub>
                            <m:r>
                              <a:rPr lang="en-US" altLang="ko-KR" sz="1100" b="0" i="1" smtClean="0">
                                <a:solidFill>
                                  <a:schemeClr val="tx1"/>
                                </a:solidFill>
                                <a:latin typeface="Cambria Math" panose="02040503050406030204" pitchFamily="18" charset="0"/>
                              </a:rPr>
                              <m:t>𝑖</m:t>
                            </m:r>
                          </m:sub>
                        </m:sSub>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𝛾</m:t>
                        </m:r>
                        <m:acc>
                          <m:accPr>
                            <m:chr m:val="̂"/>
                            <m:ctrlPr>
                              <a:rPr lang="ko-KR" altLang="en-US" sz="1100" i="1">
                                <a:solidFill>
                                  <a:schemeClr val="tx1"/>
                                </a:solidFill>
                                <a:latin typeface="Cambria Math" panose="02040503050406030204" pitchFamily="18" charset="0"/>
                              </a:rPr>
                            </m:ctrlPr>
                          </m:accPr>
                          <m:e>
                            <m:sSub>
                              <m:sSubPr>
                                <m:ctrlPr>
                                  <a:rPr lang="en-US" altLang="ko-KR" sz="1100" i="1">
                                    <a:solidFill>
                                      <a:schemeClr val="tx1"/>
                                    </a:solidFill>
                                    <a:latin typeface="Cambria Math" panose="02040503050406030204" pitchFamily="18" charset="0"/>
                                  </a:rPr>
                                </m:ctrlPr>
                              </m:sSubPr>
                              <m:e>
                                <m:r>
                                  <a:rPr lang="en-US" altLang="ko-KR" sz="1100" b="0" i="1" smtClean="0">
                                    <a:solidFill>
                                      <a:schemeClr val="tx1"/>
                                    </a:solidFill>
                                    <a:latin typeface="Cambria Math" panose="02040503050406030204" pitchFamily="18" charset="0"/>
                                  </a:rPr>
                                  <m:t>𝑧</m:t>
                                </m:r>
                              </m:e>
                              <m:sub>
                                <m:r>
                                  <a:rPr lang="en-US" altLang="ko-KR" sz="1100" i="1">
                                    <a:solidFill>
                                      <a:schemeClr val="tx1"/>
                                    </a:solidFill>
                                    <a:latin typeface="Cambria Math" panose="02040503050406030204" pitchFamily="18" charset="0"/>
                                  </a:rPr>
                                  <m:t>𝑖</m:t>
                                </m:r>
                              </m:sub>
                            </m:sSub>
                          </m:e>
                        </m:acc>
                        <m:r>
                          <a:rPr lang="en-US" altLang="ko-KR" sz="1100" b="0" i="1" smtClean="0">
                            <a:solidFill>
                              <a:schemeClr val="tx1"/>
                            </a:solidFill>
                            <a:latin typeface="Cambria Math" panose="02040503050406030204" pitchFamily="18" charset="0"/>
                          </a:rPr>
                          <m:t>+</m:t>
                        </m:r>
                        <m:r>
                          <a:rPr lang="ko-KR" altLang="en-US" sz="1100" b="0" i="1" smtClean="0">
                            <a:solidFill>
                              <a:schemeClr val="tx1"/>
                            </a:solidFill>
                            <a:latin typeface="Cambria Math" panose="02040503050406030204" pitchFamily="18" charset="0"/>
                          </a:rPr>
                          <m:t>𝛽</m:t>
                        </m:r>
                      </m:oMath>
                    </m:oMathPara>
                  </a14:m>
                  <a:endParaRPr lang="ko-KR" altLang="en-US" sz="1100" dirty="0">
                    <a:solidFill>
                      <a:schemeClr val="tx1"/>
                    </a:solidFill>
                  </a:endParaRPr>
                </a:p>
              </p:txBody>
            </p:sp>
          </mc:Choice>
          <mc:Fallback xmlns="">
            <p:sp>
              <p:nvSpPr>
                <p:cNvPr id="25" name="타원 24"/>
                <p:cNvSpPr>
                  <a:spLocks noRot="1" noChangeAspect="1" noMove="1" noResize="1" noEditPoints="1" noAdjustHandles="1" noChangeArrowheads="1" noChangeShapeType="1" noTextEdit="1"/>
                </p:cNvSpPr>
                <p:nvPr/>
              </p:nvSpPr>
              <p:spPr>
                <a:xfrm>
                  <a:off x="6203003" y="5267919"/>
                  <a:ext cx="1427763" cy="475216"/>
                </a:xfrm>
                <a:prstGeom prst="ellipse">
                  <a:avLst/>
                </a:prstGeom>
                <a:blipFill rotWithShape="0">
                  <a:blip r:embed="rId8"/>
                  <a:stretch>
                    <a:fillRect/>
                  </a:stretch>
                </a:blipFill>
              </p:spPr>
              <p:txBody>
                <a:bodyPr/>
                <a:lstStyle/>
                <a:p>
                  <a:r>
                    <a:rPr lang="ko-KR" altLang="en-US">
                      <a:noFill/>
                    </a:rPr>
                    <a:t> </a:t>
                  </a:r>
                </a:p>
              </p:txBody>
            </p:sp>
          </mc:Fallback>
        </mc:AlternateContent>
        <p:cxnSp>
          <p:nvCxnSpPr>
            <p:cNvPr id="26" name="직선 화살표 연결선 25"/>
            <p:cNvCxnSpPr/>
            <p:nvPr/>
          </p:nvCxnSpPr>
          <p:spPr>
            <a:xfrm flipH="1">
              <a:off x="6873959" y="5720361"/>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타원 26"/>
                <p:cNvSpPr/>
                <p:nvPr/>
              </p:nvSpPr>
              <p:spPr>
                <a:xfrm>
                  <a:off x="6277100" y="5973703"/>
                  <a:ext cx="1427763" cy="475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sz="1100" i="1" dirty="0" smtClean="0">
                            <a:latin typeface="Cambria Math" panose="02040503050406030204" pitchFamily="18" charset="0"/>
                            <a:ea typeface="Cambria Math" panose="02040503050406030204" pitchFamily="18" charset="0"/>
                          </a:rPr>
                          <m:t>𝜎</m:t>
                        </m:r>
                        <m:r>
                          <a:rPr lang="en-US" altLang="ko-KR" sz="1100" b="0" i="0" dirty="0" smtClean="0">
                            <a:latin typeface="Cambria Math" panose="02040503050406030204" pitchFamily="18" charset="0"/>
                            <a:ea typeface="Cambria Math" panose="02040503050406030204" pitchFamily="18" charset="0"/>
                          </a:rPr>
                          <m:t>(</m:t>
                        </m:r>
                        <m:sSub>
                          <m:sSubPr>
                            <m:ctrlPr>
                              <a:rPr lang="en-US" altLang="ko-KR" sz="1100" b="0" i="1" dirty="0" smtClean="0">
                                <a:latin typeface="Cambria Math" panose="02040503050406030204" pitchFamily="18" charset="0"/>
                                <a:ea typeface="Cambria Math" panose="02040503050406030204" pitchFamily="18" charset="0"/>
                              </a:rPr>
                            </m:ctrlPr>
                          </m:sSubPr>
                          <m:e>
                            <m:r>
                              <m:rPr>
                                <m:sty m:val="p"/>
                              </m:rPr>
                              <a:rPr lang="en-US" altLang="ko-KR" sz="1100" b="0" i="0" dirty="0" smtClean="0">
                                <a:latin typeface="Cambria Math" panose="02040503050406030204" pitchFamily="18" charset="0"/>
                                <a:ea typeface="Cambria Math" panose="02040503050406030204" pitchFamily="18" charset="0"/>
                              </a:rPr>
                              <m:t>y</m:t>
                            </m:r>
                          </m:e>
                          <m:sub>
                            <m:r>
                              <m:rPr>
                                <m:sty m:val="p"/>
                              </m:rPr>
                              <a:rPr lang="en-US" altLang="ko-KR" sz="1100" b="0" i="0" dirty="0" smtClean="0">
                                <a:latin typeface="Cambria Math" panose="02040503050406030204" pitchFamily="18" charset="0"/>
                                <a:ea typeface="Cambria Math" panose="02040503050406030204" pitchFamily="18" charset="0"/>
                              </a:rPr>
                              <m:t>i</m:t>
                            </m:r>
                          </m:sub>
                        </m:sSub>
                        <m:r>
                          <a:rPr lang="en-US" altLang="ko-KR" sz="1100" b="0" i="0" dirty="0" smtClean="0">
                            <a:latin typeface="Cambria Math" panose="02040503050406030204" pitchFamily="18" charset="0"/>
                            <a:ea typeface="Cambria Math" panose="02040503050406030204" pitchFamily="18" charset="0"/>
                          </a:rPr>
                          <m:t>)</m:t>
                        </m:r>
                      </m:oMath>
                    </m:oMathPara>
                  </a14:m>
                  <a:endParaRPr lang="ko-KR" altLang="en-US" sz="1100" dirty="0">
                    <a:solidFill>
                      <a:schemeClr val="tx1"/>
                    </a:solidFill>
                  </a:endParaRPr>
                </a:p>
              </p:txBody>
            </p:sp>
          </mc:Choice>
          <mc:Fallback xmlns="">
            <p:sp>
              <p:nvSpPr>
                <p:cNvPr id="27" name="타원 26"/>
                <p:cNvSpPr>
                  <a:spLocks noRot="1" noChangeAspect="1" noMove="1" noResize="1" noEditPoints="1" noAdjustHandles="1" noChangeArrowheads="1" noChangeShapeType="1" noTextEdit="1"/>
                </p:cNvSpPr>
                <p:nvPr/>
              </p:nvSpPr>
              <p:spPr>
                <a:xfrm>
                  <a:off x="6277100" y="5973703"/>
                  <a:ext cx="1427763" cy="475216"/>
                </a:xfrm>
                <a:prstGeom prst="ellipse">
                  <a:avLst/>
                </a:prstGeom>
                <a:blipFill rotWithShape="0">
                  <a:blip r:embed="rId9"/>
                  <a:stretch>
                    <a:fillRect/>
                  </a:stretch>
                </a:blipFill>
              </p:spPr>
              <p:txBody>
                <a:bodyPr/>
                <a:lstStyle/>
                <a:p>
                  <a:r>
                    <a:rPr lang="ko-KR" altLang="en-US">
                      <a:noFill/>
                    </a:rPr>
                    <a:t> </a:t>
                  </a:r>
                </a:p>
              </p:txBody>
            </p:sp>
          </mc:Fallback>
        </mc:AlternateContent>
        <p:cxnSp>
          <p:nvCxnSpPr>
            <p:cNvPr id="28" name="직선 화살표 연결선 27"/>
            <p:cNvCxnSpPr/>
            <p:nvPr/>
          </p:nvCxnSpPr>
          <p:spPr>
            <a:xfrm flipH="1">
              <a:off x="6987123" y="6471684"/>
              <a:ext cx="2126" cy="2467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7606210" y="5336332"/>
                  <a:ext cx="1154221" cy="307777"/>
                </a:xfrm>
                <a:prstGeom prst="rect">
                  <a:avLst/>
                </a:prstGeom>
                <a:noFill/>
              </p:spPr>
              <p:txBody>
                <a:bodyPr wrap="square" rtlCol="0">
                  <a:spAutoFit/>
                </a:bodyPr>
                <a:lstStyle/>
                <a:p>
                  <a14:m>
                    <m:oMath xmlns:m="http://schemas.openxmlformats.org/officeDocument/2006/math">
                      <m:r>
                        <a:rPr lang="ko-KR" altLang="en-US" sz="1400" i="1" smtClean="0">
                          <a:latin typeface="Cambria Math" panose="02040503050406030204" pitchFamily="18" charset="0"/>
                        </a:rPr>
                        <m:t>𝛽</m:t>
                      </m:r>
                    </m:oMath>
                  </a14:m>
                  <a:r>
                    <a:rPr lang="en-US" altLang="ko-KR" sz="1400" dirty="0"/>
                    <a:t>: bias</a:t>
                  </a:r>
                  <a:endParaRPr lang="ko-KR" alt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7606210" y="5336332"/>
                  <a:ext cx="1154221" cy="307777"/>
                </a:xfrm>
                <a:prstGeom prst="rect">
                  <a:avLst/>
                </a:prstGeom>
                <a:blipFill rotWithShape="0">
                  <a:blip r:embed="rId10"/>
                  <a:stretch>
                    <a:fillRect t="-4000" b="-2000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30" name="직사각형 29"/>
              <p:cNvSpPr/>
              <p:nvPr/>
            </p:nvSpPr>
            <p:spPr>
              <a:xfrm>
                <a:off x="6867017" y="1470834"/>
                <a:ext cx="2795317" cy="1052789"/>
              </a:xfrm>
              <a:prstGeom prst="rect">
                <a:avLst/>
              </a:prstGeom>
            </p:spPr>
            <p:txBody>
              <a:bodyPr wrap="none">
                <a:spAutoFit/>
              </a:bodyPr>
              <a:lstStyle/>
              <a:p>
                <a14:m>
                  <m:oMath xmlns:m="http://schemas.openxmlformats.org/officeDocument/2006/math">
                    <m:f>
                      <m:fPr>
                        <m:ctrlPr>
                          <a:rPr lang="en-US" altLang="ko-KR" sz="2400" i="1" dirty="0" smtClean="0">
                            <a:latin typeface="Cambria Math" panose="02040503050406030204" pitchFamily="18" charset="0"/>
                          </a:rPr>
                        </m:ctrlPr>
                      </m:fPr>
                      <m:num>
                        <m:r>
                          <a:rPr lang="ko-KR" altLang="en-US" sz="2400" i="1" dirty="0">
                            <a:latin typeface="Cambria Math" panose="02040503050406030204" pitchFamily="18" charset="0"/>
                          </a:rPr>
                          <m:t>𝜕</m:t>
                        </m:r>
                        <m:r>
                          <a:rPr lang="en-US" altLang="ko-KR" sz="2400" i="1" dirty="0">
                            <a:latin typeface="Cambria Math" panose="02040503050406030204" pitchFamily="18" charset="0"/>
                          </a:rPr>
                          <m:t>𝐶</m:t>
                        </m:r>
                      </m:num>
                      <m:den>
                        <m:r>
                          <a:rPr lang="ko-KR" altLang="en-US" sz="2400" i="1" dirty="0">
                            <a:latin typeface="Cambria Math" panose="02040503050406030204" pitchFamily="18" charset="0"/>
                          </a:rPr>
                          <m:t>𝜕</m:t>
                        </m:r>
                        <m:acc>
                          <m:accPr>
                            <m:chr m:val="̂"/>
                            <m:ctrlPr>
                              <a:rPr lang="ko-KR" altLang="en-US" sz="2400" i="1">
                                <a:latin typeface="Cambria Math" panose="02040503050406030204" pitchFamily="18" charset="0"/>
                              </a:rPr>
                            </m:ctrlPr>
                          </m:accPr>
                          <m:e>
                            <m:sSub>
                              <m:sSubPr>
                                <m:ctrlPr>
                                  <a:rPr lang="en-US" altLang="ko-KR" sz="2400" i="1" smtClean="0">
                                    <a:latin typeface="Cambria Math" panose="02040503050406030204" pitchFamily="18" charset="0"/>
                                  </a:rPr>
                                </m:ctrlPr>
                              </m:sSubPr>
                              <m:e>
                                <m:r>
                                  <a:rPr lang="en-US" altLang="ko-KR" sz="2400" b="0" i="1" smtClean="0">
                                    <a:latin typeface="Cambria Math" panose="02040503050406030204" pitchFamily="18" charset="0"/>
                                  </a:rPr>
                                  <m:t>𝑧</m:t>
                                </m:r>
                              </m:e>
                              <m:sub>
                                <m:r>
                                  <a:rPr lang="en-US" altLang="ko-KR" sz="2400" i="1">
                                    <a:latin typeface="Cambria Math" panose="02040503050406030204" pitchFamily="18" charset="0"/>
                                  </a:rPr>
                                  <m:t>𝑖</m:t>
                                </m:r>
                              </m:sub>
                            </m:sSub>
                          </m:e>
                        </m:acc>
                      </m:den>
                    </m:f>
                    <m:r>
                      <a:rPr lang="en-US" altLang="ko-KR" sz="2400" i="1" dirty="0">
                        <a:latin typeface="Cambria Math" panose="02040503050406030204" pitchFamily="18" charset="0"/>
                      </a:rPr>
                      <m:t>=</m:t>
                    </m:r>
                    <m:f>
                      <m:fPr>
                        <m:ctrlPr>
                          <a:rPr lang="en-US" altLang="ko-KR" sz="2400" i="1" dirty="0">
                            <a:latin typeface="Cambria Math" panose="02040503050406030204" pitchFamily="18" charset="0"/>
                          </a:rPr>
                        </m:ctrlPr>
                      </m:fPr>
                      <m:num>
                        <m:r>
                          <a:rPr lang="ko-KR" altLang="en-US" sz="2400" i="1" dirty="0">
                            <a:latin typeface="Cambria Math" panose="02040503050406030204" pitchFamily="18" charset="0"/>
                          </a:rPr>
                          <m:t>𝜕</m:t>
                        </m:r>
                        <m:r>
                          <a:rPr lang="en-US" altLang="ko-KR" sz="2400" i="1" dirty="0">
                            <a:latin typeface="Cambria Math" panose="02040503050406030204" pitchFamily="18" charset="0"/>
                          </a:rPr>
                          <m:t>𝐶</m:t>
                        </m:r>
                      </m:num>
                      <m:den>
                        <m:r>
                          <a:rPr lang="ko-KR" altLang="en-US" sz="2400" i="1" dirty="0">
                            <a:latin typeface="Cambria Math" panose="02040503050406030204" pitchFamily="18" charset="0"/>
                          </a:rPr>
                          <m:t>𝜕</m:t>
                        </m:r>
                        <m:sSub>
                          <m:sSubPr>
                            <m:ctrlPr>
                              <a:rPr lang="en-US" altLang="ko-KR" sz="2400" i="1" dirty="0">
                                <a:latin typeface="Cambria Math" panose="02040503050406030204" pitchFamily="18" charset="0"/>
                              </a:rPr>
                            </m:ctrlPr>
                          </m:sSubPr>
                          <m:e>
                            <m:r>
                              <a:rPr lang="en-US" altLang="ko-KR" sz="2400" i="1" dirty="0">
                                <a:latin typeface="Cambria Math" panose="02040503050406030204" pitchFamily="18" charset="0"/>
                              </a:rPr>
                              <m:t>𝑦</m:t>
                            </m:r>
                          </m:e>
                          <m:sub>
                            <m:r>
                              <a:rPr lang="en-US" altLang="ko-KR" sz="2400" i="1" dirty="0">
                                <a:latin typeface="Cambria Math" panose="02040503050406030204" pitchFamily="18" charset="0"/>
                              </a:rPr>
                              <m:t>𝑖</m:t>
                            </m:r>
                          </m:sub>
                        </m:sSub>
                      </m:den>
                    </m:f>
                    <m:r>
                      <a:rPr lang="en-US" altLang="ko-KR" sz="2400" i="1" dirty="0">
                        <a:latin typeface="Cambria Math" panose="02040503050406030204" pitchFamily="18" charset="0"/>
                        <a:ea typeface="Cambria Math" panose="02040503050406030204" pitchFamily="18" charset="0"/>
                      </a:rPr>
                      <m:t>∙</m:t>
                    </m:r>
                    <m:f>
                      <m:fPr>
                        <m:ctrlPr>
                          <a:rPr lang="en-US" altLang="ko-KR" sz="2400" b="0" i="1" dirty="0" smtClean="0">
                            <a:latin typeface="Cambria Math" panose="02040503050406030204" pitchFamily="18" charset="0"/>
                          </a:rPr>
                        </m:ctrlPr>
                      </m:fPr>
                      <m:num>
                        <m:r>
                          <a:rPr lang="ko-KR" altLang="en-US" sz="2400" i="1" dirty="0">
                            <a:latin typeface="Cambria Math" panose="02040503050406030204" pitchFamily="18" charset="0"/>
                          </a:rPr>
                          <m:t>𝜕</m:t>
                        </m:r>
                        <m:sSub>
                          <m:sSubPr>
                            <m:ctrlPr>
                              <a:rPr lang="en-US" altLang="ko-KR" sz="2400" b="0" i="1" dirty="0" smtClean="0">
                                <a:latin typeface="Cambria Math" panose="02040503050406030204" pitchFamily="18" charset="0"/>
                              </a:rPr>
                            </m:ctrlPr>
                          </m:sSubPr>
                          <m:e>
                            <m:r>
                              <a:rPr lang="en-US" altLang="ko-KR" sz="2400" b="0" i="1" dirty="0" smtClean="0">
                                <a:latin typeface="Cambria Math" panose="02040503050406030204" pitchFamily="18" charset="0"/>
                              </a:rPr>
                              <m:t>𝑦</m:t>
                            </m:r>
                          </m:e>
                          <m:sub>
                            <m:r>
                              <a:rPr lang="en-US" altLang="ko-KR" sz="2400" b="0" i="1" dirty="0" smtClean="0">
                                <a:latin typeface="Cambria Math" panose="02040503050406030204" pitchFamily="18" charset="0"/>
                              </a:rPr>
                              <m:t>𝑖</m:t>
                            </m:r>
                          </m:sub>
                        </m:sSub>
                      </m:num>
                      <m:den>
                        <m:r>
                          <a:rPr lang="ko-KR" altLang="en-US" sz="2400" i="1" dirty="0">
                            <a:latin typeface="Cambria Math" panose="02040503050406030204" pitchFamily="18" charset="0"/>
                          </a:rPr>
                          <m:t>𝜕</m:t>
                        </m:r>
                        <m:acc>
                          <m:accPr>
                            <m:chr m:val="̂"/>
                            <m:ctrlPr>
                              <a:rPr lang="ko-KR" altLang="en-US" sz="2400" i="1">
                                <a:latin typeface="Cambria Math" panose="02040503050406030204" pitchFamily="18" charset="0"/>
                              </a:rPr>
                            </m:ctrlPr>
                          </m:accPr>
                          <m:e>
                            <m:sSub>
                              <m:sSubPr>
                                <m:ctrlPr>
                                  <a:rPr lang="en-US" altLang="ko-KR" sz="2400" i="1">
                                    <a:latin typeface="Cambria Math" panose="02040503050406030204" pitchFamily="18" charset="0"/>
                                  </a:rPr>
                                </m:ctrlPr>
                              </m:sSubPr>
                              <m:e>
                                <m:r>
                                  <a:rPr lang="en-US" altLang="ko-KR" sz="2400" b="0" i="1" smtClean="0">
                                    <a:latin typeface="Cambria Math" panose="02040503050406030204" pitchFamily="18" charset="0"/>
                                  </a:rPr>
                                  <m:t>𝑧</m:t>
                                </m:r>
                              </m:e>
                              <m:sub>
                                <m:r>
                                  <a:rPr lang="en-US" altLang="ko-KR" sz="2400" i="1">
                                    <a:latin typeface="Cambria Math" panose="02040503050406030204" pitchFamily="18" charset="0"/>
                                  </a:rPr>
                                  <m:t>𝑖</m:t>
                                </m:r>
                              </m:sub>
                            </m:sSub>
                          </m:e>
                        </m:acc>
                      </m:den>
                    </m:f>
                  </m:oMath>
                </a14:m>
                <a:r>
                  <a:rPr lang="ko-KR" altLang="en-US" sz="2400" dirty="0"/>
                  <a:t> </a:t>
                </a:r>
                <a:r>
                  <a:rPr lang="en-US" altLang="ko-KR" sz="2400" dirty="0"/>
                  <a:t>=</a:t>
                </a:r>
                <a14:m>
                  <m:oMath xmlns:m="http://schemas.openxmlformats.org/officeDocument/2006/math">
                    <m:f>
                      <m:fPr>
                        <m:ctrlPr>
                          <a:rPr lang="en-US" altLang="ko-KR" sz="2400" i="1" dirty="0">
                            <a:latin typeface="Cambria Math" panose="02040503050406030204" pitchFamily="18" charset="0"/>
                          </a:rPr>
                        </m:ctrlPr>
                      </m:fPr>
                      <m:num>
                        <m:r>
                          <a:rPr lang="ko-KR" altLang="en-US" sz="2400" i="1" dirty="0">
                            <a:latin typeface="Cambria Math" panose="02040503050406030204" pitchFamily="18" charset="0"/>
                          </a:rPr>
                          <m:t>𝜕</m:t>
                        </m:r>
                        <m:r>
                          <a:rPr lang="en-US" altLang="ko-KR" sz="2400" i="1" dirty="0">
                            <a:latin typeface="Cambria Math" panose="02040503050406030204" pitchFamily="18" charset="0"/>
                          </a:rPr>
                          <m:t>𝐶</m:t>
                        </m:r>
                      </m:num>
                      <m:den>
                        <m:r>
                          <a:rPr lang="ko-KR" altLang="en-US" sz="2400" i="1" dirty="0">
                            <a:latin typeface="Cambria Math" panose="02040503050406030204" pitchFamily="18" charset="0"/>
                          </a:rPr>
                          <m:t>𝜕</m:t>
                        </m:r>
                        <m:sSub>
                          <m:sSubPr>
                            <m:ctrlPr>
                              <a:rPr lang="en-US" altLang="ko-KR" sz="2400" i="1" dirty="0">
                                <a:latin typeface="Cambria Math" panose="02040503050406030204" pitchFamily="18" charset="0"/>
                              </a:rPr>
                            </m:ctrlPr>
                          </m:sSubPr>
                          <m:e>
                            <m:r>
                              <a:rPr lang="en-US" altLang="ko-KR" sz="2400" i="1" dirty="0">
                                <a:latin typeface="Cambria Math" panose="02040503050406030204" pitchFamily="18" charset="0"/>
                              </a:rPr>
                              <m:t>𝑦</m:t>
                            </m:r>
                          </m:e>
                          <m:sub>
                            <m:r>
                              <a:rPr lang="en-US" altLang="ko-KR" sz="2400" i="1" dirty="0">
                                <a:latin typeface="Cambria Math" panose="02040503050406030204" pitchFamily="18" charset="0"/>
                              </a:rPr>
                              <m:t>𝑖</m:t>
                            </m:r>
                          </m:sub>
                        </m:sSub>
                      </m:den>
                    </m:f>
                    <m:r>
                      <a:rPr lang="ko-KR" altLang="en-US" sz="2400" i="1">
                        <a:latin typeface="Cambria Math" panose="02040503050406030204" pitchFamily="18" charset="0"/>
                      </a:rPr>
                      <m:t>𝛾</m:t>
                    </m:r>
                  </m:oMath>
                </a14:m>
                <a:endParaRPr lang="ko-KR" altLang="en-US" sz="2400" dirty="0"/>
              </a:p>
              <a:p>
                <a:endParaRPr lang="ko-KR" altLang="en-US" sz="2400" dirty="0"/>
              </a:p>
            </p:txBody>
          </p:sp>
        </mc:Choice>
        <mc:Fallback xmlns="">
          <p:sp>
            <p:nvSpPr>
              <p:cNvPr id="30" name="직사각형 29"/>
              <p:cNvSpPr>
                <a:spLocks noRot="1" noChangeAspect="1" noMove="1" noResize="1" noEditPoints="1" noAdjustHandles="1" noChangeArrowheads="1" noChangeShapeType="1" noTextEdit="1"/>
              </p:cNvSpPr>
              <p:nvPr/>
            </p:nvSpPr>
            <p:spPr>
              <a:xfrm>
                <a:off x="6867017" y="1470834"/>
                <a:ext cx="2795317" cy="1052789"/>
              </a:xfrm>
              <a:prstGeom prst="rect">
                <a:avLst/>
              </a:prstGeom>
              <a:blipFill rotWithShape="0">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직사각형 30"/>
              <p:cNvSpPr/>
              <p:nvPr/>
            </p:nvSpPr>
            <p:spPr>
              <a:xfrm>
                <a:off x="6764360" y="2336738"/>
                <a:ext cx="4424737" cy="66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den>
                      </m:f>
                      <m:r>
                        <a:rPr lang="en-US" altLang="ko-KR" i="1" dirty="0">
                          <a:latin typeface="Cambria Math" panose="02040503050406030204" pitchFamily="18" charset="0"/>
                        </a:rPr>
                        <m:t>=</m:t>
                      </m:r>
                      <m:nary>
                        <m:naryPr>
                          <m:chr m:val="∑"/>
                          <m:limLoc m:val="subSup"/>
                          <m:ctrlPr>
                            <a:rPr lang="en-US" altLang="ko-KR" i="1" dirty="0" smtClean="0">
                              <a:latin typeface="Cambria Math" panose="02040503050406030204" pitchFamily="18" charset="0"/>
                            </a:rPr>
                          </m:ctrlPr>
                        </m:naryPr>
                        <m:sub>
                          <m:r>
                            <m:rPr>
                              <m:brk m:alnAt="25"/>
                            </m:rP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=1</m:t>
                          </m:r>
                        </m:sub>
                        <m:sup>
                          <m:r>
                            <a:rPr lang="en-US" altLang="ko-KR" b="0" i="1" dirty="0" smtClean="0">
                              <a:latin typeface="Cambria Math" panose="02040503050406030204" pitchFamily="18" charset="0"/>
                            </a:rPr>
                            <m:t>𝑚</m:t>
                          </m:r>
                        </m:sup>
                        <m:e>
                          <m:f>
                            <m:fPr>
                              <m:ctrlPr>
                                <a:rPr lang="en-US" altLang="ko-KR" b="0"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i="1">
                                          <a:latin typeface="Cambria Math" panose="02040503050406030204" pitchFamily="18" charset="0"/>
                                        </a:rPr>
                                        <m:t>𝑖</m:t>
                                      </m:r>
                                    </m:sub>
                                  </m:sSub>
                                </m:e>
                              </m:acc>
                            </m:den>
                          </m:f>
                          <m:r>
                            <a:rPr lang="en-US" altLang="ko-KR" i="1" dirty="0">
                              <a:latin typeface="Cambria Math" panose="02040503050406030204" pitchFamily="18" charset="0"/>
                              <a:ea typeface="Cambria Math" panose="02040503050406030204" pitchFamily="18" charset="0"/>
                            </a:rPr>
                            <m:t>∙</m:t>
                          </m:r>
                          <m:d>
                            <m:dPr>
                              <m:ctrlPr>
                                <a:rPr lang="en-US" altLang="ko-KR" i="1" dirty="0">
                                  <a:latin typeface="Cambria Math" panose="02040503050406030204" pitchFamily="18" charset="0"/>
                                  <a:ea typeface="Cambria Math" panose="02040503050406030204" pitchFamily="18" charset="0"/>
                                </a:rPr>
                              </m:ctrlPr>
                            </m:dPr>
                            <m:e>
                              <m:sSub>
                                <m:sSubPr>
                                  <m:ctrlPr>
                                    <a:rPr lang="en-US" altLang="ko-KR" i="1" dirty="0">
                                      <a:latin typeface="Cambria Math" panose="02040503050406030204" pitchFamily="18" charset="0"/>
                                      <a:ea typeface="Cambria Math" panose="02040503050406030204" pitchFamily="18" charset="0"/>
                                    </a:rPr>
                                  </m:ctrlPr>
                                </m:sSubPr>
                                <m:e>
                                  <m:r>
                                    <a:rPr lang="en-US" altLang="ko-KR" i="1" dirty="0">
                                      <a:latin typeface="Cambria Math" panose="02040503050406030204" pitchFamily="18" charset="0"/>
                                      <a:ea typeface="Cambria Math" panose="02040503050406030204" pitchFamily="18" charset="0"/>
                                    </a:rPr>
                                    <m:t>𝑧</m:t>
                                  </m:r>
                                </m:e>
                                <m:sub>
                                  <m:r>
                                    <a:rPr lang="en-US" altLang="ko-KR" i="1" dirty="0">
                                      <a:latin typeface="Cambria Math" panose="02040503050406030204" pitchFamily="18" charset="0"/>
                                      <a:ea typeface="Cambria Math" panose="02040503050406030204" pitchFamily="18" charset="0"/>
                                    </a:rPr>
                                    <m:t>𝑖</m:t>
                                  </m:r>
                                </m:sub>
                              </m:sSub>
                              <m:r>
                                <a:rPr lang="en-US" altLang="ko-KR" i="1" dirty="0">
                                  <a:latin typeface="Cambria Math" panose="02040503050406030204" pitchFamily="18" charset="0"/>
                                  <a:ea typeface="Cambria Math" panose="02040503050406030204" pitchFamily="18" charset="0"/>
                                </a:rPr>
                                <m:t>−</m:t>
                              </m:r>
                              <m:r>
                                <a:rPr lang="ko-KR" altLang="en-US" i="1">
                                  <a:latin typeface="Cambria Math" panose="02040503050406030204" pitchFamily="18" charset="0"/>
                                </a:rPr>
                                <m:t>𝜇</m:t>
                              </m:r>
                            </m:e>
                          </m:d>
                        </m:e>
                      </m:nary>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ea typeface="Cambria Math" panose="02040503050406030204" pitchFamily="18" charset="0"/>
                            </a:rPr>
                          </m:ctrlPr>
                        </m:fPr>
                        <m:num>
                          <m:r>
                            <a:rPr lang="en-US" altLang="ko-KR" i="1" dirty="0">
                              <a:latin typeface="Cambria Math" panose="02040503050406030204" pitchFamily="18" charset="0"/>
                              <a:ea typeface="Cambria Math" panose="02040503050406030204" pitchFamily="18" charset="0"/>
                            </a:rPr>
                            <m:t>−1</m:t>
                          </m:r>
                        </m:num>
                        <m:den>
                          <m:r>
                            <a:rPr lang="en-US" altLang="ko-KR" i="1" dirty="0">
                              <a:latin typeface="Cambria Math" panose="02040503050406030204" pitchFamily="18" charset="0"/>
                              <a:ea typeface="Cambria Math" panose="02040503050406030204" pitchFamily="18" charset="0"/>
                            </a:rPr>
                            <m:t>2</m:t>
                          </m:r>
                        </m:den>
                      </m:f>
                      <m:sSup>
                        <m:sSupPr>
                          <m:ctrlPr>
                            <a:rPr lang="en-US" altLang="ko-KR" i="1" dirty="0">
                              <a:latin typeface="Cambria Math" panose="02040503050406030204" pitchFamily="18" charset="0"/>
                              <a:ea typeface="Cambria Math" panose="02040503050406030204" pitchFamily="18" charset="0"/>
                            </a:rPr>
                          </m:ctrlPr>
                        </m:sSupPr>
                        <m:e>
                          <m:d>
                            <m:dPr>
                              <m:ctrlPr>
                                <a:rPr lang="en-US" altLang="ko-KR" i="1" dirty="0">
                                  <a:latin typeface="Cambria Math" panose="02040503050406030204" pitchFamily="18" charset="0"/>
                                  <a:ea typeface="Cambria Math" panose="02040503050406030204" pitchFamily="18" charset="0"/>
                                </a:rPr>
                              </m:ctrlPr>
                            </m:dPr>
                            <m:e>
                              <m:sSup>
                                <m:sSupPr>
                                  <m:ctrlPr>
                                    <a:rPr lang="en-US" altLang="ko-KR" i="1" dirty="0">
                                      <a:latin typeface="Cambria Math" panose="02040503050406030204" pitchFamily="18" charset="0"/>
                                      <a:ea typeface="Cambria Math" panose="02040503050406030204" pitchFamily="18" charset="0"/>
                                    </a:rPr>
                                  </m:ctrlPr>
                                </m:sSupPr>
                                <m:e>
                                  <m:r>
                                    <a:rPr lang="ko-KR" altLang="en-US" i="1" dirty="0">
                                      <a:latin typeface="Cambria Math" panose="02040503050406030204" pitchFamily="18" charset="0"/>
                                      <a:ea typeface="Cambria Math" panose="02040503050406030204" pitchFamily="18" charset="0"/>
                                    </a:rPr>
                                    <m:t>𝜎</m:t>
                                  </m:r>
                                </m:e>
                                <m:sup>
                                  <m:r>
                                    <a:rPr lang="en-US" altLang="ko-KR" i="1" dirty="0">
                                      <a:latin typeface="Cambria Math" panose="02040503050406030204" pitchFamily="18" charset="0"/>
                                      <a:ea typeface="Cambria Math" panose="02040503050406030204" pitchFamily="18" charset="0"/>
                                    </a:rPr>
                                    <m:t>2</m:t>
                                  </m:r>
                                </m:sup>
                              </m:sSup>
                              <m:r>
                                <a:rPr lang="en-US" altLang="ko-KR" i="1" dirty="0">
                                  <a:latin typeface="Cambria Math" panose="02040503050406030204" pitchFamily="18" charset="0"/>
                                  <a:ea typeface="Cambria Math" panose="02040503050406030204" pitchFamily="18" charset="0"/>
                                </a:rPr>
                                <m:t>+</m:t>
                              </m:r>
                              <m:r>
                                <a:rPr lang="ko-KR" altLang="en-US" i="1" dirty="0">
                                  <a:latin typeface="Cambria Math" panose="02040503050406030204" pitchFamily="18" charset="0"/>
                                  <a:ea typeface="Cambria Math" panose="02040503050406030204" pitchFamily="18" charset="0"/>
                                </a:rPr>
                                <m:t>𝜀</m:t>
                              </m:r>
                            </m:e>
                          </m:d>
                        </m:e>
                        <m:sup>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ea typeface="Cambria Math" panose="02040503050406030204" pitchFamily="18" charset="0"/>
                                </a:rPr>
                              </m:ctrlPr>
                            </m:fPr>
                            <m:num>
                              <m:r>
                                <a:rPr lang="en-US" altLang="ko-KR" i="1" dirty="0">
                                  <a:latin typeface="Cambria Math" panose="02040503050406030204" pitchFamily="18" charset="0"/>
                                  <a:ea typeface="Cambria Math" panose="02040503050406030204" pitchFamily="18" charset="0"/>
                                </a:rPr>
                                <m:t>3</m:t>
                              </m:r>
                            </m:num>
                            <m:den>
                              <m:r>
                                <a:rPr lang="en-US" altLang="ko-KR" i="1" dirty="0">
                                  <a:latin typeface="Cambria Math" panose="02040503050406030204" pitchFamily="18" charset="0"/>
                                  <a:ea typeface="Cambria Math" panose="02040503050406030204" pitchFamily="18" charset="0"/>
                                </a:rPr>
                                <m:t>2</m:t>
                              </m:r>
                            </m:den>
                          </m:f>
                        </m:sup>
                      </m:sSup>
                    </m:oMath>
                  </m:oMathPara>
                </a14:m>
                <a:endParaRPr lang="ko-KR" altLang="en-US" dirty="0"/>
              </a:p>
            </p:txBody>
          </p:sp>
        </mc:Choice>
        <mc:Fallback xmlns="">
          <p:sp>
            <p:nvSpPr>
              <p:cNvPr id="31" name="직사각형 30"/>
              <p:cNvSpPr>
                <a:spLocks noRot="1" noChangeAspect="1" noMove="1" noResize="1" noEditPoints="1" noAdjustHandles="1" noChangeArrowheads="1" noChangeShapeType="1" noTextEdit="1"/>
              </p:cNvSpPr>
              <p:nvPr/>
            </p:nvSpPr>
            <p:spPr>
              <a:xfrm>
                <a:off x="6764360" y="2336738"/>
                <a:ext cx="4424737" cy="665888"/>
              </a:xfrm>
              <a:prstGeom prst="rect">
                <a:avLst/>
              </a:prstGeom>
              <a:blipFill rotWithShape="0">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직사각형 31"/>
              <p:cNvSpPr/>
              <p:nvPr/>
            </p:nvSpPr>
            <p:spPr>
              <a:xfrm>
                <a:off x="6764360" y="3125422"/>
                <a:ext cx="5537285" cy="687368"/>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f>
                        <m:fPr>
                          <m:ctrlPr>
                            <a:rPr lang="en-US" altLang="ko-KR"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r>
                            <a:rPr lang="ko-KR" altLang="en-US" i="1">
                              <a:latin typeface="Cambria Math" panose="02040503050406030204" pitchFamily="18" charset="0"/>
                            </a:rPr>
                            <m:t>𝜇</m:t>
                          </m:r>
                        </m:den>
                      </m:f>
                      <m:r>
                        <a:rPr lang="en-US" altLang="ko-KR" i="1" dirty="0">
                          <a:latin typeface="Cambria Math" panose="02040503050406030204" pitchFamily="18" charset="0"/>
                        </a:rPr>
                        <m:t>=</m:t>
                      </m:r>
                      <m:nary>
                        <m:naryPr>
                          <m:chr m:val="∑"/>
                          <m:limLoc m:val="subSup"/>
                          <m:ctrlPr>
                            <a:rPr lang="en-US" altLang="ko-KR" i="1" dirty="0" smtClean="0">
                              <a:latin typeface="Cambria Math" panose="02040503050406030204" pitchFamily="18" charset="0"/>
                            </a:rPr>
                          </m:ctrlPr>
                        </m:naryPr>
                        <m:sub>
                          <m:r>
                            <m:rPr>
                              <m:brk m:alnAt="25"/>
                            </m:rP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=1</m:t>
                          </m:r>
                        </m:sub>
                        <m:sup>
                          <m:r>
                            <a:rPr lang="en-US" altLang="ko-KR" b="0" i="1" dirty="0" smtClean="0">
                              <a:latin typeface="Cambria Math" panose="02040503050406030204" pitchFamily="18" charset="0"/>
                            </a:rPr>
                            <m:t>𝑚</m:t>
                          </m:r>
                        </m:sup>
                        <m:e>
                          <m:r>
                            <a:rPr lang="en-US" altLang="ko-KR" b="0" i="1" dirty="0" smtClean="0">
                              <a:latin typeface="Cambria Math" panose="02040503050406030204" pitchFamily="18" charset="0"/>
                            </a:rPr>
                            <m:t>(</m:t>
                          </m:r>
                          <m:f>
                            <m:fPr>
                              <m:ctrlPr>
                                <a:rPr lang="en-US" altLang="ko-KR" b="0"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i="1">
                                          <a:latin typeface="Cambria Math" panose="02040503050406030204" pitchFamily="18" charset="0"/>
                                        </a:rPr>
                                        <m:t>𝑖</m:t>
                                      </m:r>
                                    </m:sub>
                                  </m:sSub>
                                </m:e>
                              </m:acc>
                            </m:den>
                          </m:f>
                          <m:r>
                            <a:rPr lang="en-US" altLang="ko-KR" b="0" i="1" dirty="0" smtClean="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m:t>
                              </m:r>
                              <m:r>
                                <a:rPr lang="en-US" altLang="ko-KR" b="0" i="1" smtClean="0">
                                  <a:latin typeface="Cambria Math" panose="02040503050406030204" pitchFamily="18" charset="0"/>
                                </a:rPr>
                                <m:t>1</m:t>
                              </m:r>
                            </m:num>
                            <m:den>
                              <m:rad>
                                <m:radPr>
                                  <m:degHide m:val="on"/>
                                  <m:ctrlPr>
                                    <a:rPr lang="en-US" altLang="ko-KR" i="1">
                                      <a:latin typeface="Cambria Math" panose="02040503050406030204" pitchFamily="18" charset="0"/>
                                    </a:rPr>
                                  </m:ctrlPr>
                                </m:radPr>
                                <m:deg/>
                                <m:e>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r>
                                    <a:rPr lang="en-US" altLang="ko-KR" i="1" dirty="0">
                                      <a:latin typeface="Cambria Math" panose="02040503050406030204" pitchFamily="18" charset="0"/>
                                    </a:rPr>
                                    <m:t>+</m:t>
                                  </m:r>
                                  <m:r>
                                    <a:rPr lang="ko-KR" altLang="en-US" i="1" dirty="0">
                                      <a:latin typeface="Cambria Math" panose="02040503050406030204" pitchFamily="18" charset="0"/>
                                    </a:rPr>
                                    <m:t>𝜀</m:t>
                                  </m:r>
                                </m:e>
                              </m:rad>
                            </m:den>
                          </m:f>
                          <m:r>
                            <a:rPr lang="en-US" altLang="ko-KR" b="0" i="1" smtClean="0">
                              <a:latin typeface="Cambria Math" panose="02040503050406030204" pitchFamily="18" charset="0"/>
                            </a:rPr>
                            <m:t>)</m:t>
                          </m:r>
                        </m:e>
                      </m:nary>
                      <m:r>
                        <a:rPr lang="en-US" altLang="ko-KR" b="0" i="1" smtClean="0">
                          <a:latin typeface="Cambria Math" panose="02040503050406030204" pitchFamily="18" charset="0"/>
                        </a:rPr>
                        <m:t> + </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den>
                      </m:f>
                      <m:r>
                        <a:rPr lang="en-US" altLang="ko-KR" i="1" dirty="0">
                          <a:latin typeface="Cambria Math" panose="02040503050406030204" pitchFamily="18" charset="0"/>
                          <a:ea typeface="Cambria Math" panose="02040503050406030204" pitchFamily="18" charset="0"/>
                        </a:rPr>
                        <m:t>∙</m:t>
                      </m:r>
                      <m:f>
                        <m:fPr>
                          <m:ctrlPr>
                            <a:rPr lang="en-US" altLang="ko-KR" b="0" i="1" dirty="0" smtClean="0">
                              <a:latin typeface="Cambria Math" panose="02040503050406030204" pitchFamily="18" charset="0"/>
                              <a:ea typeface="Cambria Math" panose="02040503050406030204" pitchFamily="18" charset="0"/>
                            </a:rPr>
                          </m:ctrlPr>
                        </m:fPr>
                        <m:num>
                          <m:nary>
                            <m:naryPr>
                              <m:chr m:val="∑"/>
                              <m:ctrlPr>
                                <a:rPr lang="en-US" altLang="ko-KR" i="1" dirty="0" smtClean="0">
                                  <a:latin typeface="Cambria Math" panose="02040503050406030204" pitchFamily="18" charset="0"/>
                                </a:rPr>
                              </m:ctrlPr>
                            </m:naryPr>
                            <m:sub>
                              <m:r>
                                <m:rPr>
                                  <m:brk m:alnAt="23"/>
                                </m:rP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=1</m:t>
                              </m:r>
                            </m:sub>
                            <m:sup>
                              <m:r>
                                <a:rPr lang="en-US" altLang="ko-KR" b="0" i="1" dirty="0" smtClean="0">
                                  <a:latin typeface="Cambria Math" panose="02040503050406030204" pitchFamily="18" charset="0"/>
                                </a:rPr>
                                <m:t>𝑚</m:t>
                              </m:r>
                            </m:sup>
                            <m:e>
                              <m:r>
                                <a:rPr lang="en-US" altLang="ko-KR" b="0" i="1" dirty="0" smtClean="0">
                                  <a:latin typeface="Cambria Math" panose="02040503050406030204" pitchFamily="18" charset="0"/>
                                </a:rPr>
                                <m:t>−2(</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𝑧</m:t>
                                  </m:r>
                                </m:e>
                                <m:sub>
                                  <m:r>
                                    <a:rPr lang="en-US" altLang="ko-KR" b="0" i="1" dirty="0" smtClean="0">
                                      <a:latin typeface="Cambria Math" panose="02040503050406030204" pitchFamily="18" charset="0"/>
                                    </a:rPr>
                                    <m:t>𝑖</m:t>
                                  </m:r>
                                </m:sub>
                              </m:sSub>
                              <m:r>
                                <a:rPr lang="en-US" altLang="ko-KR" b="0" i="1" dirty="0" smtClean="0">
                                  <a:latin typeface="Cambria Math" panose="02040503050406030204" pitchFamily="18" charset="0"/>
                                </a:rPr>
                                <m:t>−</m:t>
                              </m:r>
                              <m:r>
                                <a:rPr lang="ko-KR" altLang="en-US" b="0" i="1" dirty="0" smtClean="0">
                                  <a:latin typeface="Cambria Math" panose="02040503050406030204" pitchFamily="18" charset="0"/>
                                </a:rPr>
                                <m:t>𝜇</m:t>
                              </m:r>
                              <m:r>
                                <a:rPr lang="en-US" altLang="ko-KR" b="0" i="1" dirty="0" smtClean="0">
                                  <a:latin typeface="Cambria Math" panose="02040503050406030204" pitchFamily="18" charset="0"/>
                                </a:rPr>
                                <m:t>)</m:t>
                              </m:r>
                            </m:e>
                          </m:nary>
                        </m:num>
                        <m:den>
                          <m:r>
                            <a:rPr lang="en-US" altLang="ko-KR" b="0" i="1" dirty="0" smtClean="0">
                              <a:latin typeface="Cambria Math" panose="02040503050406030204" pitchFamily="18" charset="0"/>
                            </a:rPr>
                            <m:t>𝑚</m:t>
                          </m:r>
                        </m:den>
                      </m:f>
                    </m:oMath>
                  </m:oMathPara>
                </a14:m>
                <a:endParaRPr lang="ko-KR" altLang="en-US" dirty="0"/>
              </a:p>
            </p:txBody>
          </p:sp>
        </mc:Choice>
        <mc:Fallback xmlns="">
          <p:sp>
            <p:nvSpPr>
              <p:cNvPr id="32" name="직사각형 31"/>
              <p:cNvSpPr>
                <a:spLocks noRot="1" noChangeAspect="1" noMove="1" noResize="1" noEditPoints="1" noAdjustHandles="1" noChangeArrowheads="1" noChangeShapeType="1" noTextEdit="1"/>
              </p:cNvSpPr>
              <p:nvPr/>
            </p:nvSpPr>
            <p:spPr>
              <a:xfrm>
                <a:off x="6764360" y="3125422"/>
                <a:ext cx="5537285" cy="687368"/>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직사각형 32"/>
              <p:cNvSpPr/>
              <p:nvPr/>
            </p:nvSpPr>
            <p:spPr>
              <a:xfrm>
                <a:off x="6764360" y="3989899"/>
                <a:ext cx="4824782" cy="6717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dirty="0" smtClean="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𝑖</m:t>
                              </m:r>
                            </m:sub>
                          </m:sSub>
                        </m:den>
                      </m:f>
                      <m:r>
                        <a:rPr lang="en-US" altLang="ko-KR" i="1" dirty="0">
                          <a:latin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e>
                          </m:acc>
                        </m:den>
                      </m:f>
                      <m:r>
                        <a:rPr lang="en-US" altLang="ko-KR" i="1" dirty="0">
                          <a:latin typeface="Cambria Math" panose="02040503050406030204" pitchFamily="18" charset="0"/>
                          <a:ea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ad>
                            <m:radPr>
                              <m:degHide m:val="on"/>
                              <m:ctrlPr>
                                <a:rPr lang="en-US" altLang="ko-KR" i="1">
                                  <a:latin typeface="Cambria Math" panose="02040503050406030204" pitchFamily="18" charset="0"/>
                                </a:rPr>
                              </m:ctrlPr>
                            </m:radPr>
                            <m:deg/>
                            <m:e>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r>
                                <a:rPr lang="en-US" altLang="ko-KR" i="1" dirty="0">
                                  <a:latin typeface="Cambria Math" panose="02040503050406030204" pitchFamily="18" charset="0"/>
                                </a:rPr>
                                <m:t>+</m:t>
                              </m:r>
                              <m:r>
                                <a:rPr lang="ko-KR" altLang="en-US" i="1" dirty="0">
                                  <a:latin typeface="Cambria Math" panose="02040503050406030204" pitchFamily="18" charset="0"/>
                                </a:rPr>
                                <m:t>𝜀</m:t>
                              </m:r>
                            </m:e>
                          </m:rad>
                        </m:den>
                      </m:f>
                      <m:r>
                        <a:rPr lang="en-US" altLang="ko-KR" b="0" i="1" smtClean="0">
                          <a:latin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den>
                      </m:f>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en-US" altLang="ko-KR" b="0" i="1" dirty="0" smtClean="0">
                              <a:latin typeface="Cambria Math" panose="02040503050406030204" pitchFamily="18" charset="0"/>
                            </a:rPr>
                            <m:t>2(</m:t>
                          </m:r>
                          <m:sSub>
                            <m:sSubPr>
                              <m:ctrlPr>
                                <a:rPr lang="en-US" altLang="ko-KR" b="0" i="1" dirty="0" smtClean="0">
                                  <a:latin typeface="Cambria Math" panose="02040503050406030204" pitchFamily="18" charset="0"/>
                                </a:rPr>
                              </m:ctrlPr>
                            </m:sSubPr>
                            <m:e>
                              <m:r>
                                <a:rPr lang="en-US" altLang="ko-KR" b="0" i="1" dirty="0" smtClean="0">
                                  <a:latin typeface="Cambria Math" panose="02040503050406030204" pitchFamily="18" charset="0"/>
                                </a:rPr>
                                <m:t>𝑧</m:t>
                              </m:r>
                            </m:e>
                            <m:sub>
                              <m:r>
                                <a:rPr lang="en-US" altLang="ko-KR" b="0" i="1" dirty="0" smtClean="0">
                                  <a:latin typeface="Cambria Math" panose="02040503050406030204" pitchFamily="18" charset="0"/>
                                </a:rPr>
                                <m:t>𝑖</m:t>
                              </m:r>
                            </m:sub>
                          </m:sSub>
                          <m:r>
                            <a:rPr lang="en-US" altLang="ko-KR" b="0" i="1" dirty="0" smtClean="0">
                              <a:latin typeface="Cambria Math" panose="02040503050406030204" pitchFamily="18" charset="0"/>
                            </a:rPr>
                            <m:t>−</m:t>
                          </m:r>
                          <m:r>
                            <a:rPr lang="ko-KR" altLang="en-US" i="1" dirty="0">
                              <a:latin typeface="Cambria Math" panose="02040503050406030204" pitchFamily="18" charset="0"/>
                            </a:rPr>
                            <m:t>𝜇</m:t>
                          </m:r>
                          <m:r>
                            <a:rPr lang="en-US" altLang="ko-KR" b="0" i="1" dirty="0" smtClean="0">
                              <a:latin typeface="Cambria Math" panose="02040503050406030204" pitchFamily="18" charset="0"/>
                            </a:rPr>
                            <m:t>)</m:t>
                          </m:r>
                        </m:num>
                        <m:den>
                          <m:r>
                            <a:rPr lang="en-US" altLang="ko-KR" b="0" i="1" smtClean="0">
                              <a:latin typeface="Cambria Math" panose="02040503050406030204" pitchFamily="18" charset="0"/>
                            </a:rPr>
                            <m:t>𝑚</m:t>
                          </m:r>
                        </m:den>
                      </m:f>
                      <m:r>
                        <a:rPr lang="en-US" altLang="ko-KR" b="0" i="1" smtClean="0">
                          <a:latin typeface="Cambria Math" panose="02040503050406030204" pitchFamily="18" charset="0"/>
                        </a:rPr>
                        <m:t>+</m:t>
                      </m:r>
                      <m:f>
                        <m:fPr>
                          <m:ctrlPr>
                            <a:rPr lang="en-US" altLang="ko-KR" i="1" dirty="0">
                              <a:latin typeface="Cambria Math" panose="02040503050406030204" pitchFamily="18" charset="0"/>
                            </a:rPr>
                          </m:ctrlPr>
                        </m:fPr>
                        <m:num>
                          <m:r>
                            <a:rPr lang="ko-KR" altLang="en-US" i="1" dirty="0">
                              <a:latin typeface="Cambria Math" panose="02040503050406030204" pitchFamily="18" charset="0"/>
                            </a:rPr>
                            <m:t>𝜕</m:t>
                          </m:r>
                          <m:r>
                            <a:rPr lang="en-US" altLang="ko-KR" i="1" dirty="0">
                              <a:latin typeface="Cambria Math" panose="02040503050406030204" pitchFamily="18" charset="0"/>
                            </a:rPr>
                            <m:t>𝐶</m:t>
                          </m:r>
                        </m:num>
                        <m:den>
                          <m:r>
                            <a:rPr lang="ko-KR" altLang="en-US" i="1" dirty="0">
                              <a:latin typeface="Cambria Math" panose="02040503050406030204" pitchFamily="18" charset="0"/>
                            </a:rPr>
                            <m:t>𝜕</m:t>
                          </m:r>
                          <m:r>
                            <a:rPr lang="ko-KR" altLang="en-US" i="1">
                              <a:latin typeface="Cambria Math" panose="02040503050406030204" pitchFamily="18" charset="0"/>
                            </a:rPr>
                            <m:t>𝜇</m:t>
                          </m:r>
                        </m:den>
                      </m:f>
                      <m:r>
                        <a:rPr lang="en-US" altLang="ko-KR" i="1" dirty="0">
                          <a:latin typeface="Cambria Math" panose="02040503050406030204" pitchFamily="18" charset="0"/>
                          <a:ea typeface="Cambria Math" panose="02040503050406030204" pitchFamily="18" charset="0"/>
                        </a:rPr>
                        <m:t>∙</m:t>
                      </m:r>
                      <m:f>
                        <m:fPr>
                          <m:ctrlPr>
                            <a:rPr lang="en-US" altLang="ko-KR" i="1" dirty="0">
                              <a:latin typeface="Cambria Math" panose="02040503050406030204" pitchFamily="18" charset="0"/>
                            </a:rPr>
                          </m:ctrlPr>
                        </m:fPr>
                        <m:num>
                          <m:r>
                            <a:rPr lang="en-US" altLang="ko-KR" b="0" i="1" dirty="0" smtClean="0">
                              <a:latin typeface="Cambria Math" panose="02040503050406030204" pitchFamily="18" charset="0"/>
                            </a:rPr>
                            <m:t>1</m:t>
                          </m:r>
                        </m:num>
                        <m:den>
                          <m:r>
                            <a:rPr lang="en-US" altLang="ko-KR" b="0" i="1" dirty="0" smtClean="0">
                              <a:latin typeface="Cambria Math" panose="02040503050406030204" pitchFamily="18" charset="0"/>
                            </a:rPr>
                            <m:t>𝑚</m:t>
                          </m:r>
                        </m:den>
                      </m:f>
                    </m:oMath>
                  </m:oMathPara>
                </a14:m>
                <a:endParaRPr lang="ko-KR" altLang="en-US" dirty="0"/>
              </a:p>
            </p:txBody>
          </p:sp>
        </mc:Choice>
        <mc:Fallback xmlns="">
          <p:sp>
            <p:nvSpPr>
              <p:cNvPr id="33" name="직사각형 32"/>
              <p:cNvSpPr>
                <a:spLocks noRot="1" noChangeAspect="1" noMove="1" noResize="1" noEditPoints="1" noAdjustHandles="1" noChangeArrowheads="1" noChangeShapeType="1" noTextEdit="1"/>
              </p:cNvSpPr>
              <p:nvPr/>
            </p:nvSpPr>
            <p:spPr>
              <a:xfrm>
                <a:off x="6764360" y="3989899"/>
                <a:ext cx="4824782" cy="671787"/>
              </a:xfrm>
              <a:prstGeom prst="rect">
                <a:avLst/>
              </a:prstGeom>
              <a:blipFill rotWithShape="0">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943862" y="4950719"/>
                <a:ext cx="16667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m:rPr>
                              <m:sty m:val="p"/>
                            </m:rPr>
                            <a:rPr lang="en-US" altLang="ko-KR" b="0" i="0" smtClean="0">
                              <a:latin typeface="Cambria Math" panose="02040503050406030204" pitchFamily="18" charset="0"/>
                            </a:rPr>
                            <m:t>C</m:t>
                          </m:r>
                        </m:num>
                        <m:den>
                          <m:r>
                            <a:rPr lang="en-US" altLang="ko-KR" b="0" i="1" smtClean="0">
                              <a:latin typeface="Cambria Math" panose="02040503050406030204" pitchFamily="18" charset="0"/>
                              <a:ea typeface="Cambria Math" panose="02040503050406030204" pitchFamily="18" charset="0"/>
                            </a:rPr>
                            <m:t>𝜕</m:t>
                          </m:r>
                          <m:r>
                            <a:rPr lang="ko-KR" altLang="en-US" b="0" i="1" smtClean="0">
                              <a:latin typeface="Cambria Math" panose="02040503050406030204" pitchFamily="18" charset="0"/>
                              <a:ea typeface="Cambria Math" panose="02040503050406030204" pitchFamily="18" charset="0"/>
                            </a:rPr>
                            <m:t>𝛾</m:t>
                          </m:r>
                        </m:den>
                      </m:f>
                      <m:r>
                        <a:rPr lang="en-US" altLang="ko-KR" b="0" i="0" smtClean="0">
                          <a:latin typeface="Cambria Math" panose="02040503050406030204" pitchFamily="18" charset="0"/>
                          <a:ea typeface="Cambria Math" panose="02040503050406030204" pitchFamily="18" charset="0"/>
                        </a:rPr>
                        <m:t>=</m:t>
                      </m:r>
                      <m:nary>
                        <m:naryPr>
                          <m:chr m:val="∑"/>
                          <m:ctrlPr>
                            <a:rPr lang="en-US" altLang="ko-KR" b="0" i="1" smtClean="0">
                              <a:latin typeface="Cambria Math" panose="02040503050406030204" pitchFamily="18" charset="0"/>
                              <a:ea typeface="Cambria Math" panose="02040503050406030204" pitchFamily="18" charset="0"/>
                            </a:rPr>
                          </m:ctrlPr>
                        </m:naryPr>
                        <m:sub>
                          <m:r>
                            <m:rPr>
                              <m:brk m:alnAt="23"/>
                            </m:rPr>
                            <a:rPr lang="en-US" altLang="ko-KR" b="0" i="1" smtClean="0">
                              <a:latin typeface="Cambria Math" panose="02040503050406030204" pitchFamily="18" charset="0"/>
                              <a:ea typeface="Cambria Math" panose="02040503050406030204" pitchFamily="18" charset="0"/>
                            </a:rPr>
                            <m:t>𝑖</m:t>
                          </m:r>
                          <m:r>
                            <a:rPr lang="en-US" altLang="ko-KR" b="0" i="1" smtClean="0">
                              <a:latin typeface="Cambria Math" panose="02040503050406030204" pitchFamily="18" charset="0"/>
                              <a:ea typeface="Cambria Math" panose="02040503050406030204" pitchFamily="18" charset="0"/>
                            </a:rPr>
                            <m:t>=1</m:t>
                          </m:r>
                        </m:sub>
                        <m:sup>
                          <m:r>
                            <a:rPr lang="en-US" altLang="ko-KR" b="0" i="1" smtClean="0">
                              <a:latin typeface="Cambria Math" panose="02040503050406030204" pitchFamily="18" charset="0"/>
                              <a:ea typeface="Cambria Math" panose="02040503050406030204" pitchFamily="18" charset="0"/>
                            </a:rPr>
                            <m:t>𝑚</m:t>
                          </m:r>
                        </m:sup>
                        <m:e>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r>
                                <m:rPr>
                                  <m:sty m:val="p"/>
                                </m:rPr>
                                <a:rPr lang="en-US" altLang="ko-KR">
                                  <a:latin typeface="Cambria Math" panose="02040503050406030204" pitchFamily="18" charset="0"/>
                                </a:rPr>
                                <m:t>C</m:t>
                              </m:r>
                            </m:num>
                            <m:den>
                              <m:r>
                                <a:rPr lang="ko-KR" altLang="en-US" i="1" dirty="0">
                                  <a:latin typeface="Cambria Math" panose="02040503050406030204" pitchFamily="18" charset="0"/>
                                </a:rPr>
                                <m:t>𝜕</m:t>
                              </m:r>
                              <m:sSub>
                                <m:sSubPr>
                                  <m:ctrlPr>
                                    <a:rPr lang="en-US" altLang="ko-KR" i="1" dirty="0">
                                      <a:latin typeface="Cambria Math" panose="02040503050406030204" pitchFamily="18" charset="0"/>
                                    </a:rPr>
                                  </m:ctrlPr>
                                </m:sSubPr>
                                <m:e>
                                  <m:r>
                                    <a:rPr lang="en-US" altLang="ko-KR" i="1" dirty="0">
                                      <a:latin typeface="Cambria Math" panose="02040503050406030204" pitchFamily="18" charset="0"/>
                                    </a:rPr>
                                    <m:t>𝑦</m:t>
                                  </m:r>
                                </m:e>
                                <m:sub>
                                  <m:r>
                                    <a:rPr lang="en-US" altLang="ko-KR" i="1" dirty="0">
                                      <a:latin typeface="Cambria Math" panose="02040503050406030204" pitchFamily="18" charset="0"/>
                                    </a:rPr>
                                    <m:t>𝑖</m:t>
                                  </m:r>
                                </m:sub>
                              </m:sSub>
                            </m:den>
                          </m:f>
                        </m:e>
                      </m:nary>
                      <m:r>
                        <a:rPr lang="en-US" altLang="ko-KR" b="0" i="1" smtClean="0">
                          <a:latin typeface="Cambria Math" panose="02040503050406030204" pitchFamily="18" charset="0"/>
                          <a:ea typeface="Cambria Math" panose="02040503050406030204" pitchFamily="18" charset="0"/>
                        </a:rPr>
                        <m:t>∙</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e>
                      </m:acc>
                    </m:oMath>
                  </m:oMathPara>
                </a14:m>
                <a:endParaRPr lang="en-US" altLang="ko-KR" dirty="0"/>
              </a:p>
            </p:txBody>
          </p:sp>
        </mc:Choice>
        <mc:Fallback xmlns="">
          <p:sp>
            <p:nvSpPr>
              <p:cNvPr id="35" name="TextBox 34"/>
              <p:cNvSpPr txBox="1">
                <a:spLocks noRot="1" noChangeAspect="1" noMove="1" noResize="1" noEditPoints="1" noAdjustHandles="1" noChangeArrowheads="1" noChangeShapeType="1" noTextEdit="1"/>
              </p:cNvSpPr>
              <p:nvPr/>
            </p:nvSpPr>
            <p:spPr>
              <a:xfrm>
                <a:off x="6943862" y="4950719"/>
                <a:ext cx="1666738" cy="756233"/>
              </a:xfrm>
              <a:prstGeom prst="rect">
                <a:avLst/>
              </a:prstGeom>
              <a:blipFill rotWithShape="0">
                <a:blip r:embed="rId15"/>
                <a:stretch>
                  <a:fillRect/>
                </a:stretch>
              </a:blipFill>
            </p:spPr>
            <p:txBody>
              <a:bodyPr/>
              <a:lstStyle/>
              <a:p>
                <a:r>
                  <a:rPr lang="ko-KR" altLang="en-US">
                    <a:noFill/>
                  </a:rPr>
                  <a:t> </a:t>
                </a:r>
              </a:p>
            </p:txBody>
          </p:sp>
        </mc:Fallback>
      </mc:AlternateContent>
      <p:sp>
        <p:nvSpPr>
          <p:cNvPr id="36" name="TextBox 35"/>
          <p:cNvSpPr txBox="1"/>
          <p:nvPr/>
        </p:nvSpPr>
        <p:spPr>
          <a:xfrm>
            <a:off x="9027471" y="5184942"/>
            <a:ext cx="1028700" cy="369332"/>
          </a:xfrm>
          <a:prstGeom prst="rect">
            <a:avLst/>
          </a:prstGeom>
          <a:noFill/>
        </p:spPr>
        <p:txBody>
          <a:bodyPr wrap="square" rtlCol="0">
            <a:spAutoFit/>
          </a:bodyPr>
          <a:lstStyle/>
          <a:p>
            <a:r>
              <a:rPr lang="en-US" altLang="ko-KR" dirty="0"/>
              <a:t>(BP4)</a:t>
            </a:r>
            <a:endParaRPr lang="ko-KR" altLang="en-US" dirty="0"/>
          </a:p>
        </p:txBody>
      </p:sp>
      <mc:AlternateContent xmlns:mc="http://schemas.openxmlformats.org/markup-compatibility/2006" xmlns:a14="http://schemas.microsoft.com/office/drawing/2010/main">
        <mc:Choice Requires="a14">
          <p:sp>
            <p:nvSpPr>
              <p:cNvPr id="38" name="TextBox 37"/>
              <p:cNvSpPr txBox="1"/>
              <p:nvPr/>
            </p:nvSpPr>
            <p:spPr>
              <a:xfrm>
                <a:off x="6943862" y="5836247"/>
                <a:ext cx="1317219"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ko-KR" altLang="en-US" i="1" smtClean="0">
                              <a:latin typeface="Cambria Math" panose="02040503050406030204" pitchFamily="18" charset="0"/>
                            </a:rPr>
                            <m:t>𝜕</m:t>
                          </m:r>
                          <m:r>
                            <m:rPr>
                              <m:sty m:val="p"/>
                            </m:rPr>
                            <a:rPr lang="en-US" altLang="ko-KR" b="0" i="0" smtClean="0">
                              <a:latin typeface="Cambria Math" panose="02040503050406030204" pitchFamily="18" charset="0"/>
                            </a:rPr>
                            <m:t>C</m:t>
                          </m:r>
                        </m:num>
                        <m:den>
                          <m:r>
                            <a:rPr lang="en-US" altLang="ko-KR" b="0" i="1" smtClean="0">
                              <a:latin typeface="Cambria Math" panose="02040503050406030204" pitchFamily="18" charset="0"/>
                              <a:ea typeface="Cambria Math" panose="02040503050406030204" pitchFamily="18" charset="0"/>
                            </a:rPr>
                            <m:t>𝜕</m:t>
                          </m:r>
                          <m:r>
                            <m:rPr>
                              <m:sty m:val="p"/>
                            </m:rPr>
                            <a:rPr lang="el-GR" altLang="ko-KR" b="0" i="1" smtClean="0">
                              <a:latin typeface="Cambria Math" panose="02040503050406030204" pitchFamily="18" charset="0"/>
                              <a:ea typeface="Cambria Math" panose="02040503050406030204" pitchFamily="18" charset="0"/>
                            </a:rPr>
                            <m:t>β</m:t>
                          </m:r>
                        </m:den>
                      </m:f>
                      <m:r>
                        <a:rPr lang="en-US" altLang="ko-KR" b="0" i="0" smtClean="0">
                          <a:latin typeface="Cambria Math" panose="02040503050406030204" pitchFamily="18" charset="0"/>
                          <a:ea typeface="Cambria Math" panose="02040503050406030204" pitchFamily="18" charset="0"/>
                        </a:rPr>
                        <m:t>=</m:t>
                      </m:r>
                      <m:nary>
                        <m:naryPr>
                          <m:chr m:val="∑"/>
                          <m:ctrlPr>
                            <a:rPr lang="en-US" altLang="ko-KR" b="0" i="1" smtClean="0">
                              <a:latin typeface="Cambria Math" panose="02040503050406030204" pitchFamily="18" charset="0"/>
                              <a:ea typeface="Cambria Math" panose="02040503050406030204" pitchFamily="18" charset="0"/>
                            </a:rPr>
                          </m:ctrlPr>
                        </m:naryPr>
                        <m:sub>
                          <m:r>
                            <m:rPr>
                              <m:brk m:alnAt="23"/>
                            </m:rPr>
                            <a:rPr lang="en-US" altLang="ko-KR" b="0" i="1" smtClean="0">
                              <a:latin typeface="Cambria Math" panose="02040503050406030204" pitchFamily="18" charset="0"/>
                              <a:ea typeface="Cambria Math" panose="02040503050406030204" pitchFamily="18" charset="0"/>
                            </a:rPr>
                            <m:t>𝑖</m:t>
                          </m:r>
                          <m:r>
                            <a:rPr lang="en-US" altLang="ko-KR" b="0" i="1" smtClean="0">
                              <a:latin typeface="Cambria Math" panose="02040503050406030204" pitchFamily="18" charset="0"/>
                              <a:ea typeface="Cambria Math" panose="02040503050406030204" pitchFamily="18" charset="0"/>
                            </a:rPr>
                            <m:t>=1</m:t>
                          </m:r>
                        </m:sub>
                        <m:sup>
                          <m:r>
                            <a:rPr lang="en-US" altLang="ko-KR" b="0" i="1" smtClean="0">
                              <a:latin typeface="Cambria Math" panose="02040503050406030204" pitchFamily="18" charset="0"/>
                              <a:ea typeface="Cambria Math" panose="02040503050406030204" pitchFamily="18" charset="0"/>
                            </a:rPr>
                            <m:t>𝑚</m:t>
                          </m:r>
                        </m:sup>
                        <m:e>
                          <m:f>
                            <m:fPr>
                              <m:ctrlPr>
                                <a:rPr lang="en-US" altLang="ko-KR" b="0" i="1" smtClean="0">
                                  <a:latin typeface="Cambria Math" panose="02040503050406030204" pitchFamily="18" charset="0"/>
                                </a:rPr>
                              </m:ctrlPr>
                            </m:fPr>
                            <m:num>
                              <m:r>
                                <a:rPr lang="ko-KR" altLang="en-US" i="1">
                                  <a:latin typeface="Cambria Math" panose="02040503050406030204" pitchFamily="18" charset="0"/>
                                </a:rPr>
                                <m:t>𝜕</m:t>
                              </m:r>
                              <m:r>
                                <m:rPr>
                                  <m:sty m:val="p"/>
                                </m:rPr>
                                <a:rPr lang="en-US" altLang="ko-KR">
                                  <a:latin typeface="Cambria Math" panose="02040503050406030204" pitchFamily="18" charset="0"/>
                                </a:rPr>
                                <m:t>C</m:t>
                              </m:r>
                            </m:num>
                            <m:den>
                              <m:r>
                                <a:rPr lang="ko-KR" altLang="en-US" i="1" dirty="0">
                                  <a:latin typeface="Cambria Math" panose="02040503050406030204" pitchFamily="18" charset="0"/>
                                </a:rPr>
                                <m:t>𝜕</m:t>
                              </m:r>
                              <m:sSub>
                                <m:sSubPr>
                                  <m:ctrlPr>
                                    <a:rPr lang="en-US" altLang="ko-KR" i="1" dirty="0">
                                      <a:latin typeface="Cambria Math" panose="02040503050406030204" pitchFamily="18" charset="0"/>
                                    </a:rPr>
                                  </m:ctrlPr>
                                </m:sSubPr>
                                <m:e>
                                  <m:r>
                                    <a:rPr lang="en-US" altLang="ko-KR" i="1" dirty="0">
                                      <a:latin typeface="Cambria Math" panose="02040503050406030204" pitchFamily="18" charset="0"/>
                                    </a:rPr>
                                    <m:t>𝑦</m:t>
                                  </m:r>
                                </m:e>
                                <m:sub>
                                  <m:r>
                                    <a:rPr lang="en-US" altLang="ko-KR" i="1" dirty="0">
                                      <a:latin typeface="Cambria Math" panose="02040503050406030204" pitchFamily="18" charset="0"/>
                                    </a:rPr>
                                    <m:t>𝑖</m:t>
                                  </m:r>
                                </m:sub>
                              </m:sSub>
                            </m:den>
                          </m:f>
                        </m:e>
                      </m:nary>
                    </m:oMath>
                  </m:oMathPara>
                </a14:m>
                <a:endParaRPr lang="en-US" altLang="ko-KR" dirty="0"/>
              </a:p>
            </p:txBody>
          </p:sp>
        </mc:Choice>
        <mc:Fallback xmlns="">
          <p:sp>
            <p:nvSpPr>
              <p:cNvPr id="38" name="TextBox 37"/>
              <p:cNvSpPr txBox="1">
                <a:spLocks noRot="1" noChangeAspect="1" noMove="1" noResize="1" noEditPoints="1" noAdjustHandles="1" noChangeArrowheads="1" noChangeShapeType="1" noTextEdit="1"/>
              </p:cNvSpPr>
              <p:nvPr/>
            </p:nvSpPr>
            <p:spPr>
              <a:xfrm>
                <a:off x="6943862" y="5836247"/>
                <a:ext cx="1317219" cy="756233"/>
              </a:xfrm>
              <a:prstGeom prst="rect">
                <a:avLst/>
              </a:prstGeom>
              <a:blipFill rotWithShape="0">
                <a:blip r:embed="rId16"/>
                <a:stretch>
                  <a:fillRect/>
                </a:stretch>
              </a:blipFill>
            </p:spPr>
            <p:txBody>
              <a:bodyPr/>
              <a:lstStyle/>
              <a:p>
                <a:r>
                  <a:rPr lang="ko-KR" altLang="en-US">
                    <a:noFill/>
                  </a:rPr>
                  <a:t> </a:t>
                </a:r>
              </a:p>
            </p:txBody>
          </p:sp>
        </mc:Fallback>
      </mc:AlternateContent>
      <p:sp>
        <p:nvSpPr>
          <p:cNvPr id="39" name="TextBox 38"/>
          <p:cNvSpPr txBox="1"/>
          <p:nvPr/>
        </p:nvSpPr>
        <p:spPr>
          <a:xfrm>
            <a:off x="9027471" y="6098777"/>
            <a:ext cx="1028700" cy="369332"/>
          </a:xfrm>
          <a:prstGeom prst="rect">
            <a:avLst/>
          </a:prstGeom>
          <a:noFill/>
        </p:spPr>
        <p:txBody>
          <a:bodyPr wrap="square" rtlCol="0">
            <a:spAutoFit/>
          </a:bodyPr>
          <a:lstStyle/>
          <a:p>
            <a:r>
              <a:rPr lang="en-US" altLang="ko-KR" dirty="0"/>
              <a:t>(BP3)</a:t>
            </a:r>
            <a:endParaRPr lang="ko-KR" altLang="en-US" dirty="0"/>
          </a:p>
        </p:txBody>
      </p:sp>
      <p:cxnSp>
        <p:nvCxnSpPr>
          <p:cNvPr id="3" name="직선 화살표 연결선 2"/>
          <p:cNvCxnSpPr>
            <a:stCxn id="9" idx="6"/>
            <a:endCxn id="33" idx="1"/>
          </p:cNvCxnSpPr>
          <p:nvPr/>
        </p:nvCxnSpPr>
        <p:spPr>
          <a:xfrm>
            <a:off x="4234673" y="2456978"/>
            <a:ext cx="2529687" cy="18688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p:cNvSpPr/>
              <p:nvPr/>
            </p:nvSpPr>
            <p:spPr>
              <a:xfrm>
                <a:off x="5421839" y="3099774"/>
                <a:ext cx="3988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i="1" smtClean="0">
                          <a:solidFill>
                            <a:srgbClr val="FF0000"/>
                          </a:solidFill>
                          <a:latin typeface="Cambria Math" panose="02040503050406030204" pitchFamily="18" charset="0"/>
                        </a:rPr>
                        <m:t>𝛿</m:t>
                      </m:r>
                    </m:oMath>
                  </m:oMathPara>
                </a14:m>
                <a:endParaRPr lang="ko-KR" altLang="en-US" dirty="0"/>
              </a:p>
            </p:txBody>
          </p:sp>
        </mc:Choice>
        <mc:Fallback xmlns="">
          <p:sp>
            <p:nvSpPr>
              <p:cNvPr id="34" name="직사각형 33"/>
              <p:cNvSpPr>
                <a:spLocks noRot="1" noChangeAspect="1" noMove="1" noResize="1" noEditPoints="1" noAdjustHandles="1" noChangeArrowheads="1" noChangeShapeType="1" noTextEdit="1"/>
              </p:cNvSpPr>
              <p:nvPr/>
            </p:nvSpPr>
            <p:spPr>
              <a:xfrm>
                <a:off x="5421839" y="3099774"/>
                <a:ext cx="398892" cy="369332"/>
              </a:xfrm>
              <a:prstGeom prst="rect">
                <a:avLst/>
              </a:prstGeom>
              <a:blipFill rotWithShape="0">
                <a:blip r:embed="rId1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192931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1"/>
            <a:ext cx="10515600" cy="872836"/>
          </a:xfrm>
        </p:spPr>
        <p:txBody>
          <a:bodyPr/>
          <a:lstStyle/>
          <a:p>
            <a:r>
              <a:rPr lang="en-US" altLang="ko-KR" dirty="0"/>
              <a:t>Batch Normalization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a:bodyPr>
              <a:lstStyle/>
              <a:p>
                <a:r>
                  <a:rPr lang="en-US" altLang="ko-KR" dirty="0"/>
                  <a:t>Training</a:t>
                </a:r>
                <a:r>
                  <a:rPr lang="ko-KR" altLang="en-US" dirty="0"/>
                  <a:t>하는 동안 </a:t>
                </a:r>
                <a:r>
                  <a:rPr lang="en-US" altLang="ko-KR" dirty="0"/>
                  <a:t>average</a:t>
                </a:r>
                <a:r>
                  <a:rPr lang="ko-KR" altLang="en-US" dirty="0"/>
                  <a:t> </a:t>
                </a:r>
                <a14:m>
                  <m:oMath xmlns:m="http://schemas.openxmlformats.org/officeDocument/2006/math">
                    <m:r>
                      <a:rPr lang="en-US" altLang="ko-KR" i="1">
                        <a:latin typeface="Cambria Math" panose="02040503050406030204" pitchFamily="18" charset="0"/>
                      </a:rPr>
                      <m:t>𝐸</m:t>
                    </m:r>
                    <m:d>
                      <m:dPr>
                        <m:ctrlPr>
                          <a:rPr lang="en-US" altLang="ko-KR" i="1">
                            <a:latin typeface="Cambria Math" panose="02040503050406030204" pitchFamily="18" charset="0"/>
                          </a:rPr>
                        </m:ctrlPr>
                      </m:dPr>
                      <m:e>
                        <m:r>
                          <a:rPr lang="ko-KR" altLang="en-US" i="1">
                            <a:latin typeface="Cambria Math" panose="02040503050406030204" pitchFamily="18" charset="0"/>
                          </a:rPr>
                          <m:t>𝜇</m:t>
                        </m:r>
                      </m:e>
                    </m:d>
                  </m:oMath>
                </a14:m>
                <a:r>
                  <a:rPr lang="ko-KR" altLang="en-US" dirty="0"/>
                  <a:t> 와 </a:t>
                </a:r>
                <a14:m>
                  <m:oMath xmlns:m="http://schemas.openxmlformats.org/officeDocument/2006/math">
                    <m:r>
                      <a:rPr lang="en-US" altLang="ko-KR" i="1">
                        <a:latin typeface="Cambria Math" panose="02040503050406030204" pitchFamily="18" charset="0"/>
                      </a:rPr>
                      <m:t>𝐸</m:t>
                    </m:r>
                    <m:r>
                      <a:rPr lang="en-US" altLang="ko-KR" i="1">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r>
                      <a:rPr lang="en-US" altLang="ko-KR" i="1" dirty="0">
                        <a:latin typeface="Cambria Math" panose="02040503050406030204" pitchFamily="18" charset="0"/>
                      </a:rPr>
                      <m:t>)</m:t>
                    </m:r>
                  </m:oMath>
                </a14:m>
                <a:r>
                  <a:rPr lang="ko-KR" altLang="en-US" dirty="0"/>
                  <a:t>를 구함</a:t>
                </a:r>
                <a:endParaRPr lang="en-US" altLang="ko-KR" dirty="0"/>
              </a:p>
              <a:p>
                <a:pPr lvl="1"/>
                <a14:m>
                  <m:oMath xmlns:m="http://schemas.openxmlformats.org/officeDocument/2006/math">
                    <m:r>
                      <a:rPr lang="en-US" altLang="ko-KR" b="0" i="1" smtClean="0">
                        <a:latin typeface="Cambria Math" panose="02040503050406030204" pitchFamily="18" charset="0"/>
                      </a:rPr>
                      <m:t>𝐸</m:t>
                    </m:r>
                    <m:d>
                      <m:dPr>
                        <m:ctrlPr>
                          <a:rPr lang="en-US" altLang="ko-KR" b="0" i="1" smtClean="0">
                            <a:latin typeface="Cambria Math" panose="02040503050406030204" pitchFamily="18" charset="0"/>
                          </a:rPr>
                        </m:ctrlPr>
                      </m:dPr>
                      <m:e>
                        <m:r>
                          <a:rPr lang="ko-KR" altLang="en-US" i="1">
                            <a:latin typeface="Cambria Math" panose="02040503050406030204" pitchFamily="18" charset="0"/>
                          </a:rPr>
                          <m:t>𝜇</m:t>
                        </m:r>
                      </m:e>
                    </m:d>
                    <m:r>
                      <a:rPr lang="en-US" altLang="ko-KR" b="0" i="0" smtClean="0">
                        <a:latin typeface="Cambria Math" panose="02040503050406030204" pitchFamily="18" charset="0"/>
                      </a:rPr>
                      <m:t>, </m:t>
                    </m:r>
                    <m:r>
                      <a:rPr lang="en-US" altLang="ko-KR" b="0" i="1" smtClean="0">
                        <a:latin typeface="Cambria Math" panose="02040503050406030204" pitchFamily="18" charset="0"/>
                      </a:rPr>
                      <m:t> </m:t>
                    </m:r>
                    <m:r>
                      <a:rPr lang="en-US" altLang="ko-KR" b="0" i="1" smtClean="0">
                        <a:latin typeface="Cambria Math" panose="02040503050406030204" pitchFamily="18" charset="0"/>
                      </a:rPr>
                      <m:t>𝐸</m:t>
                    </m:r>
                    <m:r>
                      <a:rPr lang="en-US" altLang="ko-KR" b="0" i="1" smtClean="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r>
                      <a:rPr lang="en-US" altLang="ko-KR" b="0" i="1" dirty="0" smtClean="0">
                        <a:latin typeface="Cambria Math" panose="02040503050406030204" pitchFamily="18" charset="0"/>
                      </a:rPr>
                      <m:t>)</m:t>
                    </m:r>
                  </m:oMath>
                </a14:m>
                <a:r>
                  <a:rPr lang="en-US" altLang="ko-KR" dirty="0"/>
                  <a:t> :  </a:t>
                </a:r>
                <a:r>
                  <a:rPr lang="ko-KR" altLang="en-US"/>
                  <a:t>평균의 평균</a:t>
                </a:r>
                <a:r>
                  <a:rPr lang="en-US" altLang="ko-KR" dirty="0"/>
                  <a:t>, variance</a:t>
                </a:r>
                <a:r>
                  <a:rPr lang="ko-KR" altLang="en-US"/>
                  <a:t>의 평균임</a:t>
                </a:r>
                <a:r>
                  <a:rPr lang="en-US" altLang="ko-KR" dirty="0"/>
                  <a:t>.</a:t>
                </a:r>
              </a:p>
              <a:p>
                <a:pPr lvl="1"/>
                <a:r>
                  <a:rPr lang="ko-KR" altLang="en-US" dirty="0"/>
                  <a:t>이 평균을 구할 때</a:t>
                </a:r>
                <a:r>
                  <a:rPr lang="en-US" altLang="ko-KR" dirty="0"/>
                  <a:t>, </a:t>
                </a:r>
                <a:r>
                  <a:rPr lang="ko-KR" altLang="en-US"/>
                  <a:t>보통은 </a:t>
                </a:r>
                <a:r>
                  <a:rPr lang="en-US" altLang="ko-KR" dirty="0"/>
                  <a:t>cumulative moving average(</a:t>
                </a:r>
                <a:r>
                  <a:rPr lang="en-US" altLang="ko-KR" dirty="0" err="1"/>
                  <a:t>plz</a:t>
                </a:r>
                <a:r>
                  <a:rPr lang="en-US" altLang="ko-KR" dirty="0"/>
                  <a:t>, google CMA) </a:t>
                </a:r>
                <a:r>
                  <a:rPr lang="ko-KR" altLang="en-US"/>
                  <a:t>방식을 사용</a:t>
                </a:r>
                <a:endParaRPr lang="en-US" altLang="ko-KR" dirty="0"/>
              </a:p>
              <a:p>
                <a:pPr lvl="1"/>
                <a14:m>
                  <m:oMath xmlns:m="http://schemas.openxmlformats.org/officeDocument/2006/math">
                    <m:r>
                      <a:rPr lang="en-US" altLang="ko-KR" i="1">
                        <a:latin typeface="Cambria Math" panose="02040503050406030204" pitchFamily="18" charset="0"/>
                      </a:rPr>
                      <m:t>𝐸</m:t>
                    </m:r>
                    <m:d>
                      <m:dPr>
                        <m:ctrlPr>
                          <a:rPr lang="en-US" altLang="ko-KR" i="1">
                            <a:latin typeface="Cambria Math" panose="02040503050406030204" pitchFamily="18" charset="0"/>
                          </a:rPr>
                        </m:ctrlPr>
                      </m:dPr>
                      <m:e>
                        <m:r>
                          <a:rPr lang="en-US" altLang="ko-KR" b="0" i="1" smtClean="0">
                            <a:latin typeface="Cambria Math" panose="02040503050406030204" pitchFamily="18" charset="0"/>
                          </a:rPr>
                          <m:t>𝑧</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𝐸</m:t>
                    </m:r>
                    <m:d>
                      <m:dPr>
                        <m:ctrlPr>
                          <a:rPr lang="en-US" altLang="ko-KR" b="0" i="1" smtClean="0">
                            <a:latin typeface="Cambria Math" panose="02040503050406030204" pitchFamily="18" charset="0"/>
                          </a:rPr>
                        </m:ctrlPr>
                      </m:dPr>
                      <m:e>
                        <m:r>
                          <a:rPr lang="ko-KR" altLang="en-US" i="1">
                            <a:latin typeface="Cambria Math" panose="02040503050406030204" pitchFamily="18" charset="0"/>
                          </a:rPr>
                          <m:t>𝜇</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𝑉𝑎𝑟</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𝑧</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𝐸</m:t>
                    </m:r>
                    <m:r>
                      <a:rPr lang="en-US" altLang="ko-KR" b="0" i="1" smtClean="0">
                        <a:latin typeface="Cambria Math" panose="02040503050406030204" pitchFamily="18" charset="0"/>
                      </a:rPr>
                      <m:t>(</m:t>
                    </m:r>
                    <m:sSup>
                      <m:sSupPr>
                        <m:ctrlPr>
                          <a:rPr lang="en-US" altLang="ko-KR" i="1" dirty="0">
                            <a:latin typeface="Cambria Math" panose="02040503050406030204" pitchFamily="18" charset="0"/>
                          </a:rPr>
                        </m:ctrlPr>
                      </m:sSupPr>
                      <m:e>
                        <m:r>
                          <a:rPr lang="ko-KR" altLang="en-US" i="1" dirty="0">
                            <a:latin typeface="Cambria Math" panose="02040503050406030204" pitchFamily="18" charset="0"/>
                          </a:rPr>
                          <m:t>𝜎</m:t>
                        </m:r>
                      </m:e>
                      <m:sup>
                        <m:r>
                          <a:rPr lang="en-US" altLang="ko-KR" i="1" dirty="0">
                            <a:latin typeface="Cambria Math" panose="02040503050406030204" pitchFamily="18" charset="0"/>
                          </a:rPr>
                          <m:t>2</m:t>
                        </m:r>
                      </m:sup>
                    </m:sSup>
                    <m:r>
                      <a:rPr lang="en-US" altLang="ko-KR" b="0" i="1" dirty="0" smtClean="0">
                        <a:latin typeface="Cambria Math" panose="02040503050406030204" pitchFamily="18" charset="0"/>
                      </a:rPr>
                      <m:t>)</m:t>
                    </m:r>
                  </m:oMath>
                </a14:m>
                <a:endParaRPr lang="en-US" altLang="ko-KR" dirty="0"/>
              </a:p>
              <a:p>
                <a:pPr marL="457189" lvl="1" indent="0">
                  <a:buNone/>
                </a:pPr>
                <a:endParaRPr lang="en-US" altLang="ko-KR" dirty="0"/>
              </a:p>
              <a:p>
                <a:r>
                  <a:rPr lang="en-US" altLang="ko-KR" dirty="0"/>
                  <a:t>Test</a:t>
                </a:r>
                <a:r>
                  <a:rPr lang="ko-KR" altLang="en-US" dirty="0"/>
                  <a:t>시에는 즉</a:t>
                </a:r>
                <a:r>
                  <a:rPr lang="en-US" altLang="ko-KR" dirty="0"/>
                  <a:t>, inference </a:t>
                </a:r>
                <a:r>
                  <a:rPr lang="ko-KR" altLang="en-US" dirty="0"/>
                  <a:t>시에는 다음과 같이 </a:t>
                </a:r>
                <a:r>
                  <a:rPr lang="ko-KR" altLang="en-US" dirty="0" err="1"/>
                  <a:t>트랜스폼</a:t>
                </a:r>
                <a:endParaRPr lang="en-US" altLang="ko-KR" dirty="0"/>
              </a:p>
              <a:p>
                <a:pPr lvl="1"/>
                <a14:m>
                  <m:oMath xmlns:m="http://schemas.openxmlformats.org/officeDocument/2006/math">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e>
                    </m:acc>
                    <m:r>
                      <a:rPr lang="en-US" altLang="ko-KR" i="1">
                        <a:latin typeface="Cambria Math" panose="02040503050406030204" pitchFamily="18" charset="0"/>
                      </a:rPr>
                      <m:t>=</m:t>
                    </m:r>
                    <m:f>
                      <m:fPr>
                        <m:ctrlPr>
                          <a:rPr lang="en-US" altLang="ko-KR" i="1">
                            <a:latin typeface="Cambria Math" panose="02040503050406030204" pitchFamily="18" charset="0"/>
                          </a:rPr>
                        </m:ctrlPr>
                      </m:fPr>
                      <m:num>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𝑖</m:t>
                            </m:r>
                          </m:sub>
                        </m:sSub>
                        <m:r>
                          <a:rPr lang="en-US" altLang="ko-KR" i="1">
                            <a:latin typeface="Cambria Math" panose="02040503050406030204" pitchFamily="18" charset="0"/>
                          </a:rPr>
                          <m:t>−</m:t>
                        </m:r>
                        <m:r>
                          <a:rPr lang="en-US" altLang="ko-KR" i="1">
                            <a:latin typeface="Cambria Math" panose="02040503050406030204" pitchFamily="18" charset="0"/>
                          </a:rPr>
                          <m:t>𝐸</m:t>
                        </m:r>
                        <m:r>
                          <a:rPr lang="en-US" altLang="ko-KR" i="1">
                            <a:latin typeface="Cambria Math" panose="02040503050406030204" pitchFamily="18" charset="0"/>
                          </a:rPr>
                          <m:t>(</m:t>
                        </m:r>
                        <m:r>
                          <a:rPr lang="en-US" altLang="ko-KR" i="1">
                            <a:latin typeface="Cambria Math" panose="02040503050406030204" pitchFamily="18" charset="0"/>
                          </a:rPr>
                          <m:t>𝑧</m:t>
                        </m:r>
                        <m:r>
                          <a:rPr lang="en-US" altLang="ko-KR" i="1">
                            <a:latin typeface="Cambria Math" panose="02040503050406030204" pitchFamily="18" charset="0"/>
                          </a:rPr>
                          <m:t>)</m:t>
                        </m:r>
                      </m:num>
                      <m:den>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𝑉𝑎𝑟</m:t>
                            </m:r>
                            <m:d>
                              <m:dPr>
                                <m:ctrlPr>
                                  <a:rPr lang="en-US" altLang="ko-KR" i="1">
                                    <a:latin typeface="Cambria Math" panose="02040503050406030204" pitchFamily="18" charset="0"/>
                                  </a:rPr>
                                </m:ctrlPr>
                              </m:dPr>
                              <m:e>
                                <m:r>
                                  <a:rPr lang="en-US" altLang="ko-KR" i="1">
                                    <a:latin typeface="Cambria Math" panose="02040503050406030204" pitchFamily="18" charset="0"/>
                                  </a:rPr>
                                  <m:t>𝑧</m:t>
                                </m:r>
                              </m:e>
                            </m:d>
                            <m:r>
                              <a:rPr lang="en-US" altLang="ko-KR" i="1">
                                <a:latin typeface="Cambria Math" panose="02040503050406030204" pitchFamily="18" charset="0"/>
                              </a:rPr>
                              <m:t>+</m:t>
                            </m:r>
                            <m:r>
                              <a:rPr lang="ko-KR" altLang="en-US" i="1">
                                <a:latin typeface="Cambria Math" panose="02040503050406030204" pitchFamily="18" charset="0"/>
                              </a:rPr>
                              <m:t>𝜀</m:t>
                            </m:r>
                          </m:e>
                        </m:rad>
                      </m:den>
                    </m:f>
                  </m:oMath>
                </a14:m>
                <a:endParaRPr lang="en-US" altLang="ko-KR" b="0" i="1" dirty="0">
                  <a:latin typeface="Cambria Math" panose="02040503050406030204" pitchFamily="18" charset="0"/>
                </a:endParaRP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r>
                      <a:rPr lang="ko-KR" altLang="en-US" i="1">
                        <a:latin typeface="Cambria Math" panose="02040503050406030204" pitchFamily="18" charset="0"/>
                      </a:rPr>
                      <m:t>𝛾</m:t>
                    </m:r>
                    <m:acc>
                      <m:accPr>
                        <m:chr m:val="̂"/>
                        <m:ctrlPr>
                          <a:rPr lang="ko-KR" altLang="en-US"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𝑖</m:t>
                            </m:r>
                          </m:sub>
                        </m:sSub>
                      </m:e>
                    </m:acc>
                    <m:r>
                      <a:rPr lang="en-US" altLang="ko-KR" i="1">
                        <a:latin typeface="Cambria Math" panose="02040503050406030204" pitchFamily="18" charset="0"/>
                      </a:rPr>
                      <m:t>+</m:t>
                    </m:r>
                    <m:r>
                      <a:rPr lang="ko-KR" altLang="en-US" i="1">
                        <a:latin typeface="Cambria Math" panose="02040503050406030204" pitchFamily="18" charset="0"/>
                      </a:rPr>
                      <m:t>𝛽</m:t>
                    </m:r>
                  </m:oMath>
                </a14:m>
                <a:endParaRPr lang="ko-KR" altLang="en-US" dirty="0"/>
              </a:p>
              <a:p>
                <a:pPr lvl="1"/>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381"/>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85</a:t>
            </a:fld>
            <a:endParaRPr lang="ko-KR" altLang="en-US" dirty="0"/>
          </a:p>
        </p:txBody>
      </p:sp>
    </p:spTree>
    <p:extLst>
      <p:ext uri="{BB962C8B-B14F-4D97-AF65-F5344CB8AC3E}">
        <p14:creationId xmlns:p14="http://schemas.microsoft.com/office/powerpoint/2010/main" val="709846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Batch Normalization for CNN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BN</a:t>
                </a:r>
                <a:r>
                  <a:rPr lang="ko-KR" altLang="en-US" dirty="0"/>
                  <a:t>을 사용하고 싶을 경우 </a:t>
                </a:r>
                <a:r>
                  <a:rPr lang="en-US" altLang="ko-KR" dirty="0"/>
                  <a:t>normalize </a:t>
                </a:r>
                <a:r>
                  <a:rPr lang="ko-KR" altLang="en-US" dirty="0"/>
                  <a:t>할 때 </a:t>
                </a:r>
                <a14:m>
                  <m:oMath xmlns:m="http://schemas.openxmlformats.org/officeDocument/2006/math">
                    <m:r>
                      <a:rPr lang="ko-KR" altLang="en-US" i="1">
                        <a:latin typeface="Cambria Math" panose="02040503050406030204" pitchFamily="18" charset="0"/>
                      </a:rPr>
                      <m:t>𝛽</m:t>
                    </m:r>
                  </m:oMath>
                </a14:m>
                <a:r>
                  <a:rPr lang="en-US" altLang="ko-KR" dirty="0"/>
                  <a:t> </a:t>
                </a:r>
                <a:r>
                  <a:rPr lang="ko-KR" altLang="en-US" dirty="0"/>
                  <a:t>값이 </a:t>
                </a:r>
                <a:r>
                  <a:rPr lang="en-US" altLang="ko-KR" dirty="0"/>
                  <a:t>bias</a:t>
                </a:r>
                <a:r>
                  <a:rPr lang="ko-KR" altLang="en-US" dirty="0"/>
                  <a:t> </a:t>
                </a:r>
                <a14:m>
                  <m:oMath xmlns:m="http://schemas.openxmlformats.org/officeDocument/2006/math">
                    <m:r>
                      <a:rPr lang="en-US" altLang="ko-KR" i="1" dirty="0">
                        <a:latin typeface="Cambria Math" panose="02040503050406030204" pitchFamily="18" charset="0"/>
                      </a:rPr>
                      <m:t>𝑏</m:t>
                    </m:r>
                    <m:r>
                      <a:rPr lang="en-US" altLang="ko-KR" i="1" dirty="0">
                        <a:latin typeface="Cambria Math" panose="02040503050406030204" pitchFamily="18" charset="0"/>
                      </a:rPr>
                      <m:t> </m:t>
                    </m:r>
                  </m:oMath>
                </a14:m>
                <a:r>
                  <a:rPr lang="ko-KR" altLang="en-US" dirty="0"/>
                  <a:t>의 역할을 대체할 수 있기 때문에</a:t>
                </a:r>
                <a14:m>
                  <m:oMath xmlns:m="http://schemas.openxmlformats.org/officeDocument/2006/math">
                    <m:r>
                      <a:rPr lang="ko-KR" altLang="en-US" i="1" dirty="0" smtClean="0">
                        <a:latin typeface="Cambria Math" panose="02040503050406030204" pitchFamily="18" charset="0"/>
                      </a:rPr>
                      <m:t> </m:t>
                    </m:r>
                    <m:r>
                      <a:rPr lang="en-US" altLang="ko-KR" i="1" dirty="0">
                        <a:latin typeface="Cambria Math" panose="02040503050406030204" pitchFamily="18" charset="0"/>
                      </a:rPr>
                      <m:t>𝑏</m:t>
                    </m:r>
                  </m:oMath>
                </a14:m>
                <a:r>
                  <a:rPr lang="ko-KR" altLang="en-US" dirty="0"/>
                  <a:t>를 없애줌</a:t>
                </a:r>
                <a:r>
                  <a:rPr lang="en-US" altLang="ko-KR" dirty="0"/>
                  <a:t>. </a:t>
                </a:r>
              </a:p>
              <a:p>
                <a:r>
                  <a:rPr lang="ko-KR" altLang="en-US" dirty="0"/>
                  <a:t>각 </a:t>
                </a:r>
                <a:r>
                  <a:rPr lang="en-US" altLang="ko-KR" dirty="0"/>
                  <a:t>channel</a:t>
                </a:r>
                <a:r>
                  <a:rPr lang="ko-KR" altLang="en-US" dirty="0"/>
                  <a:t>을 기준으로  각각의 </a:t>
                </a:r>
                <a:r>
                  <a:rPr lang="en-US" altLang="ko-KR" dirty="0"/>
                  <a:t>Batch Normalization </a:t>
                </a:r>
                <a:r>
                  <a:rPr lang="ko-KR" altLang="en-US" dirty="0"/>
                  <a:t>변수들을 만든다</a:t>
                </a:r>
                <a:r>
                  <a:rPr lang="en-US" altLang="ko-KR" dirty="0"/>
                  <a:t>. </a:t>
                </a:r>
              </a:p>
              <a:p>
                <a:pPr lvl="1"/>
                <a:r>
                  <a:rPr lang="ko-KR" altLang="en-US" dirty="0"/>
                  <a:t>예를 들어</a:t>
                </a:r>
                <a:r>
                  <a:rPr lang="en-US" altLang="ko-KR" dirty="0"/>
                  <a:t>,</a:t>
                </a:r>
                <a:r>
                  <a:rPr lang="ko-KR" altLang="en-US" dirty="0"/>
                  <a:t> </a:t>
                </a:r>
                <a14:m>
                  <m:oMath xmlns:m="http://schemas.openxmlformats.org/officeDocument/2006/math">
                    <m:r>
                      <a:rPr lang="en-US" altLang="ko-KR" i="1" dirty="0" smtClean="0">
                        <a:latin typeface="Cambria Math" panose="02040503050406030204" pitchFamily="18" charset="0"/>
                      </a:rPr>
                      <m:t>𝑚</m:t>
                    </m:r>
                  </m:oMath>
                </a14:m>
                <a:r>
                  <a:rPr lang="ko-KR" altLang="en-US" dirty="0"/>
                  <a:t>의 </a:t>
                </a:r>
                <a:r>
                  <a:rPr lang="en-US" altLang="ko-KR" dirty="0"/>
                  <a:t>mini-batch-size, </a:t>
                </a:r>
                <a14:m>
                  <m:oMath xmlns:m="http://schemas.openxmlformats.org/officeDocument/2006/math">
                    <m:r>
                      <a:rPr lang="en-US" altLang="ko-KR" i="1" dirty="0" smtClean="0">
                        <a:latin typeface="Cambria Math" panose="02040503050406030204" pitchFamily="18" charset="0"/>
                      </a:rPr>
                      <m:t>𝑛</m:t>
                    </m:r>
                  </m:oMath>
                </a14:m>
                <a:r>
                  <a:rPr lang="ko-KR" altLang="en-US" dirty="0"/>
                  <a:t>의 </a:t>
                </a:r>
                <a:r>
                  <a:rPr lang="en-US" altLang="ko-KR" dirty="0"/>
                  <a:t>output channel size </a:t>
                </a:r>
                <a:r>
                  <a:rPr lang="ko-KR" altLang="en-US" dirty="0"/>
                  <a:t>를 가진 </a:t>
                </a:r>
                <a:r>
                  <a:rPr lang="en-US" altLang="ko-KR" dirty="0"/>
                  <a:t>Convolution Layer</a:t>
                </a:r>
                <a:r>
                  <a:rPr lang="ko-KR" altLang="en-US" dirty="0"/>
                  <a:t>에서 </a:t>
                </a:r>
                <a:r>
                  <a:rPr lang="en-US" altLang="ko-KR" dirty="0"/>
                  <a:t>Batch Normalization</a:t>
                </a:r>
                <a:r>
                  <a:rPr lang="ko-KR" altLang="en-US" dirty="0"/>
                  <a:t>을 적용시킨다고 해보자</a:t>
                </a:r>
                <a:r>
                  <a:rPr lang="en-US" altLang="ko-KR" dirty="0"/>
                  <a:t>. convolution</a:t>
                </a:r>
                <a:r>
                  <a:rPr lang="ko-KR" altLang="en-US" dirty="0"/>
                  <a:t>을 적용한 후의 </a:t>
                </a:r>
                <a:r>
                  <a:rPr lang="en-US" altLang="ko-KR" dirty="0"/>
                  <a:t>feature map</a:t>
                </a:r>
                <a:r>
                  <a:rPr lang="ko-KR" altLang="en-US" dirty="0"/>
                  <a:t>의 사이즈가 </a:t>
                </a:r>
                <a14:m>
                  <m:oMath xmlns:m="http://schemas.openxmlformats.org/officeDocument/2006/math">
                    <m:r>
                      <a:rPr lang="en-US" altLang="ko-KR" i="1" dirty="0" smtClean="0">
                        <a:latin typeface="Cambria Math" panose="02040503050406030204" pitchFamily="18" charset="0"/>
                      </a:rPr>
                      <m:t>𝑝</m:t>
                    </m:r>
                    <m:r>
                      <a:rPr lang="en-US" altLang="ko-KR" i="1" dirty="0" smtClean="0">
                        <a:latin typeface="Cambria Math" panose="02040503050406030204" pitchFamily="18" charset="0"/>
                      </a:rPr>
                      <m:t> × </m:t>
                    </m:r>
                    <m:r>
                      <a:rPr lang="en-US" altLang="ko-KR" i="1" dirty="0" smtClean="0">
                        <a:latin typeface="Cambria Math" panose="02040503050406030204" pitchFamily="18" charset="0"/>
                      </a:rPr>
                      <m:t>𝑞</m:t>
                    </m:r>
                  </m:oMath>
                </a14:m>
                <a:r>
                  <a:rPr lang="en-US" altLang="ko-KR" dirty="0"/>
                  <a:t> </a:t>
                </a:r>
                <a:r>
                  <a:rPr lang="ko-KR" altLang="en-US" dirty="0"/>
                  <a:t>일 경우</a:t>
                </a:r>
                <a:r>
                  <a:rPr lang="en-US" altLang="ko-KR" dirty="0"/>
                  <a:t>, </a:t>
                </a:r>
                <a:r>
                  <a:rPr lang="ko-KR" altLang="en-US" dirty="0"/>
                  <a:t>각 채널에 대해 새로운 </a:t>
                </a:r>
                <a:r>
                  <a:rPr lang="en-US" altLang="ko-KR" dirty="0"/>
                  <a:t>mini-batch-size, </a:t>
                </a:r>
                <a14:m>
                  <m:oMath xmlns:m="http://schemas.openxmlformats.org/officeDocument/2006/math">
                    <m:sSup>
                      <m:sSupPr>
                        <m:ctrlPr>
                          <a:rPr lang="en-US" altLang="ko-KR" b="0" i="1" dirty="0" smtClean="0">
                            <a:latin typeface="Cambria Math" panose="02040503050406030204" pitchFamily="18" charset="0"/>
                          </a:rPr>
                        </m:ctrlPr>
                      </m:sSupPr>
                      <m:e>
                        <m:r>
                          <m:rPr>
                            <m:sty m:val="p"/>
                          </m:rPr>
                          <a:rPr lang="en-US" altLang="ko-KR" b="0" i="0" dirty="0" smtClean="0">
                            <a:latin typeface="Cambria Math" panose="02040503050406030204" pitchFamily="18" charset="0"/>
                          </a:rPr>
                          <m:t>m</m:t>
                        </m:r>
                      </m:e>
                      <m:sup>
                        <m:r>
                          <a:rPr lang="en-US" altLang="ko-KR" b="0" i="0" dirty="0" smtClean="0">
                            <a:latin typeface="Cambria Math" panose="02040503050406030204" pitchFamily="18" charset="0"/>
                          </a:rPr>
                          <m:t>′</m:t>
                        </m:r>
                      </m:sup>
                    </m:sSup>
                    <m:r>
                      <a:rPr lang="en-US" altLang="ko-KR" b="0" i="0" dirty="0" smtClean="0">
                        <a:latin typeface="Cambria Math" panose="02040503050406030204" pitchFamily="18" charset="0"/>
                      </a:rPr>
                      <m:t>=</m:t>
                    </m:r>
                    <m:r>
                      <a:rPr lang="en-US" altLang="ko-KR" i="1" dirty="0" smtClean="0">
                        <a:latin typeface="Cambria Math" panose="02040503050406030204" pitchFamily="18" charset="0"/>
                      </a:rPr>
                      <m:t>𝑚</m:t>
                    </m:r>
                    <m:r>
                      <a:rPr lang="en-US" altLang="ko-KR" i="1" dirty="0" smtClean="0">
                        <a:latin typeface="Cambria Math" panose="02040503050406030204" pitchFamily="18" charset="0"/>
                      </a:rPr>
                      <m:t> × </m:t>
                    </m:r>
                    <m:r>
                      <a:rPr lang="en-US" altLang="ko-KR" i="1" dirty="0" smtClean="0">
                        <a:latin typeface="Cambria Math" panose="02040503050406030204" pitchFamily="18" charset="0"/>
                      </a:rPr>
                      <m:t>𝑝</m:t>
                    </m:r>
                    <m:r>
                      <a:rPr lang="en-US" altLang="ko-KR" i="1" dirty="0" smtClean="0">
                        <a:latin typeface="Cambria Math" panose="02040503050406030204" pitchFamily="18" charset="0"/>
                      </a:rPr>
                      <m:t> × </m:t>
                    </m:r>
                    <m:r>
                      <a:rPr lang="en-US" altLang="ko-KR" i="1" dirty="0" smtClean="0">
                        <a:latin typeface="Cambria Math" panose="02040503050406030204" pitchFamily="18" charset="0"/>
                      </a:rPr>
                      <m:t>𝑞</m:t>
                    </m:r>
                    <m:r>
                      <a:rPr lang="en-US" altLang="ko-KR" i="1" dirty="0" smtClean="0">
                        <a:latin typeface="Cambria Math" panose="02040503050406030204" pitchFamily="18" charset="0"/>
                      </a:rPr>
                      <m:t> </m:t>
                    </m:r>
                  </m:oMath>
                </a14:m>
                <a:r>
                  <a:rPr lang="ko-KR" altLang="en-US" dirty="0"/>
                  <a:t>개의 각각의 스칼라 값에 대해 </a:t>
                </a:r>
                <a14:m>
                  <m:oMath xmlns:m="http://schemas.openxmlformats.org/officeDocument/2006/math">
                    <m:r>
                      <a:rPr lang="ko-KR" altLang="en-US" i="1" dirty="0" smtClean="0">
                        <a:latin typeface="Cambria Math" panose="02040503050406030204" pitchFamily="18" charset="0"/>
                      </a:rPr>
                      <m:t>𝛾</m:t>
                    </m:r>
                  </m:oMath>
                </a14:m>
                <a:r>
                  <a:rPr lang="ko-KR" altLang="en-US" dirty="0"/>
                  <a:t>와 </a:t>
                </a:r>
                <a14:m>
                  <m:oMath xmlns:m="http://schemas.openxmlformats.org/officeDocument/2006/math">
                    <m:r>
                      <a:rPr lang="ko-KR" altLang="en-US" i="1" dirty="0" smtClean="0">
                        <a:latin typeface="Cambria Math" panose="02040503050406030204" pitchFamily="18" charset="0"/>
                      </a:rPr>
                      <m:t>𝛽</m:t>
                    </m:r>
                  </m:oMath>
                </a14:m>
                <a:r>
                  <a:rPr lang="ko-KR" altLang="en-US" dirty="0"/>
                  <a:t>는 각 채널에 대해 한 개씩 해서 총 </a:t>
                </a:r>
                <a:r>
                  <a:rPr lang="en-US" altLang="ko-KR" dirty="0"/>
                  <a:t>n</a:t>
                </a:r>
                <a:r>
                  <a:rPr lang="ko-KR" altLang="en-US" dirty="0"/>
                  <a:t>개의 독립적인 </a:t>
                </a:r>
                <a:r>
                  <a:rPr lang="en-US" altLang="ko-KR" dirty="0"/>
                  <a:t>Batch Normalization </a:t>
                </a:r>
                <a:r>
                  <a:rPr lang="ko-KR" altLang="en-US" dirty="0"/>
                  <a:t>변수들이 생기게 된다</a:t>
                </a:r>
                <a:r>
                  <a:rPr lang="en-US" altLang="ko-KR" dirty="0"/>
                  <a:t>.</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2"/>
                <a:stretch>
                  <a:fillRect l="-1043" t="-2381" r="-870"/>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86</a:t>
            </a:fld>
            <a:endParaRPr lang="ko-KR" altLang="en-US"/>
          </a:p>
        </p:txBody>
      </p:sp>
    </p:spTree>
    <p:extLst>
      <p:ext uri="{BB962C8B-B14F-4D97-AF65-F5344CB8AC3E}">
        <p14:creationId xmlns:p14="http://schemas.microsoft.com/office/powerpoint/2010/main" val="2494638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Batch Normalization Tip</a:t>
            </a:r>
            <a:endParaRPr lang="ko-KR" altLang="en-US"/>
          </a:p>
        </p:txBody>
      </p:sp>
      <p:sp>
        <p:nvSpPr>
          <p:cNvPr id="3" name="내용 개체 틀 2"/>
          <p:cNvSpPr>
            <a:spLocks noGrp="1"/>
          </p:cNvSpPr>
          <p:nvPr>
            <p:ph idx="1"/>
          </p:nvPr>
        </p:nvSpPr>
        <p:spPr/>
        <p:txBody>
          <a:bodyPr/>
          <a:lstStyle/>
          <a:p>
            <a:r>
              <a:rPr lang="en-US" altLang="ko-KR" dirty="0">
                <a:solidFill>
                  <a:srgbClr val="FF0000"/>
                </a:solidFill>
              </a:rPr>
              <a:t>If you use batch normalization somewhere in your network, you need to preprocess input image to have the following mean and standard deviation. </a:t>
            </a:r>
          </a:p>
          <a:p>
            <a:endParaRPr lang="en-US" altLang="ko-KR" dirty="0">
              <a:solidFill>
                <a:srgbClr val="FF0000"/>
              </a:solidFill>
            </a:endParaRPr>
          </a:p>
          <a:p>
            <a:pPr lvl="1"/>
            <a:r>
              <a:rPr lang="en-US" altLang="ko-KR" dirty="0"/>
              <a:t>Mean for </a:t>
            </a:r>
            <a:r>
              <a:rPr lang="en-US" altLang="ko-KR" dirty="0" err="1"/>
              <a:t>rgb</a:t>
            </a:r>
            <a:r>
              <a:rPr lang="en-US" altLang="ko-KR" dirty="0"/>
              <a:t> after 0~1 normalization : (0.485, 0.456, 0.406) </a:t>
            </a:r>
          </a:p>
          <a:p>
            <a:pPr lvl="1"/>
            <a:r>
              <a:rPr lang="en-US" altLang="ko-KR" dirty="0"/>
              <a:t>Standard deviation : (0.229, 0.224, 0.225)</a:t>
            </a:r>
          </a:p>
          <a:p>
            <a:pPr lvl="1"/>
            <a:r>
              <a:rPr lang="en-US" altLang="ko-KR" dirty="0"/>
              <a:t>So do that following:</a:t>
            </a:r>
          </a:p>
          <a:p>
            <a:pPr lvl="1"/>
            <a:r>
              <a:rPr lang="en-US" altLang="ko-KR" dirty="0"/>
              <a:t>For every pixel in 0~255 make it to 0~1</a:t>
            </a:r>
          </a:p>
          <a:p>
            <a:pPr lvl="1"/>
            <a:r>
              <a:rPr lang="en-US" altLang="ko-KR" dirty="0"/>
              <a:t>{(</a:t>
            </a:r>
            <a:r>
              <a:rPr lang="en-US" altLang="ko-KR" dirty="0" err="1"/>
              <a:t>r,g,b</a:t>
            </a:r>
            <a:r>
              <a:rPr lang="en-US" altLang="ko-KR" dirty="0"/>
              <a:t>)-(0.485, 0.456, 0.406)} /(0.229, 0.224, 0.225)</a:t>
            </a:r>
          </a:p>
          <a:p>
            <a:pPr lvl="1"/>
            <a:endParaRPr lang="en-US" altLang="ko-KR" dirty="0"/>
          </a:p>
          <a:p>
            <a:pPr lvl="1"/>
            <a:endParaRPr lang="en-US" altLang="ko-KR" dirty="0"/>
          </a:p>
          <a:p>
            <a:pPr lvl="1"/>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87</a:t>
            </a:fld>
            <a:endParaRPr lang="ko-KR" altLang="en-US"/>
          </a:p>
        </p:txBody>
      </p:sp>
    </p:spTree>
    <p:extLst>
      <p:ext uri="{BB962C8B-B14F-4D97-AF65-F5344CB8AC3E}">
        <p14:creationId xmlns:p14="http://schemas.microsoft.com/office/powerpoint/2010/main" val="31070897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Batch Normalization: Pros</a:t>
            </a:r>
            <a:endParaRPr lang="ko-KR" altLang="en-US" dirty="0"/>
          </a:p>
        </p:txBody>
      </p:sp>
      <p:sp>
        <p:nvSpPr>
          <p:cNvPr id="3" name="내용 개체 틀 2"/>
          <p:cNvSpPr>
            <a:spLocks noGrp="1"/>
          </p:cNvSpPr>
          <p:nvPr>
            <p:ph idx="1"/>
          </p:nvPr>
        </p:nvSpPr>
        <p:spPr/>
        <p:txBody>
          <a:bodyPr/>
          <a:lstStyle/>
          <a:p>
            <a:r>
              <a:rPr lang="en-US" altLang="ko-KR" dirty="0"/>
              <a:t>Weight Initialization needs simpler procedure</a:t>
            </a:r>
          </a:p>
          <a:p>
            <a:r>
              <a:rPr lang="en-US" altLang="ko-KR" dirty="0"/>
              <a:t>Regularization can be out from the net</a:t>
            </a:r>
          </a:p>
          <a:p>
            <a:r>
              <a:rPr lang="en-US" altLang="ko-KR" dirty="0"/>
              <a:t>Dropout can be out</a:t>
            </a:r>
          </a:p>
          <a:p>
            <a:r>
              <a:rPr lang="en-US" altLang="ko-KR" dirty="0"/>
              <a:t>Faster converge</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dirty="0"/>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88</a:t>
            </a:fld>
            <a:endParaRPr lang="ko-KR" altLang="en-US"/>
          </a:p>
        </p:txBody>
      </p:sp>
    </p:spTree>
    <p:extLst>
      <p:ext uri="{BB962C8B-B14F-4D97-AF65-F5344CB8AC3E}">
        <p14:creationId xmlns:p14="http://schemas.microsoft.com/office/powerpoint/2010/main" val="7172329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Batch Normalization: Cons</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89</a:t>
            </a:fld>
            <a:endParaRPr lang="ko-KR" altLang="en-US"/>
          </a:p>
        </p:txBody>
      </p:sp>
      <p:sp>
        <p:nvSpPr>
          <p:cNvPr id="6" name="TextBox 5"/>
          <p:cNvSpPr txBox="1"/>
          <p:nvPr/>
        </p:nvSpPr>
        <p:spPr>
          <a:xfrm>
            <a:off x="516774" y="2166072"/>
            <a:ext cx="10561320" cy="3970318"/>
          </a:xfrm>
          <a:prstGeom prst="rect">
            <a:avLst/>
          </a:prstGeom>
          <a:noFill/>
        </p:spPr>
        <p:txBody>
          <a:bodyPr wrap="square" rtlCol="0">
            <a:spAutoFit/>
          </a:bodyPr>
          <a:lstStyle/>
          <a:p>
            <a:pPr marL="342900" indent="-342900">
              <a:buFont typeface="+mj-lt"/>
              <a:buAutoNum type="arabicPeriod"/>
            </a:pPr>
            <a:r>
              <a:rPr lang="en-US" altLang="ko-KR" dirty="0"/>
              <a:t>mini-batch </a:t>
            </a:r>
            <a:r>
              <a:rPr lang="ko-KR" altLang="en-US" dirty="0"/>
              <a:t>사이즈가 크든 작든</a:t>
            </a:r>
            <a:r>
              <a:rPr lang="en-US" altLang="ko-KR" dirty="0"/>
              <a:t>, BN</a:t>
            </a:r>
            <a:r>
              <a:rPr lang="ko-KR" altLang="en-US" dirty="0"/>
              <a:t>을 사용하지 않으면 메모리는 사실 크게 영향을 받지는 않음</a:t>
            </a:r>
            <a:r>
              <a:rPr lang="en-US" altLang="ko-KR" dirty="0"/>
              <a:t>. mini-batch</a:t>
            </a:r>
            <a:r>
              <a:rPr lang="ko-KR" altLang="en-US" dirty="0"/>
              <a:t>안의 데이터를 전부 메모리에 올릴 필요가 없고 하나씩 올려서 </a:t>
            </a:r>
            <a:r>
              <a:rPr lang="en-US" altLang="ko-KR" dirty="0"/>
              <a:t>forward-feed </a:t>
            </a:r>
            <a:r>
              <a:rPr lang="ko-KR" altLang="en-US" dirty="0"/>
              <a:t>와 </a:t>
            </a:r>
            <a:r>
              <a:rPr lang="en-US" altLang="ko-KR" dirty="0"/>
              <a:t>backward-prop</a:t>
            </a:r>
            <a:r>
              <a:rPr lang="ko-KR" altLang="en-US" dirty="0"/>
              <a:t>을 하면서 </a:t>
            </a:r>
            <a:r>
              <a:rPr lang="en-US" altLang="ko-KR" dirty="0"/>
              <a:t>gradient</a:t>
            </a:r>
            <a:r>
              <a:rPr lang="ko-KR" altLang="en-US" dirty="0"/>
              <a:t>를 </a:t>
            </a:r>
            <a:r>
              <a:rPr lang="en-US" altLang="ko-KR" dirty="0"/>
              <a:t>adding</a:t>
            </a:r>
            <a:r>
              <a:rPr lang="ko-KR" altLang="en-US" dirty="0"/>
              <a:t>하면 되기 때문에</a:t>
            </a:r>
            <a:r>
              <a:rPr lang="en-US" altLang="ko-KR" dirty="0"/>
              <a:t>. </a:t>
            </a:r>
            <a:r>
              <a:rPr lang="ko-KR" altLang="en-US" dirty="0"/>
              <a:t>이것은 </a:t>
            </a:r>
            <a:r>
              <a:rPr lang="en-US" altLang="ko-KR" dirty="0"/>
              <a:t>1</a:t>
            </a:r>
            <a:r>
              <a:rPr lang="ko-KR" altLang="en-US" dirty="0"/>
              <a:t>개씩 쪼개서 계산하므로 </a:t>
            </a:r>
            <a:r>
              <a:rPr lang="en-US" altLang="ko-KR" dirty="0"/>
              <a:t>GPU</a:t>
            </a:r>
            <a:r>
              <a:rPr lang="ko-KR" altLang="en-US" dirty="0"/>
              <a:t>성능을 저하시킴</a:t>
            </a:r>
            <a:r>
              <a:rPr lang="en-US" altLang="ko-KR" dirty="0"/>
              <a:t>. </a:t>
            </a:r>
            <a:r>
              <a:rPr lang="ko-KR" altLang="en-US" dirty="0"/>
              <a:t>즉 </a:t>
            </a:r>
            <a:r>
              <a:rPr lang="en-US" altLang="ko-KR" dirty="0"/>
              <a:t>GPU execution call</a:t>
            </a:r>
            <a:r>
              <a:rPr lang="ko-KR" altLang="en-US" dirty="0"/>
              <a:t>이 너무 많아짐</a:t>
            </a:r>
            <a:r>
              <a:rPr lang="en-US" altLang="ko-KR" dirty="0"/>
              <a:t>. </a:t>
            </a:r>
            <a:r>
              <a:rPr lang="ko-KR" altLang="en-US" dirty="0"/>
              <a:t>그러나 메모리는 최적화됨</a:t>
            </a:r>
            <a:r>
              <a:rPr lang="en-US" altLang="ko-KR" dirty="0"/>
              <a:t>.</a:t>
            </a:r>
          </a:p>
          <a:p>
            <a:pPr marL="342900" indent="-342900">
              <a:buFont typeface="+mj-lt"/>
              <a:buAutoNum type="arabicPeriod"/>
            </a:pPr>
            <a:r>
              <a:rPr lang="en-US" altLang="ko-KR" dirty="0"/>
              <a:t>batch normalization(BN)</a:t>
            </a:r>
            <a:r>
              <a:rPr lang="ko-KR" altLang="en-US" dirty="0"/>
              <a:t>이 등장하면서</a:t>
            </a:r>
            <a:r>
              <a:rPr lang="en-US" altLang="ko-KR" dirty="0"/>
              <a:t>, </a:t>
            </a:r>
            <a:r>
              <a:rPr lang="ko-KR" altLang="en-US" dirty="0"/>
              <a:t>이야기가 달라졌다</a:t>
            </a:r>
            <a:r>
              <a:rPr lang="en-US" altLang="ko-KR" dirty="0"/>
              <a:t>. BN </a:t>
            </a:r>
            <a:r>
              <a:rPr lang="ko-KR" altLang="en-US" dirty="0"/>
              <a:t>사용시 </a:t>
            </a:r>
            <a:r>
              <a:rPr lang="en-US" altLang="ko-KR" dirty="0"/>
              <a:t>mini-batch </a:t>
            </a:r>
            <a:r>
              <a:rPr lang="ko-KR" altLang="en-US" dirty="0"/>
              <a:t>를 통째로 다 메모리에 갖고 있어야 된다</a:t>
            </a:r>
            <a:r>
              <a:rPr lang="en-US" altLang="ko-KR" dirty="0"/>
              <a:t>. </a:t>
            </a:r>
            <a:r>
              <a:rPr lang="ko-KR" altLang="en-US" dirty="0"/>
              <a:t>비교적 </a:t>
            </a:r>
            <a:r>
              <a:rPr lang="en-US" altLang="ko-KR" dirty="0"/>
              <a:t>convergence</a:t>
            </a:r>
            <a:r>
              <a:rPr lang="ko-KR" altLang="en-US" dirty="0"/>
              <a:t>를 안정적으로 하기 위해서는 보통 많이 쓰는 것이 </a:t>
            </a:r>
            <a:r>
              <a:rPr lang="en-US" altLang="ko-KR" dirty="0"/>
              <a:t>mini batch size</a:t>
            </a:r>
            <a:r>
              <a:rPr lang="ko-KR" altLang="en-US" dirty="0"/>
              <a:t>가 </a:t>
            </a:r>
            <a:r>
              <a:rPr lang="en-US" altLang="ko-KR" dirty="0"/>
              <a:t>128</a:t>
            </a:r>
            <a:r>
              <a:rPr lang="ko-KR" altLang="en-US" dirty="0"/>
              <a:t>정도</a:t>
            </a:r>
            <a:r>
              <a:rPr lang="en-US" altLang="ko-KR" dirty="0"/>
              <a:t>. </a:t>
            </a:r>
            <a:r>
              <a:rPr lang="ko-KR" altLang="en-US" dirty="0"/>
              <a:t>크면 클 수록 좋다</a:t>
            </a:r>
            <a:r>
              <a:rPr lang="en-US" altLang="ko-KR" dirty="0"/>
              <a:t>. </a:t>
            </a:r>
            <a:r>
              <a:rPr lang="ko-KR" altLang="en-US" dirty="0"/>
              <a:t>해상도 높은 영상의 </a:t>
            </a:r>
            <a:r>
              <a:rPr lang="en-US" altLang="ko-KR" dirty="0"/>
              <a:t>(</a:t>
            </a:r>
            <a:r>
              <a:rPr lang="ko-KR" altLang="en-US" dirty="0"/>
              <a:t>예</a:t>
            </a:r>
            <a:r>
              <a:rPr lang="en-US" altLang="ko-KR" dirty="0"/>
              <a:t>: 256x256) </a:t>
            </a:r>
            <a:r>
              <a:rPr lang="ko-KR" altLang="en-US" dirty="0"/>
              <a:t>경우에 </a:t>
            </a:r>
            <a:r>
              <a:rPr lang="en-US" altLang="ko-KR" dirty="0"/>
              <a:t>filter count</a:t>
            </a:r>
            <a:r>
              <a:rPr lang="ko-KR" altLang="en-US" dirty="0"/>
              <a:t>가 </a:t>
            </a:r>
            <a:r>
              <a:rPr lang="en-US" altLang="ko-KR" dirty="0"/>
              <a:t>256</a:t>
            </a:r>
            <a:r>
              <a:rPr lang="ko-KR" altLang="en-US" dirty="0"/>
              <a:t>이 되면</a:t>
            </a:r>
            <a:r>
              <a:rPr lang="en-US" altLang="ko-KR" dirty="0"/>
              <a:t>, </a:t>
            </a:r>
            <a:r>
              <a:rPr lang="ko-KR" altLang="en-US" dirty="0"/>
              <a:t>한 </a:t>
            </a:r>
            <a:r>
              <a:rPr lang="ko-KR" altLang="en-US" dirty="0" err="1"/>
              <a:t>레이어에</a:t>
            </a:r>
            <a:r>
              <a:rPr lang="ko-KR" altLang="en-US" dirty="0"/>
              <a:t> </a:t>
            </a:r>
            <a:r>
              <a:rPr lang="en-US" altLang="ko-KR" dirty="0"/>
              <a:t>256x256x256xmini-batchsize*4bytes. deep learning</a:t>
            </a:r>
            <a:r>
              <a:rPr lang="ko-KR" altLang="en-US" dirty="0"/>
              <a:t>의 경우 </a:t>
            </a:r>
            <a:r>
              <a:rPr lang="en-US" altLang="ko-KR" dirty="0"/>
              <a:t>layer </a:t>
            </a:r>
            <a:r>
              <a:rPr lang="ko-KR" altLang="en-US" dirty="0" err="1"/>
              <a:t>갯수도</a:t>
            </a:r>
            <a:r>
              <a:rPr lang="ko-KR" altLang="en-US" dirty="0"/>
              <a:t> 꽤 많고</a:t>
            </a:r>
            <a:r>
              <a:rPr lang="en-US" altLang="ko-KR" dirty="0"/>
              <a:t>(</a:t>
            </a:r>
            <a:r>
              <a:rPr lang="ko-KR" altLang="en-US" dirty="0" err="1"/>
              <a:t>얕은게</a:t>
            </a:r>
            <a:r>
              <a:rPr lang="ko-KR" altLang="en-US" dirty="0"/>
              <a:t> </a:t>
            </a:r>
            <a:r>
              <a:rPr lang="en-US" altLang="ko-KR" dirty="0"/>
              <a:t>100</a:t>
            </a:r>
            <a:r>
              <a:rPr lang="ko-KR" altLang="en-US" dirty="0"/>
              <a:t>개</a:t>
            </a:r>
            <a:r>
              <a:rPr lang="en-US" altLang="ko-KR" dirty="0"/>
              <a:t>) . Resnet50</a:t>
            </a:r>
            <a:r>
              <a:rPr lang="ko-KR" altLang="en-US" dirty="0"/>
              <a:t>의 경우 </a:t>
            </a:r>
            <a:r>
              <a:rPr lang="en-US" altLang="ko-KR" dirty="0"/>
              <a:t>40~60Gb </a:t>
            </a:r>
            <a:r>
              <a:rPr lang="ko-KR" altLang="en-US" dirty="0"/>
              <a:t>소요</a:t>
            </a:r>
            <a:r>
              <a:rPr lang="en-US" altLang="ko-KR" dirty="0"/>
              <a:t>. </a:t>
            </a:r>
          </a:p>
          <a:p>
            <a:pPr marL="342900" indent="-342900">
              <a:buFont typeface="+mj-lt"/>
              <a:buAutoNum type="arabicPeriod"/>
            </a:pPr>
            <a:r>
              <a:rPr lang="en-US" altLang="ko-KR" dirty="0"/>
              <a:t>Batch normalization(BN)</a:t>
            </a:r>
            <a:r>
              <a:rPr lang="ko-KR" altLang="en-US" dirty="0"/>
              <a:t>과 유사한 성능을 내는 </a:t>
            </a:r>
            <a:r>
              <a:rPr lang="en-US" altLang="ko-KR" dirty="0"/>
              <a:t>Automatic Gain Control(AGW)</a:t>
            </a:r>
            <a:r>
              <a:rPr lang="ko-KR" altLang="en-US" dirty="0"/>
              <a:t>의 경우 </a:t>
            </a:r>
            <a:r>
              <a:rPr lang="en-US" altLang="ko-KR" dirty="0"/>
              <a:t>(1)</a:t>
            </a:r>
            <a:r>
              <a:rPr lang="ko-KR" altLang="en-US" dirty="0"/>
              <a:t>과 같이 할 수 있게 하면서</a:t>
            </a:r>
            <a:r>
              <a:rPr lang="en-US" altLang="ko-KR" dirty="0"/>
              <a:t>, convergence</a:t>
            </a:r>
            <a:r>
              <a:rPr lang="ko-KR" altLang="en-US" dirty="0"/>
              <a:t>성능은 거의 동일하다</a:t>
            </a:r>
            <a:r>
              <a:rPr lang="en-US" altLang="ko-KR" dirty="0"/>
              <a:t>. </a:t>
            </a:r>
            <a:r>
              <a:rPr lang="ko-KR" altLang="en-US" dirty="0"/>
              <a:t>따라서</a:t>
            </a:r>
            <a:r>
              <a:rPr lang="en-US" altLang="ko-KR" dirty="0"/>
              <a:t>, </a:t>
            </a:r>
            <a:r>
              <a:rPr lang="ko-KR" altLang="en-US" dirty="0"/>
              <a:t>다음과 같은 숙제가 생겼다</a:t>
            </a:r>
            <a:r>
              <a:rPr lang="en-US" altLang="ko-KR" dirty="0"/>
              <a:t>. mini-batch</a:t>
            </a:r>
            <a:r>
              <a:rPr lang="ko-KR" altLang="en-US" dirty="0"/>
              <a:t>의 크기는 꽤 크게</a:t>
            </a:r>
            <a:r>
              <a:rPr lang="en-US" altLang="ko-KR" dirty="0"/>
              <a:t>(256?)</a:t>
            </a:r>
            <a:r>
              <a:rPr lang="ko-KR" altLang="en-US" dirty="0"/>
              <a:t>으로 거면서도</a:t>
            </a:r>
            <a:r>
              <a:rPr lang="en-US" altLang="ko-KR" dirty="0"/>
              <a:t>, GPU</a:t>
            </a:r>
            <a:r>
              <a:rPr lang="ko-KR" altLang="en-US" dirty="0"/>
              <a:t>가 동시에 씹어 삼킬 수 있는 </a:t>
            </a:r>
            <a:r>
              <a:rPr lang="en-US" altLang="ko-KR" dirty="0"/>
              <a:t>sub-mini-batch</a:t>
            </a:r>
            <a:r>
              <a:rPr lang="ko-KR" altLang="en-US" dirty="0"/>
              <a:t>라는 개념을 도입함</a:t>
            </a:r>
            <a:r>
              <a:rPr lang="en-US" altLang="ko-KR" dirty="0"/>
              <a:t>.</a:t>
            </a:r>
          </a:p>
          <a:p>
            <a:endParaRPr lang="ko-KR" altLang="en-US" dirty="0"/>
          </a:p>
        </p:txBody>
      </p:sp>
    </p:spTree>
    <p:extLst>
      <p:ext uri="{BB962C8B-B14F-4D97-AF65-F5344CB8AC3E}">
        <p14:creationId xmlns:p14="http://schemas.microsoft.com/office/powerpoint/2010/main" val="308530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Training the neural network</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a:bodyPr>
              <a:lstStyle/>
              <a:p>
                <a:r>
                  <a:rPr lang="en-US" altLang="ko-KR" dirty="0"/>
                  <a:t>Now assume </a:t>
                </a:r>
                <a14:m>
                  <m:oMath xmlns:m="http://schemas.openxmlformats.org/officeDocument/2006/math">
                    <m:r>
                      <a:rPr lang="en-US" altLang="ko-KR" i="1" smtClean="0">
                        <a:latin typeface="Cambria Math" panose="02040503050406030204" pitchFamily="18" charset="0"/>
                      </a:rPr>
                      <m:t>𝐶</m:t>
                    </m:r>
                    <m:d>
                      <m:dPr>
                        <m:ctrlPr>
                          <a:rPr lang="en-US" altLang="ko-KR" i="1">
                            <a:latin typeface="Cambria Math" panose="02040503050406030204" pitchFamily="18" charset="0"/>
                          </a:rPr>
                        </m:ctrlPr>
                      </m:dPr>
                      <m:e>
                        <m:r>
                          <a:rPr lang="en-US" altLang="ko-KR" i="1">
                            <a:latin typeface="Cambria Math" panose="02040503050406030204" pitchFamily="18" charset="0"/>
                          </a:rPr>
                          <m:t>𝑤</m:t>
                        </m:r>
                        <m:r>
                          <a:rPr lang="en-US" altLang="ko-KR" i="1">
                            <a:latin typeface="Cambria Math" panose="02040503050406030204" pitchFamily="18" charset="0"/>
                          </a:rPr>
                          <m:t>,</m:t>
                        </m:r>
                        <m:r>
                          <a:rPr lang="en-US" altLang="ko-KR" i="1">
                            <a:latin typeface="Cambria Math" panose="02040503050406030204" pitchFamily="18" charset="0"/>
                          </a:rPr>
                          <m:t>𝑏</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𝐶</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𝑣</m:t>
                        </m:r>
                      </m:e>
                    </m:d>
                    <m:r>
                      <a:rPr lang="en-US" altLang="ko-KR" b="0" i="0" smtClean="0">
                        <a:latin typeface="Cambria Math" panose="02040503050406030204" pitchFamily="18" charset="0"/>
                      </a:rPr>
                      <m:t>, </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𝑤</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0" smtClean="0">
                        <a:latin typeface="Cambria Math" panose="02040503050406030204" pitchFamily="18" charset="0"/>
                      </a:rPr>
                      <m:t>=</m:t>
                    </m:r>
                    <m:r>
                      <a:rPr lang="en-US" altLang="ko-KR" b="0" i="1" smtClean="0">
                        <a:latin typeface="Cambria Math" panose="02040503050406030204" pitchFamily="18" charset="0"/>
                      </a:rPr>
                      <m:t>𝑣</m:t>
                    </m:r>
                  </m:oMath>
                </a14:m>
                <a:endParaRPr lang="en-US" altLang="ko-KR" b="0" i="1" dirty="0"/>
              </a:p>
              <a:p>
                <a:r>
                  <a:rPr lang="en-US" altLang="ko-KR" b="0" dirty="0">
                    <a:ea typeface="Cambria Math" panose="02040503050406030204" pitchFamily="18" charset="0"/>
                  </a:rPr>
                  <a:t>By first order Tailor expansion </a:t>
                </a:r>
              </a:p>
              <a:p>
                <a14:m>
                  <m:oMath xmlns:m="http://schemas.openxmlformats.org/officeDocument/2006/math">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𝐶</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𝐶</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𝑣</m:t>
                    </m:r>
                    <m:r>
                      <a:rPr lang="en-US" altLang="ko-KR" b="0" i="1" smtClean="0">
                        <a:latin typeface="Cambria Math" panose="02040503050406030204" pitchFamily="18" charset="0"/>
                        <a:ea typeface="Cambria Math" panose="02040503050406030204" pitchFamily="18" charset="0"/>
                      </a:rPr>
                      <m:t>=</m:t>
                    </m:r>
                    <m:d>
                      <m:dPr>
                        <m:ctrlPr>
                          <a:rPr lang="en-US" altLang="ko-KR" b="0" i="1" smtClean="0">
                            <a:latin typeface="Cambria Math" panose="02040503050406030204" pitchFamily="18" charset="0"/>
                            <a:ea typeface="Cambria Math" panose="02040503050406030204" pitchFamily="18" charset="0"/>
                          </a:rPr>
                        </m:ctrlPr>
                      </m:dPr>
                      <m:e>
                        <m:f>
                          <m:fPr>
                            <m:ctrlPr>
                              <a:rPr lang="en-US" altLang="ko-KR" b="0" i="1" smtClean="0">
                                <a:latin typeface="Cambria Math" panose="02040503050406030204" pitchFamily="18" charset="0"/>
                                <a:ea typeface="Cambria Math" panose="02040503050406030204" pitchFamily="18" charset="0"/>
                              </a:rPr>
                            </m:ctrlPr>
                          </m:fPr>
                          <m:num>
                            <m:r>
                              <a:rPr lang="ko-KR" altLang="en-US"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𝐶</m:t>
                            </m:r>
                          </m:num>
                          <m:den>
                            <m:r>
                              <a:rPr lang="ko-KR" altLang="en-US" b="0" i="1" smtClean="0">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𝑣</m:t>
                                </m:r>
                              </m:e>
                              <m:sub>
                                <m:r>
                                  <a:rPr lang="en-US" altLang="ko-KR" b="0" i="1" smtClean="0">
                                    <a:latin typeface="Cambria Math" panose="02040503050406030204" pitchFamily="18" charset="0"/>
                                    <a:ea typeface="Cambria Math" panose="02040503050406030204" pitchFamily="18" charset="0"/>
                                  </a:rPr>
                                  <m:t>1</m:t>
                                </m:r>
                              </m:sub>
                            </m:sSub>
                          </m:den>
                        </m:f>
                      </m:e>
                    </m:d>
                    <m:r>
                      <a:rPr lang="en-US" altLang="ko-KR" i="1">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𝑣</m:t>
                        </m:r>
                      </m:e>
                      <m:sub>
                        <m:r>
                          <a:rPr lang="en-US" altLang="ko-KR" b="0" i="1" smtClean="0">
                            <a:latin typeface="Cambria Math" panose="02040503050406030204" pitchFamily="18" charset="0"/>
                            <a:ea typeface="Cambria Math" panose="02040503050406030204" pitchFamily="18" charset="0"/>
                          </a:rPr>
                          <m:t>1</m:t>
                        </m:r>
                      </m:sub>
                    </m:sSub>
                    <m:r>
                      <a:rPr lang="en-US" altLang="ko-KR" b="0" i="1" smtClean="0">
                        <a:latin typeface="Cambria Math" panose="02040503050406030204" pitchFamily="18" charset="0"/>
                        <a:ea typeface="Cambria Math" panose="02040503050406030204" pitchFamily="18" charset="0"/>
                      </a:rPr>
                      <m:t>+</m:t>
                    </m:r>
                    <m:d>
                      <m:dPr>
                        <m:ctrlPr>
                          <a:rPr lang="en-US" altLang="ko-KR" i="1">
                            <a:latin typeface="Cambria Math" panose="02040503050406030204" pitchFamily="18" charset="0"/>
                            <a:ea typeface="Cambria Math" panose="02040503050406030204" pitchFamily="18" charset="0"/>
                          </a:rPr>
                        </m:ctrlPr>
                      </m:dPr>
                      <m:e>
                        <m:f>
                          <m:fPr>
                            <m:ctrlPr>
                              <a:rPr lang="en-US" altLang="ko-KR" i="1">
                                <a:latin typeface="Cambria Math" panose="02040503050406030204" pitchFamily="18" charset="0"/>
                                <a:ea typeface="Cambria Math" panose="02040503050406030204" pitchFamily="18" charset="0"/>
                              </a:rPr>
                            </m:ctrlPr>
                          </m:fPr>
                          <m:num>
                            <m:r>
                              <a:rPr lang="ko-KR" altLang="en-US"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num>
                          <m:den>
                            <m:r>
                              <a:rPr lang="ko-KR" altLang="en-US" i="1">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𝑣</m:t>
                                </m:r>
                              </m:e>
                              <m:sub>
                                <m:r>
                                  <a:rPr lang="en-US" altLang="ko-KR" b="0" i="1" smtClean="0">
                                    <a:latin typeface="Cambria Math" panose="02040503050406030204" pitchFamily="18" charset="0"/>
                                    <a:ea typeface="Cambria Math" panose="02040503050406030204" pitchFamily="18" charset="0"/>
                                  </a:rPr>
                                  <m:t>2</m:t>
                                </m:r>
                              </m:sub>
                            </m:sSub>
                          </m:den>
                        </m:f>
                      </m:e>
                    </m:d>
                    <m:r>
                      <a:rPr lang="en-US" altLang="ko-KR" i="1">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𝑣</m:t>
                        </m:r>
                      </m:e>
                      <m:sub>
                        <m:r>
                          <a:rPr lang="en-US" altLang="ko-KR" b="0" i="1" smtClean="0">
                            <a:latin typeface="Cambria Math" panose="02040503050406030204" pitchFamily="18" charset="0"/>
                            <a:ea typeface="Cambria Math" panose="02040503050406030204" pitchFamily="18" charset="0"/>
                          </a:rPr>
                          <m:t>2</m:t>
                        </m:r>
                      </m:sub>
                    </m:sSub>
                  </m:oMath>
                </a14:m>
                <a:r>
                  <a:rPr lang="en-US" altLang="ko-KR" b="0" dirty="0"/>
                  <a:t> …</a:t>
                </a:r>
              </a:p>
              <a:p>
                <a14:m>
                  <m:oMath xmlns:m="http://schemas.openxmlformats.org/officeDocument/2006/math">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𝑣</m:t>
                    </m:r>
                    <m:r>
                      <a:rPr lang="en-US" altLang="ko-KR" b="0"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m:t>
                    </m:r>
                    <m:r>
                      <a:rPr lang="ko-KR" altLang="en-US" i="1">
                        <a:latin typeface="Cambria Math" panose="02040503050406030204" pitchFamily="18" charset="0"/>
                      </a:rPr>
                      <m:t>𝜂</m:t>
                    </m:r>
                    <m:r>
                      <a:rPr lang="ko-KR" altLang="en-US"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r>
                      <a:rPr lang="en-US" altLang="ko-KR" b="0" i="1" smtClean="0">
                        <a:latin typeface="Cambria Math" panose="02040503050406030204" pitchFamily="18" charset="0"/>
                        <a:ea typeface="Cambria Math" panose="02040503050406030204" pitchFamily="18" charset="0"/>
                      </a:rPr>
                      <m:t>,</m:t>
                    </m:r>
                    <m:r>
                      <a:rPr lang="ko-KR" altLang="en-US" i="1">
                        <a:latin typeface="Cambria Math" panose="02040503050406030204" pitchFamily="18" charset="0"/>
                      </a:rPr>
                      <m:t>𝜂</m:t>
                    </m:r>
                    <m:r>
                      <a:rPr lang="en-US" altLang="ko-KR" b="0" i="1" smtClean="0">
                        <a:latin typeface="Cambria Math" panose="02040503050406030204" pitchFamily="18" charset="0"/>
                        <a:ea typeface="Cambria Math" panose="02040503050406030204" pitchFamily="18" charset="0"/>
                      </a:rPr>
                      <m:t>&gt;0</m:t>
                    </m:r>
                  </m:oMath>
                </a14:m>
                <a:r>
                  <a:rPr lang="en-US" altLang="ko-KR" b="0" i="1" dirty="0">
                    <a:latin typeface="Cambria Math" panose="02040503050406030204" pitchFamily="18" charset="0"/>
                    <a:ea typeface="Cambria Math" panose="02040503050406030204" pitchFamily="18" charset="0"/>
                  </a:rPr>
                  <a:t>, </a:t>
                </a:r>
                <a:r>
                  <a:rPr lang="en-US" altLang="ko-KR" b="0" dirty="0">
                    <a:latin typeface="Cambria Math" panose="02040503050406030204" pitchFamily="18" charset="0"/>
                    <a:ea typeface="Cambria Math" panose="02040503050406030204" pitchFamily="18" charset="0"/>
                  </a:rPr>
                  <a:t>if we set </a:t>
                </a:r>
                <a14:m>
                  <m:oMath xmlns:m="http://schemas.openxmlformats.org/officeDocument/2006/math">
                    <m:r>
                      <a:rPr lang="en-US" altLang="ko-KR" b="0" i="0" smtClean="0">
                        <a:latin typeface="Cambria Math" panose="02040503050406030204" pitchFamily="18" charset="0"/>
                        <a:ea typeface="Cambria Math" panose="02040503050406030204" pitchFamily="18" charset="0"/>
                      </a:rPr>
                      <m:t> </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𝑣</m:t>
                    </m:r>
                    <m:r>
                      <a:rPr lang="en-US" altLang="ko-KR" i="1">
                        <a:latin typeface="Cambria Math" panose="02040503050406030204" pitchFamily="18" charset="0"/>
                        <a:ea typeface="Cambria Math" panose="02040503050406030204" pitchFamily="18" charset="0"/>
                      </a:rPr>
                      <m:t> </m:t>
                    </m:r>
                  </m:oMath>
                </a14:m>
                <a:r>
                  <a:rPr lang="en-US" altLang="ko-KR" b="0" dirty="0">
                    <a:latin typeface="Cambria Math" panose="02040503050406030204" pitchFamily="18" charset="0"/>
                    <a:ea typeface="Cambria Math" panose="02040503050406030204" pitchFamily="18" charset="0"/>
                  </a:rPr>
                  <a:t>this way,</a:t>
                </a:r>
              </a:p>
              <a:p>
                <a:pPr marL="457189" lvl="1" indent="0">
                  <a:buNone/>
                </a:pPr>
                <a14:m>
                  <m:oMath xmlns:m="http://schemas.openxmlformats.org/officeDocument/2006/math">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𝑣</m:t>
                    </m:r>
                    <m:r>
                      <a:rPr lang="en-US" altLang="ko-KR" b="0" i="1" smtClean="0">
                        <a:latin typeface="Cambria Math" panose="02040503050406030204" pitchFamily="18" charset="0"/>
                        <a:ea typeface="Cambria Math" panose="02040503050406030204" pitchFamily="18" charset="0"/>
                      </a:rPr>
                      <m:t>=−</m:t>
                    </m:r>
                    <m:r>
                      <a:rPr lang="ko-KR" altLang="en-US" i="1">
                        <a:latin typeface="Cambria Math" panose="02040503050406030204" pitchFamily="18" charset="0"/>
                      </a:rPr>
                      <m:t>𝜂</m:t>
                    </m:r>
                    <m:r>
                      <a:rPr lang="en-US" altLang="ko-KR" b="0" i="1" smtClean="0">
                        <a:latin typeface="Cambria Math" panose="02040503050406030204" pitchFamily="18" charset="0"/>
                      </a:rPr>
                      <m:t>(</m:t>
                    </m:r>
                    <m:r>
                      <a:rPr lang="ko-KR" altLang="en-US" i="1">
                        <a:latin typeface="Cambria Math" panose="02040503050406030204" pitchFamily="18" charset="0"/>
                        <a:ea typeface="Cambria Math" panose="02040503050406030204" pitchFamily="18" charset="0"/>
                      </a:rPr>
                      <m:t>𝛻</m:t>
                    </m:r>
                    <m:sSup>
                      <m:sSupPr>
                        <m:ctrlPr>
                          <a:rPr lang="en-US" altLang="ko-KR" b="0" i="1" smtClean="0">
                            <a:latin typeface="Cambria Math" panose="02040503050406030204" pitchFamily="18" charset="0"/>
                            <a:ea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𝐶</m:t>
                        </m:r>
                        <m:r>
                          <a:rPr lang="en-US" altLang="ko-KR" b="0" i="1" smtClean="0">
                            <a:latin typeface="Cambria Math" panose="02040503050406030204" pitchFamily="18" charset="0"/>
                            <a:ea typeface="Cambria Math" panose="02040503050406030204" pitchFamily="18" charset="0"/>
                          </a:rPr>
                          <m:t>)</m:t>
                        </m:r>
                      </m:e>
                      <m:sup>
                        <m:r>
                          <a:rPr lang="en-US" altLang="ko-KR" b="0" i="1" smtClean="0">
                            <a:latin typeface="Cambria Math" panose="02040503050406030204" pitchFamily="18" charset="0"/>
                            <a:ea typeface="Cambria Math" panose="02040503050406030204" pitchFamily="18" charset="0"/>
                          </a:rPr>
                          <m:t>2</m:t>
                        </m:r>
                      </m:sup>
                    </m:sSup>
                    <m:r>
                      <a:rPr lang="en-US" altLang="ko-KR" b="0" i="1" smtClean="0">
                        <a:latin typeface="Cambria Math" panose="02040503050406030204" pitchFamily="18" charset="0"/>
                        <a:ea typeface="Cambria Math" panose="02040503050406030204" pitchFamily="18" charset="0"/>
                      </a:rPr>
                      <m:t>≤0</m:t>
                    </m:r>
                  </m:oMath>
                </a14:m>
                <a:r>
                  <a:rPr lang="en-US" altLang="ko-KR" b="0" dirty="0"/>
                  <a:t> always</a:t>
                </a:r>
              </a:p>
              <a:p>
                <a:pPr marL="457189" lvl="1" indent="0">
                  <a:buNone/>
                </a:pPr>
                <a:r>
                  <a:rPr lang="en-US" altLang="ko-KR" b="0" dirty="0"/>
                  <a:t>Therefore, </a:t>
                </a:r>
                <a14:m>
                  <m:oMath xmlns:m="http://schemas.openxmlformats.org/officeDocument/2006/math">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𝑣</m:t>
                    </m:r>
                  </m:oMath>
                </a14:m>
                <a:r>
                  <a:rPr lang="en-US" altLang="ko-KR" b="0" dirty="0"/>
                  <a:t> is in gradient direction, if</a:t>
                </a:r>
                <a:r>
                  <a:rPr lang="ko-KR" altLang="en-US" dirty="0"/>
                  <a:t> </a:t>
                </a:r>
                <a:r>
                  <a:rPr lang="en-US" altLang="ko-KR" dirty="0"/>
                  <a:t>moving </a:t>
                </a:r>
                <a14:m>
                  <m:oMath xmlns:m="http://schemas.openxmlformats.org/officeDocument/2006/math">
                    <m:r>
                      <a:rPr lang="en-US" altLang="ko-KR" i="1">
                        <a:latin typeface="Cambria Math" panose="02040503050406030204" pitchFamily="18" charset="0"/>
                        <a:ea typeface="Cambria Math" panose="02040503050406030204" pitchFamily="18" charset="0"/>
                      </a:rPr>
                      <m:t>𝑣</m:t>
                    </m:r>
                  </m:oMath>
                </a14:m>
                <a:r>
                  <a:rPr lang="en-US" altLang="ko-KR" dirty="0"/>
                  <a:t> in this direction </a:t>
                </a:r>
                <a:r>
                  <a:rPr lang="en-US" altLang="ko-KR" b="0" dirty="0"/>
                  <a:t>minimizes the cost, </a:t>
                </a:r>
                <a:r>
                  <a:rPr lang="en-US" altLang="ko-KR" dirty="0">
                    <a:ea typeface="Cambria Math" panose="02040503050406030204" pitchFamily="18" charset="0"/>
                  </a:rPr>
                  <a:t>That’s why it is called </a:t>
                </a:r>
                <a:r>
                  <a:rPr lang="en-US" altLang="ko-KR" dirty="0">
                    <a:solidFill>
                      <a:srgbClr val="FF0000"/>
                    </a:solidFill>
                    <a:ea typeface="Cambria Math" panose="02040503050406030204" pitchFamily="18" charset="0"/>
                  </a:rPr>
                  <a:t>gradient descent</a:t>
                </a:r>
                <a:r>
                  <a:rPr lang="en-US" altLang="ko-KR" dirty="0">
                    <a:ea typeface="Cambria Math" panose="02040503050406030204" pitchFamily="18" charset="0"/>
                  </a:rPr>
                  <a:t>!</a:t>
                </a:r>
              </a:p>
              <a:p>
                <a:pPr marL="457189" lvl="1" indent="0">
                  <a:buNone/>
                </a:pPr>
                <a:endParaRPr lang="en-US" altLang="ko-KR" b="0" dirty="0"/>
              </a:p>
              <a:p>
                <a14:m>
                  <m:oMath xmlns:m="http://schemas.openxmlformats.org/officeDocument/2006/math">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𝑣</m:t>
                    </m:r>
                    <m:r>
                      <a:rPr lang="en-US" altLang="ko-KR" b="0" i="1" smtClean="0">
                        <a:latin typeface="Cambria Math" panose="02040503050406030204" pitchFamily="18" charset="0"/>
                        <a:ea typeface="Cambria Math" panose="02040503050406030204" pitchFamily="18" charset="0"/>
                      </a:rPr>
                      <m:t>=−</m:t>
                    </m:r>
                    <m:r>
                      <a:rPr lang="ko-KR" altLang="en-US" i="1">
                        <a:latin typeface="Cambria Math" panose="02040503050406030204" pitchFamily="18" charset="0"/>
                      </a:rPr>
                      <m:t>𝜂</m:t>
                    </m:r>
                    <m:r>
                      <a:rPr lang="ko-KR" altLang="en-US"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oMath>
                </a14:m>
                <a:r>
                  <a:rPr lang="en-US" altLang="ko-KR" b="0" dirty="0">
                    <a:ea typeface="Cambria Math" panose="02040503050406030204" pitchFamily="18" charset="0"/>
                  </a:rPr>
                  <a:t>, </a:t>
                </a:r>
                <a14:m>
                  <m:oMath xmlns:m="http://schemas.openxmlformats.org/officeDocument/2006/math">
                    <m:sSub>
                      <m:sSubPr>
                        <m:ctrlPr>
                          <a:rPr lang="en-US" altLang="ko-KR" b="0" i="1" smtClean="0">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𝑣</m:t>
                        </m:r>
                      </m:e>
                      <m:sub>
                        <m:r>
                          <a:rPr lang="en-US" altLang="ko-KR" b="0" i="1" smtClean="0">
                            <a:latin typeface="Cambria Math" panose="02040503050406030204" pitchFamily="18" charset="0"/>
                            <a:ea typeface="Cambria Math" panose="02040503050406030204" pitchFamily="18" charset="0"/>
                          </a:rPr>
                          <m:t>𝑛𝑒𝑥𝑡</m:t>
                        </m:r>
                      </m:sub>
                    </m:sSub>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𝑣</m:t>
                    </m:r>
                    <m:r>
                      <a:rPr lang="en-US" altLang="ko-KR" i="1">
                        <a:latin typeface="Cambria Math" panose="02040503050406030204" pitchFamily="18" charset="0"/>
                        <a:ea typeface="Cambria Math" panose="02040503050406030204" pitchFamily="18" charset="0"/>
                      </a:rPr>
                      <m:t>−</m:t>
                    </m:r>
                    <m:r>
                      <a:rPr lang="ko-KR" altLang="en-US" i="1">
                        <a:latin typeface="Cambria Math" panose="02040503050406030204" pitchFamily="18" charset="0"/>
                      </a:rPr>
                      <m:t>𝜂</m:t>
                    </m:r>
                    <m:r>
                      <a:rPr lang="ko-KR" altLang="en-US"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𝐶</m:t>
                    </m:r>
                  </m:oMath>
                </a14:m>
                <a:r>
                  <a:rPr lang="en-US" altLang="ko-KR" b="0" dirty="0"/>
                  <a:t>, </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1043" t="-2381" b="-1681"/>
                </a:stretch>
              </a:blipFill>
            </p:spPr>
            <p:txBody>
              <a:bodyPr/>
              <a:lstStyle/>
              <a:p>
                <a:r>
                  <a:rPr lang="ko-KR" altLang="en-US">
                    <a:noFill/>
                  </a:rPr>
                  <a:t> </a:t>
                </a:r>
              </a:p>
            </p:txBody>
          </p:sp>
        </mc:Fallback>
      </mc:AlternateContent>
      <p:sp>
        <p:nvSpPr>
          <p:cNvPr id="4" name="날짜 개체 틀 3"/>
          <p:cNvSpPr>
            <a:spLocks noGrp="1"/>
          </p:cNvSpPr>
          <p:nvPr>
            <p:ph type="dt" sz="half" idx="10"/>
          </p:nvPr>
        </p:nvSpPr>
        <p:spPr/>
        <p:txBody>
          <a:bodyPr/>
          <a:lstStyle/>
          <a:p>
            <a:fld id="{47E1577B-8443-4479-B572-AEF385E972DD}"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9</a:t>
            </a:fld>
            <a:endParaRPr lang="ko-KR" altLang="en-US"/>
          </a:p>
        </p:txBody>
      </p:sp>
    </p:spTree>
    <p:extLst>
      <p:ext uri="{BB962C8B-B14F-4D97-AF65-F5344CB8AC3E}">
        <p14:creationId xmlns:p14="http://schemas.microsoft.com/office/powerpoint/2010/main" val="9597350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0"/>
            <a:ext cx="10515600" cy="1325563"/>
          </a:xfrm>
        </p:spPr>
        <p:txBody>
          <a:bodyPr/>
          <a:lstStyle/>
          <a:p>
            <a:r>
              <a:rPr lang="en-US" altLang="ko-KR" dirty="0"/>
              <a:t>Batch Normalization: Cons</a:t>
            </a:r>
            <a:endParaRPr lang="ko-KR" altLang="en-US" dirty="0"/>
          </a:p>
        </p:txBody>
      </p:sp>
      <p:sp>
        <p:nvSpPr>
          <p:cNvPr id="3" name="내용 개체 틀 2"/>
          <p:cNvSpPr>
            <a:spLocks noGrp="1"/>
          </p:cNvSpPr>
          <p:nvPr>
            <p:ph idx="1"/>
          </p:nvPr>
        </p:nvSpPr>
        <p:spPr>
          <a:xfrm>
            <a:off x="838200" y="1090296"/>
            <a:ext cx="10515600" cy="4351338"/>
          </a:xfrm>
        </p:spPr>
        <p:txBody>
          <a:bodyPr>
            <a:normAutofit/>
          </a:bodyPr>
          <a:lstStyle/>
          <a:p>
            <a:r>
              <a:rPr lang="en-US" altLang="ko-KR" sz="2000" dirty="0"/>
              <a:t>Because of Batch Normalization, Batch size = 256 means 256 times of memory usage for the </a:t>
            </a:r>
            <a:r>
              <a:rPr lang="en-US" altLang="ko-KR" sz="2000" i="1" dirty="0"/>
              <a:t>network.</a:t>
            </a:r>
          </a:p>
          <a:p>
            <a:r>
              <a:rPr lang="en-US" altLang="ko-KR" sz="2000" dirty="0"/>
              <a:t>This greatly affects the design of the Deep Learning Kernel!</a:t>
            </a:r>
            <a:endParaRPr lang="ko-KR" altLang="en-US" sz="2000"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90</a:t>
            </a:fld>
            <a:endParaRPr lang="ko-KR" altLang="en-US"/>
          </a:p>
        </p:txBody>
      </p:sp>
      <p:pic>
        <p:nvPicPr>
          <p:cNvPr id="6" name="그림 5"/>
          <p:cNvPicPr>
            <a:picLocks noChangeAspect="1"/>
          </p:cNvPicPr>
          <p:nvPr/>
        </p:nvPicPr>
        <p:blipFill>
          <a:blip r:embed="rId3"/>
          <a:stretch>
            <a:fillRect/>
          </a:stretch>
        </p:blipFill>
        <p:spPr>
          <a:xfrm>
            <a:off x="2031297" y="2103757"/>
            <a:ext cx="7821363" cy="4617720"/>
          </a:xfrm>
          <a:prstGeom prst="rect">
            <a:avLst/>
          </a:prstGeom>
        </p:spPr>
      </p:pic>
      <p:pic>
        <p:nvPicPr>
          <p:cNvPr id="7" name="그림 6"/>
          <p:cNvPicPr>
            <a:picLocks noChangeAspect="1"/>
          </p:cNvPicPr>
          <p:nvPr/>
        </p:nvPicPr>
        <p:blipFill>
          <a:blip r:embed="rId4"/>
          <a:stretch>
            <a:fillRect/>
          </a:stretch>
        </p:blipFill>
        <p:spPr>
          <a:xfrm>
            <a:off x="838200" y="2240281"/>
            <a:ext cx="3780473" cy="516388"/>
          </a:xfrm>
          <a:prstGeom prst="rect">
            <a:avLst/>
          </a:prstGeom>
        </p:spPr>
      </p:pic>
      <p:sp>
        <p:nvSpPr>
          <p:cNvPr id="8" name="TextBox 7"/>
          <p:cNvSpPr txBox="1"/>
          <p:nvPr/>
        </p:nvSpPr>
        <p:spPr>
          <a:xfrm>
            <a:off x="9852660" y="2506435"/>
            <a:ext cx="2339340" cy="1754326"/>
          </a:xfrm>
          <a:prstGeom prst="rect">
            <a:avLst/>
          </a:prstGeom>
          <a:noFill/>
        </p:spPr>
        <p:txBody>
          <a:bodyPr wrap="square" rtlCol="0">
            <a:spAutoFit/>
          </a:bodyPr>
          <a:lstStyle/>
          <a:p>
            <a:r>
              <a:rPr lang="en-US" altLang="ko-KR" dirty="0"/>
              <a:t>But this is only for reducing batch size for SGD. Batch normalization effect from large batch no longer lasts. </a:t>
            </a:r>
            <a:endParaRPr lang="ko-KR" altLang="en-US" dirty="0"/>
          </a:p>
        </p:txBody>
      </p:sp>
    </p:spTree>
    <p:extLst>
      <p:ext uri="{BB962C8B-B14F-4D97-AF65-F5344CB8AC3E}">
        <p14:creationId xmlns:p14="http://schemas.microsoft.com/office/powerpoint/2010/main" val="6937092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0"/>
            <a:ext cx="10515600" cy="1325563"/>
          </a:xfrm>
        </p:spPr>
        <p:txBody>
          <a:bodyPr/>
          <a:lstStyle/>
          <a:p>
            <a:r>
              <a:rPr lang="en-US" altLang="ko-KR" dirty="0"/>
              <a:t>Batch Normalization: Cons</a:t>
            </a:r>
            <a:endParaRPr lang="ko-KR" altLang="en-US" dirty="0"/>
          </a:p>
        </p:txBody>
      </p:sp>
      <p:sp>
        <p:nvSpPr>
          <p:cNvPr id="3" name="내용 개체 틀 2"/>
          <p:cNvSpPr>
            <a:spLocks noGrp="1"/>
          </p:cNvSpPr>
          <p:nvPr>
            <p:ph idx="1"/>
          </p:nvPr>
        </p:nvSpPr>
        <p:spPr>
          <a:xfrm>
            <a:off x="838200" y="1090296"/>
            <a:ext cx="10515600" cy="4351338"/>
          </a:xfrm>
        </p:spPr>
        <p:txBody>
          <a:bodyPr>
            <a:normAutofit/>
          </a:bodyPr>
          <a:lstStyle/>
          <a:p>
            <a:r>
              <a:rPr lang="en-US" altLang="ko-KR" sz="2000" dirty="0"/>
              <a:t>Because of Batch Normalization, Batch size = 256 means 256 times of memory usage for the </a:t>
            </a:r>
            <a:r>
              <a:rPr lang="en-US" altLang="ko-KR" sz="2000" i="1" dirty="0"/>
              <a:t>network.</a:t>
            </a:r>
          </a:p>
          <a:p>
            <a:r>
              <a:rPr lang="en-US" altLang="ko-KR" sz="2000" dirty="0"/>
              <a:t>This greatly affects the design of the Deep Learning Kernel!</a:t>
            </a:r>
            <a:endParaRPr lang="ko-KR" altLang="en-US" sz="2000"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91</a:t>
            </a:fld>
            <a:endParaRPr lang="ko-KR" altLang="en-US"/>
          </a:p>
        </p:txBody>
      </p:sp>
      <p:pic>
        <p:nvPicPr>
          <p:cNvPr id="7" name="그림 6"/>
          <p:cNvPicPr>
            <a:picLocks noChangeAspect="1"/>
          </p:cNvPicPr>
          <p:nvPr/>
        </p:nvPicPr>
        <p:blipFill>
          <a:blip r:embed="rId3"/>
          <a:stretch>
            <a:fillRect/>
          </a:stretch>
        </p:blipFill>
        <p:spPr>
          <a:xfrm>
            <a:off x="838200" y="2240281"/>
            <a:ext cx="3780473" cy="516388"/>
          </a:xfrm>
          <a:prstGeom prst="rect">
            <a:avLst/>
          </a:prstGeom>
        </p:spPr>
      </p:pic>
      <p:sp>
        <p:nvSpPr>
          <p:cNvPr id="9" name="직사각형 8"/>
          <p:cNvSpPr/>
          <p:nvPr/>
        </p:nvSpPr>
        <p:spPr>
          <a:xfrm>
            <a:off x="1639015" y="2906699"/>
            <a:ext cx="1897380"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Subset 1 of Mini-batch</a:t>
            </a:r>
            <a:endParaRPr lang="ko-KR" altLang="en-US" dirty="0"/>
          </a:p>
        </p:txBody>
      </p:sp>
      <p:sp>
        <p:nvSpPr>
          <p:cNvPr id="10" name="오른쪽 화살표 9"/>
          <p:cNvSpPr/>
          <p:nvPr/>
        </p:nvSpPr>
        <p:spPr>
          <a:xfrm>
            <a:off x="3536395" y="3076269"/>
            <a:ext cx="548640" cy="29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4085035" y="2933347"/>
            <a:ext cx="3306604"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오른쪽 화살표 11"/>
          <p:cNvSpPr/>
          <p:nvPr/>
        </p:nvSpPr>
        <p:spPr>
          <a:xfrm>
            <a:off x="4970860" y="3076269"/>
            <a:ext cx="1609249" cy="29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forward</a:t>
            </a:r>
            <a:endParaRPr lang="ko-KR" altLang="en-US" dirty="0"/>
          </a:p>
        </p:txBody>
      </p:sp>
      <mc:AlternateContent xmlns:mc="http://schemas.openxmlformats.org/markup-compatibility/2006" xmlns:a14="http://schemas.microsoft.com/office/drawing/2010/main">
        <mc:Choice Requires="a14">
          <p:sp>
            <p:nvSpPr>
              <p:cNvPr id="13" name="직사각형 12"/>
              <p:cNvSpPr/>
              <p:nvPr/>
            </p:nvSpPr>
            <p:spPr>
              <a:xfrm>
                <a:off x="7955280" y="2946400"/>
                <a:ext cx="1897380"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𝛿</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b="0" i="1" smtClean="0">
                              <a:latin typeface="Cambria Math" panose="02040503050406030204" pitchFamily="18" charset="0"/>
                            </a:rPr>
                            <m:t>𝜕</m:t>
                          </m:r>
                          <m:r>
                            <a:rPr lang="en-US" altLang="ko-KR" b="0" i="1" smtClean="0">
                              <a:latin typeface="Cambria Math" panose="02040503050406030204" pitchFamily="18" charset="0"/>
                            </a:rPr>
                            <m:t>𝐶</m:t>
                          </m:r>
                        </m:num>
                        <m:den>
                          <m:r>
                            <a:rPr lang="ko-KR" altLang="en-US" b="0" i="1" smtClean="0">
                              <a:latin typeface="Cambria Math" panose="02040503050406030204" pitchFamily="18" charset="0"/>
                            </a:rPr>
                            <m:t>𝜕</m:t>
                          </m:r>
                          <m:r>
                            <a:rPr lang="en-US" altLang="ko-KR" b="0" i="1" smtClean="0">
                              <a:latin typeface="Cambria Math" panose="02040503050406030204" pitchFamily="18" charset="0"/>
                            </a:rPr>
                            <m:t>𝑧</m:t>
                          </m:r>
                        </m:den>
                      </m:f>
                    </m:oMath>
                  </m:oMathPara>
                </a14:m>
                <a:endParaRPr lang="en-US" altLang="ko-KR" b="0" dirty="0"/>
              </a:p>
            </p:txBody>
          </p:sp>
        </mc:Choice>
        <mc:Fallback xmlns="">
          <p:sp>
            <p:nvSpPr>
              <p:cNvPr id="13" name="직사각형 12"/>
              <p:cNvSpPr>
                <a:spLocks noRot="1" noChangeAspect="1" noMove="1" noResize="1" noEditPoints="1" noAdjustHandles="1" noChangeArrowheads="1" noChangeShapeType="1" noTextEdit="1"/>
              </p:cNvSpPr>
              <p:nvPr/>
            </p:nvSpPr>
            <p:spPr>
              <a:xfrm>
                <a:off x="7955280" y="2946400"/>
                <a:ext cx="1897380" cy="582930"/>
              </a:xfrm>
              <a:prstGeom prst="rect">
                <a:avLst/>
              </a:prstGeom>
              <a:blipFill rotWithShape="0">
                <a:blip r:embed="rId4"/>
                <a:stretch>
                  <a:fillRect/>
                </a:stretch>
              </a:blipFill>
            </p:spPr>
            <p:txBody>
              <a:bodyPr/>
              <a:lstStyle/>
              <a:p>
                <a:r>
                  <a:rPr lang="ko-KR" altLang="en-US">
                    <a:noFill/>
                  </a:rPr>
                  <a:t> </a:t>
                </a:r>
              </a:p>
            </p:txBody>
          </p:sp>
        </mc:Fallback>
      </mc:AlternateContent>
      <p:sp>
        <p:nvSpPr>
          <p:cNvPr id="14" name="오른쪽 화살표 13"/>
          <p:cNvSpPr/>
          <p:nvPr/>
        </p:nvSpPr>
        <p:spPr>
          <a:xfrm>
            <a:off x="7391639" y="3104368"/>
            <a:ext cx="548640" cy="29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4766310" y="2415472"/>
            <a:ext cx="6377940" cy="369332"/>
          </a:xfrm>
          <a:prstGeom prst="rect">
            <a:avLst/>
          </a:prstGeom>
          <a:noFill/>
        </p:spPr>
        <p:txBody>
          <a:bodyPr wrap="square" rtlCol="0">
            <a:spAutoFit/>
          </a:bodyPr>
          <a:lstStyle/>
          <a:p>
            <a:r>
              <a:rPr lang="en-US" altLang="ko-KR" dirty="0"/>
              <a:t>To put it more precisely, we reduce network memory size</a:t>
            </a:r>
            <a:endParaRPr lang="ko-KR" altLang="en-US" dirty="0"/>
          </a:p>
        </p:txBody>
      </p:sp>
    </p:spTree>
    <p:extLst>
      <p:ext uri="{BB962C8B-B14F-4D97-AF65-F5344CB8AC3E}">
        <p14:creationId xmlns:p14="http://schemas.microsoft.com/office/powerpoint/2010/main" val="6212125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0"/>
            <a:ext cx="10515600" cy="1325563"/>
          </a:xfrm>
        </p:spPr>
        <p:txBody>
          <a:bodyPr/>
          <a:lstStyle/>
          <a:p>
            <a:r>
              <a:rPr lang="en-US" altLang="ko-KR" dirty="0"/>
              <a:t>Batch Normalization: Cons</a:t>
            </a:r>
            <a:endParaRPr lang="ko-KR" altLang="en-US" dirty="0"/>
          </a:p>
        </p:txBody>
      </p:sp>
      <p:sp>
        <p:nvSpPr>
          <p:cNvPr id="3" name="내용 개체 틀 2"/>
          <p:cNvSpPr>
            <a:spLocks noGrp="1"/>
          </p:cNvSpPr>
          <p:nvPr>
            <p:ph idx="1"/>
          </p:nvPr>
        </p:nvSpPr>
        <p:spPr>
          <a:xfrm>
            <a:off x="838200" y="1090296"/>
            <a:ext cx="10515600" cy="4351338"/>
          </a:xfrm>
        </p:spPr>
        <p:txBody>
          <a:bodyPr>
            <a:normAutofit/>
          </a:bodyPr>
          <a:lstStyle/>
          <a:p>
            <a:r>
              <a:rPr lang="en-US" altLang="ko-KR" sz="2000" dirty="0"/>
              <a:t>Because of Batch Normalization, Batch size = 256 means 256 times of memory usage for the </a:t>
            </a:r>
            <a:r>
              <a:rPr lang="en-US" altLang="ko-KR" sz="2000" i="1" dirty="0"/>
              <a:t>network.</a:t>
            </a:r>
          </a:p>
          <a:p>
            <a:r>
              <a:rPr lang="en-US" altLang="ko-KR" sz="2000" dirty="0"/>
              <a:t>This greatly affects the design of the Deep Learning Kernel!</a:t>
            </a:r>
            <a:endParaRPr lang="ko-KR" altLang="en-US" sz="2000"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92</a:t>
            </a:fld>
            <a:endParaRPr lang="ko-KR" altLang="en-US"/>
          </a:p>
        </p:txBody>
      </p:sp>
      <p:pic>
        <p:nvPicPr>
          <p:cNvPr id="7" name="그림 6"/>
          <p:cNvPicPr>
            <a:picLocks noChangeAspect="1"/>
          </p:cNvPicPr>
          <p:nvPr/>
        </p:nvPicPr>
        <p:blipFill>
          <a:blip r:embed="rId3"/>
          <a:stretch>
            <a:fillRect/>
          </a:stretch>
        </p:blipFill>
        <p:spPr>
          <a:xfrm>
            <a:off x="838200" y="2240281"/>
            <a:ext cx="3780473" cy="516388"/>
          </a:xfrm>
          <a:prstGeom prst="rect">
            <a:avLst/>
          </a:prstGeom>
        </p:spPr>
      </p:pic>
      <mc:AlternateContent xmlns:mc="http://schemas.openxmlformats.org/markup-compatibility/2006" xmlns:a14="http://schemas.microsoft.com/office/drawing/2010/main">
        <mc:Choice Requires="a14">
          <p:sp>
            <p:nvSpPr>
              <p:cNvPr id="11" name="직사각형 10"/>
              <p:cNvSpPr/>
              <p:nvPr/>
            </p:nvSpPr>
            <p:spPr>
              <a:xfrm>
                <a:off x="4085035" y="3655901"/>
                <a:ext cx="3306604"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Backward accumulate </a:t>
                </a:r>
                <a14:m>
                  <m:oMath xmlns:m="http://schemas.openxmlformats.org/officeDocument/2006/math">
                    <m:r>
                      <a:rPr lang="ko-KR" altLang="en-US" i="1" smtClean="0">
                        <a:latin typeface="Cambria Math" panose="02040503050406030204" pitchFamily="18" charset="0"/>
                      </a:rPr>
                      <m:t>𝜕</m:t>
                    </m:r>
                    <m:r>
                      <a:rPr lang="en-US" altLang="ko-KR" b="0" i="1" smtClean="0">
                        <a:latin typeface="Cambria Math" panose="02040503050406030204" pitchFamily="18" charset="0"/>
                      </a:rPr>
                      <m:t>𝐶</m:t>
                    </m:r>
                    <m:r>
                      <a:rPr lang="en-US" altLang="ko-KR" b="0" i="1" smtClean="0">
                        <a:latin typeface="Cambria Math" panose="02040503050406030204" pitchFamily="18" charset="0"/>
                      </a:rPr>
                      <m:t>/</m:t>
                    </m:r>
                    <m:r>
                      <a:rPr lang="ko-KR" altLang="en-US" b="0" i="1" smtClean="0">
                        <a:latin typeface="Cambria Math" panose="02040503050406030204" pitchFamily="18" charset="0"/>
                      </a:rPr>
                      <m:t>𝜕</m:t>
                    </m:r>
                    <m:r>
                      <a:rPr lang="en-US" altLang="ko-KR" b="0" i="1" smtClean="0">
                        <a:latin typeface="Cambria Math" panose="02040503050406030204" pitchFamily="18" charset="0"/>
                      </a:rPr>
                      <m:t>𝑤</m:t>
                    </m:r>
                  </m:oMath>
                </a14:m>
                <a:endParaRPr lang="ko-KR" altLang="en-US" dirty="0"/>
              </a:p>
            </p:txBody>
          </p:sp>
        </mc:Choice>
        <mc:Fallback xmlns="">
          <p:sp>
            <p:nvSpPr>
              <p:cNvPr id="11" name="직사각형 10"/>
              <p:cNvSpPr>
                <a:spLocks noRot="1" noChangeAspect="1" noMove="1" noResize="1" noEditPoints="1" noAdjustHandles="1" noChangeArrowheads="1" noChangeShapeType="1" noTextEdit="1"/>
              </p:cNvSpPr>
              <p:nvPr/>
            </p:nvSpPr>
            <p:spPr>
              <a:xfrm>
                <a:off x="4085035" y="3655901"/>
                <a:ext cx="3306604" cy="582930"/>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p:cNvSpPr/>
              <p:nvPr/>
            </p:nvSpPr>
            <p:spPr>
              <a:xfrm>
                <a:off x="7955280" y="2946400"/>
                <a:ext cx="1897380"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𝛿</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b="0" i="1" smtClean="0">
                              <a:latin typeface="Cambria Math" panose="02040503050406030204" pitchFamily="18" charset="0"/>
                            </a:rPr>
                            <m:t>𝜕</m:t>
                          </m:r>
                          <m:r>
                            <a:rPr lang="en-US" altLang="ko-KR" b="0" i="1" smtClean="0">
                              <a:latin typeface="Cambria Math" panose="02040503050406030204" pitchFamily="18" charset="0"/>
                            </a:rPr>
                            <m:t>𝐶</m:t>
                          </m:r>
                        </m:num>
                        <m:den>
                          <m:r>
                            <a:rPr lang="ko-KR" altLang="en-US" b="0" i="1" smtClean="0">
                              <a:latin typeface="Cambria Math" panose="02040503050406030204" pitchFamily="18" charset="0"/>
                            </a:rPr>
                            <m:t>𝜕</m:t>
                          </m:r>
                          <m:r>
                            <a:rPr lang="en-US" altLang="ko-KR" b="0" i="1" smtClean="0">
                              <a:latin typeface="Cambria Math" panose="02040503050406030204" pitchFamily="18" charset="0"/>
                            </a:rPr>
                            <m:t>𝑧</m:t>
                          </m:r>
                        </m:den>
                      </m:f>
                    </m:oMath>
                  </m:oMathPara>
                </a14:m>
                <a:endParaRPr lang="en-US" altLang="ko-KR" b="0" dirty="0"/>
              </a:p>
            </p:txBody>
          </p:sp>
        </mc:Choice>
        <mc:Fallback xmlns="">
          <p:sp>
            <p:nvSpPr>
              <p:cNvPr id="13" name="직사각형 12"/>
              <p:cNvSpPr>
                <a:spLocks noRot="1" noChangeAspect="1" noMove="1" noResize="1" noEditPoints="1" noAdjustHandles="1" noChangeArrowheads="1" noChangeShapeType="1" noTextEdit="1"/>
              </p:cNvSpPr>
              <p:nvPr/>
            </p:nvSpPr>
            <p:spPr>
              <a:xfrm>
                <a:off x="7955280" y="2946400"/>
                <a:ext cx="1897380" cy="582930"/>
              </a:xfrm>
              <a:prstGeom prst="rect">
                <a:avLst/>
              </a:prstGeom>
              <a:blipFill rotWithShape="0">
                <a:blip r:embed="rId5"/>
                <a:stretch>
                  <a:fillRect/>
                </a:stretch>
              </a:blipFill>
            </p:spPr>
            <p:txBody>
              <a:bodyPr/>
              <a:lstStyle/>
              <a:p>
                <a:r>
                  <a:rPr lang="ko-KR" altLang="en-US">
                    <a:noFill/>
                  </a:rPr>
                  <a:t> </a:t>
                </a:r>
              </a:p>
            </p:txBody>
          </p:sp>
        </mc:Fallback>
      </mc:AlternateContent>
      <p:sp>
        <p:nvSpPr>
          <p:cNvPr id="14" name="오른쪽 화살표 13"/>
          <p:cNvSpPr/>
          <p:nvPr/>
        </p:nvSpPr>
        <p:spPr>
          <a:xfrm rot="8618212">
            <a:off x="7424627" y="3623895"/>
            <a:ext cx="548640" cy="29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404776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0"/>
            <a:ext cx="10515600" cy="1325563"/>
          </a:xfrm>
        </p:spPr>
        <p:txBody>
          <a:bodyPr/>
          <a:lstStyle/>
          <a:p>
            <a:r>
              <a:rPr lang="en-US" altLang="ko-KR" dirty="0"/>
              <a:t>Batch Normalization: Cons</a:t>
            </a:r>
            <a:endParaRPr lang="ko-KR" altLang="en-US" dirty="0"/>
          </a:p>
        </p:txBody>
      </p:sp>
      <p:sp>
        <p:nvSpPr>
          <p:cNvPr id="3" name="내용 개체 틀 2"/>
          <p:cNvSpPr>
            <a:spLocks noGrp="1"/>
          </p:cNvSpPr>
          <p:nvPr>
            <p:ph idx="1"/>
          </p:nvPr>
        </p:nvSpPr>
        <p:spPr>
          <a:xfrm>
            <a:off x="838200" y="1090296"/>
            <a:ext cx="10515600" cy="4351338"/>
          </a:xfrm>
        </p:spPr>
        <p:txBody>
          <a:bodyPr>
            <a:normAutofit/>
          </a:bodyPr>
          <a:lstStyle/>
          <a:p>
            <a:r>
              <a:rPr lang="en-US" altLang="ko-KR" sz="2000" dirty="0"/>
              <a:t>Because of Batch Normalization, Batch size = 256 means 256 times of memory usage for the </a:t>
            </a:r>
            <a:r>
              <a:rPr lang="en-US" altLang="ko-KR" sz="2000" i="1" dirty="0"/>
              <a:t>network.</a:t>
            </a:r>
          </a:p>
          <a:p>
            <a:r>
              <a:rPr lang="en-US" altLang="ko-KR" sz="2000" dirty="0"/>
              <a:t>This greatly affects the design of the Deep Learning Kernel!</a:t>
            </a:r>
            <a:endParaRPr lang="ko-KR" altLang="en-US" sz="2000"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93</a:t>
            </a:fld>
            <a:endParaRPr lang="ko-KR" altLang="en-US"/>
          </a:p>
        </p:txBody>
      </p:sp>
      <p:pic>
        <p:nvPicPr>
          <p:cNvPr id="7" name="그림 6"/>
          <p:cNvPicPr>
            <a:picLocks noChangeAspect="1"/>
          </p:cNvPicPr>
          <p:nvPr/>
        </p:nvPicPr>
        <p:blipFill>
          <a:blip r:embed="rId3"/>
          <a:stretch>
            <a:fillRect/>
          </a:stretch>
        </p:blipFill>
        <p:spPr>
          <a:xfrm>
            <a:off x="838200" y="2240281"/>
            <a:ext cx="3780473" cy="516388"/>
          </a:xfrm>
          <a:prstGeom prst="rect">
            <a:avLst/>
          </a:prstGeom>
        </p:spPr>
      </p:pic>
      <p:sp>
        <p:nvSpPr>
          <p:cNvPr id="9" name="직사각형 8"/>
          <p:cNvSpPr/>
          <p:nvPr/>
        </p:nvSpPr>
        <p:spPr>
          <a:xfrm>
            <a:off x="1684020" y="3655901"/>
            <a:ext cx="1897380"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Subset 2 of Mini-batch</a:t>
            </a:r>
            <a:endParaRPr lang="ko-KR" altLang="en-US" dirty="0"/>
          </a:p>
        </p:txBody>
      </p:sp>
      <p:sp>
        <p:nvSpPr>
          <p:cNvPr id="10" name="오른쪽 화살표 9"/>
          <p:cNvSpPr/>
          <p:nvPr/>
        </p:nvSpPr>
        <p:spPr>
          <a:xfrm>
            <a:off x="3566279" y="3801633"/>
            <a:ext cx="548640" cy="29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 name="직사각형 10"/>
              <p:cNvSpPr/>
              <p:nvPr/>
            </p:nvSpPr>
            <p:spPr>
              <a:xfrm>
                <a:off x="4085035" y="3655901"/>
                <a:ext cx="3306604"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Forward keep </a:t>
                </a:r>
                <a14:m>
                  <m:oMath xmlns:m="http://schemas.openxmlformats.org/officeDocument/2006/math">
                    <m:r>
                      <a:rPr lang="ko-KR" altLang="en-US" i="1" smtClean="0">
                        <a:latin typeface="Cambria Math" panose="02040503050406030204" pitchFamily="18" charset="0"/>
                      </a:rPr>
                      <m:t>𝜕</m:t>
                    </m:r>
                    <m:r>
                      <a:rPr lang="en-US" altLang="ko-KR" b="0" i="1" smtClean="0">
                        <a:latin typeface="Cambria Math" panose="02040503050406030204" pitchFamily="18" charset="0"/>
                      </a:rPr>
                      <m:t>𝐶</m:t>
                    </m:r>
                    <m:r>
                      <a:rPr lang="en-US" altLang="ko-KR" b="0" i="1" smtClean="0">
                        <a:latin typeface="Cambria Math" panose="02040503050406030204" pitchFamily="18" charset="0"/>
                      </a:rPr>
                      <m:t>/</m:t>
                    </m:r>
                    <m:r>
                      <a:rPr lang="ko-KR" altLang="en-US" b="0" i="1" smtClean="0">
                        <a:latin typeface="Cambria Math" panose="02040503050406030204" pitchFamily="18" charset="0"/>
                      </a:rPr>
                      <m:t>𝜕</m:t>
                    </m:r>
                    <m:r>
                      <a:rPr lang="en-US" altLang="ko-KR" b="0" i="1" smtClean="0">
                        <a:latin typeface="Cambria Math" panose="02040503050406030204" pitchFamily="18" charset="0"/>
                      </a:rPr>
                      <m:t>𝑤</m:t>
                    </m:r>
                  </m:oMath>
                </a14:m>
                <a:r>
                  <a:rPr lang="ko-KR" altLang="en-US" dirty="0"/>
                  <a:t> </a:t>
                </a:r>
                <a:r>
                  <a:rPr lang="en-US" altLang="ko-KR" dirty="0"/>
                  <a:t>intact</a:t>
                </a:r>
                <a:endParaRPr lang="ko-KR" altLang="en-US" dirty="0"/>
              </a:p>
            </p:txBody>
          </p:sp>
        </mc:Choice>
        <mc:Fallback xmlns="">
          <p:sp>
            <p:nvSpPr>
              <p:cNvPr id="11" name="직사각형 10"/>
              <p:cNvSpPr>
                <a:spLocks noRot="1" noChangeAspect="1" noMove="1" noResize="1" noEditPoints="1" noAdjustHandles="1" noChangeArrowheads="1" noChangeShapeType="1" noTextEdit="1"/>
              </p:cNvSpPr>
              <p:nvPr/>
            </p:nvSpPr>
            <p:spPr>
              <a:xfrm>
                <a:off x="4085035" y="3655901"/>
                <a:ext cx="3306604" cy="582930"/>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p:cNvSpPr/>
              <p:nvPr/>
            </p:nvSpPr>
            <p:spPr>
              <a:xfrm>
                <a:off x="7955280" y="3655900"/>
                <a:ext cx="1897380"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𝛿</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b="0" i="1" smtClean="0">
                              <a:latin typeface="Cambria Math" panose="02040503050406030204" pitchFamily="18" charset="0"/>
                            </a:rPr>
                            <m:t>𝜕</m:t>
                          </m:r>
                          <m:r>
                            <a:rPr lang="en-US" altLang="ko-KR" b="0" i="1" smtClean="0">
                              <a:latin typeface="Cambria Math" panose="02040503050406030204" pitchFamily="18" charset="0"/>
                            </a:rPr>
                            <m:t>𝐶</m:t>
                          </m:r>
                        </m:num>
                        <m:den>
                          <m:r>
                            <a:rPr lang="ko-KR" altLang="en-US" b="0" i="1" smtClean="0">
                              <a:latin typeface="Cambria Math" panose="02040503050406030204" pitchFamily="18" charset="0"/>
                            </a:rPr>
                            <m:t>𝜕</m:t>
                          </m:r>
                          <m:r>
                            <a:rPr lang="en-US" altLang="ko-KR" b="0" i="1" smtClean="0">
                              <a:latin typeface="Cambria Math" panose="02040503050406030204" pitchFamily="18" charset="0"/>
                            </a:rPr>
                            <m:t>𝑧</m:t>
                          </m:r>
                        </m:den>
                      </m:f>
                    </m:oMath>
                  </m:oMathPara>
                </a14:m>
                <a:endParaRPr lang="en-US" altLang="ko-KR" b="0" dirty="0"/>
              </a:p>
            </p:txBody>
          </p:sp>
        </mc:Choice>
        <mc:Fallback xmlns="">
          <p:sp>
            <p:nvSpPr>
              <p:cNvPr id="13" name="직사각형 12"/>
              <p:cNvSpPr>
                <a:spLocks noRot="1" noChangeAspect="1" noMove="1" noResize="1" noEditPoints="1" noAdjustHandles="1" noChangeArrowheads="1" noChangeShapeType="1" noTextEdit="1"/>
              </p:cNvSpPr>
              <p:nvPr/>
            </p:nvSpPr>
            <p:spPr>
              <a:xfrm>
                <a:off x="7955280" y="3655900"/>
                <a:ext cx="1897380" cy="582930"/>
              </a:xfrm>
              <a:prstGeom prst="rect">
                <a:avLst/>
              </a:prstGeom>
              <a:blipFill rotWithShape="0">
                <a:blip r:embed="rId5"/>
                <a:stretch>
                  <a:fillRect/>
                </a:stretch>
              </a:blipFill>
            </p:spPr>
            <p:txBody>
              <a:bodyPr/>
              <a:lstStyle/>
              <a:p>
                <a:r>
                  <a:rPr lang="ko-KR" altLang="en-US">
                    <a:noFill/>
                  </a:rPr>
                  <a:t> </a:t>
                </a:r>
              </a:p>
            </p:txBody>
          </p:sp>
        </mc:Fallback>
      </mc:AlternateContent>
      <p:sp>
        <p:nvSpPr>
          <p:cNvPr id="14" name="오른쪽 화살표 13"/>
          <p:cNvSpPr/>
          <p:nvPr/>
        </p:nvSpPr>
        <p:spPr>
          <a:xfrm>
            <a:off x="7406640" y="3753056"/>
            <a:ext cx="548640" cy="29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7376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0"/>
            <a:ext cx="10515600" cy="1325563"/>
          </a:xfrm>
        </p:spPr>
        <p:txBody>
          <a:bodyPr/>
          <a:lstStyle/>
          <a:p>
            <a:r>
              <a:rPr lang="en-US" altLang="ko-KR" dirty="0"/>
              <a:t>Batch Normalization: Cons</a:t>
            </a:r>
            <a:endParaRPr lang="ko-KR" altLang="en-US" dirty="0"/>
          </a:p>
        </p:txBody>
      </p:sp>
      <p:sp>
        <p:nvSpPr>
          <p:cNvPr id="3" name="내용 개체 틀 2"/>
          <p:cNvSpPr>
            <a:spLocks noGrp="1"/>
          </p:cNvSpPr>
          <p:nvPr>
            <p:ph idx="1"/>
          </p:nvPr>
        </p:nvSpPr>
        <p:spPr>
          <a:xfrm>
            <a:off x="838200" y="1090296"/>
            <a:ext cx="10515600" cy="4351338"/>
          </a:xfrm>
        </p:spPr>
        <p:txBody>
          <a:bodyPr>
            <a:normAutofit/>
          </a:bodyPr>
          <a:lstStyle/>
          <a:p>
            <a:r>
              <a:rPr lang="en-US" altLang="ko-KR" sz="2000" dirty="0"/>
              <a:t>Because of Batch Normalization, Batch size = 256 means 256 times of memory usage for the </a:t>
            </a:r>
            <a:r>
              <a:rPr lang="en-US" altLang="ko-KR" sz="2000" i="1" dirty="0"/>
              <a:t>network.</a:t>
            </a:r>
          </a:p>
          <a:p>
            <a:r>
              <a:rPr lang="en-US" altLang="ko-KR" sz="2000" dirty="0"/>
              <a:t>This greatly affects the design of the Deep Learning Kernel!</a:t>
            </a:r>
            <a:endParaRPr lang="ko-KR" altLang="en-US" sz="2000"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94</a:t>
            </a:fld>
            <a:endParaRPr lang="ko-KR" altLang="en-US"/>
          </a:p>
        </p:txBody>
      </p:sp>
      <p:pic>
        <p:nvPicPr>
          <p:cNvPr id="7" name="그림 6"/>
          <p:cNvPicPr>
            <a:picLocks noChangeAspect="1"/>
          </p:cNvPicPr>
          <p:nvPr/>
        </p:nvPicPr>
        <p:blipFill>
          <a:blip r:embed="rId3"/>
          <a:stretch>
            <a:fillRect/>
          </a:stretch>
        </p:blipFill>
        <p:spPr>
          <a:xfrm>
            <a:off x="838200" y="2240281"/>
            <a:ext cx="3780473" cy="516388"/>
          </a:xfrm>
          <a:prstGeom prst="rect">
            <a:avLst/>
          </a:prstGeom>
        </p:spPr>
      </p:pic>
      <mc:AlternateContent xmlns:mc="http://schemas.openxmlformats.org/markup-compatibility/2006" xmlns:a14="http://schemas.microsoft.com/office/drawing/2010/main">
        <mc:Choice Requires="a14">
          <p:sp>
            <p:nvSpPr>
              <p:cNvPr id="11" name="직사각형 10"/>
              <p:cNvSpPr/>
              <p:nvPr/>
            </p:nvSpPr>
            <p:spPr>
              <a:xfrm>
                <a:off x="4100036" y="4595907"/>
                <a:ext cx="3306604"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Backward accumulate </a:t>
                </a:r>
                <a14:m>
                  <m:oMath xmlns:m="http://schemas.openxmlformats.org/officeDocument/2006/math">
                    <m:r>
                      <a:rPr lang="ko-KR" altLang="en-US" i="1" smtClean="0">
                        <a:latin typeface="Cambria Math" panose="02040503050406030204" pitchFamily="18" charset="0"/>
                      </a:rPr>
                      <m:t>𝜕</m:t>
                    </m:r>
                    <m:r>
                      <a:rPr lang="en-US" altLang="ko-KR" b="0" i="1" smtClean="0">
                        <a:latin typeface="Cambria Math" panose="02040503050406030204" pitchFamily="18" charset="0"/>
                      </a:rPr>
                      <m:t>𝐶</m:t>
                    </m:r>
                    <m:r>
                      <a:rPr lang="en-US" altLang="ko-KR" b="0" i="1" smtClean="0">
                        <a:latin typeface="Cambria Math" panose="02040503050406030204" pitchFamily="18" charset="0"/>
                      </a:rPr>
                      <m:t>/</m:t>
                    </m:r>
                    <m:r>
                      <a:rPr lang="ko-KR" altLang="en-US" b="0" i="1" smtClean="0">
                        <a:latin typeface="Cambria Math" panose="02040503050406030204" pitchFamily="18" charset="0"/>
                      </a:rPr>
                      <m:t>𝜕</m:t>
                    </m:r>
                    <m:r>
                      <a:rPr lang="en-US" altLang="ko-KR" b="0" i="1" smtClean="0">
                        <a:latin typeface="Cambria Math" panose="02040503050406030204" pitchFamily="18" charset="0"/>
                      </a:rPr>
                      <m:t>𝑤</m:t>
                    </m:r>
                  </m:oMath>
                </a14:m>
                <a:endParaRPr lang="ko-KR" altLang="en-US" dirty="0"/>
              </a:p>
            </p:txBody>
          </p:sp>
        </mc:Choice>
        <mc:Fallback xmlns="">
          <p:sp>
            <p:nvSpPr>
              <p:cNvPr id="11" name="직사각형 10"/>
              <p:cNvSpPr>
                <a:spLocks noRot="1" noChangeAspect="1" noMove="1" noResize="1" noEditPoints="1" noAdjustHandles="1" noChangeArrowheads="1" noChangeShapeType="1" noTextEdit="1"/>
              </p:cNvSpPr>
              <p:nvPr/>
            </p:nvSpPr>
            <p:spPr>
              <a:xfrm>
                <a:off x="4100036" y="4595907"/>
                <a:ext cx="3306604" cy="582930"/>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p:cNvSpPr/>
              <p:nvPr/>
            </p:nvSpPr>
            <p:spPr>
              <a:xfrm>
                <a:off x="7955280" y="3655900"/>
                <a:ext cx="1897380"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𝛿</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b="0" i="1" smtClean="0">
                              <a:latin typeface="Cambria Math" panose="02040503050406030204" pitchFamily="18" charset="0"/>
                            </a:rPr>
                            <m:t>𝜕</m:t>
                          </m:r>
                          <m:r>
                            <a:rPr lang="en-US" altLang="ko-KR" b="0" i="1" smtClean="0">
                              <a:latin typeface="Cambria Math" panose="02040503050406030204" pitchFamily="18" charset="0"/>
                            </a:rPr>
                            <m:t>𝐶</m:t>
                          </m:r>
                        </m:num>
                        <m:den>
                          <m:r>
                            <a:rPr lang="ko-KR" altLang="en-US" b="0" i="1" smtClean="0">
                              <a:latin typeface="Cambria Math" panose="02040503050406030204" pitchFamily="18" charset="0"/>
                            </a:rPr>
                            <m:t>𝜕</m:t>
                          </m:r>
                          <m:r>
                            <a:rPr lang="en-US" altLang="ko-KR" b="0" i="1" smtClean="0">
                              <a:latin typeface="Cambria Math" panose="02040503050406030204" pitchFamily="18" charset="0"/>
                            </a:rPr>
                            <m:t>𝑧</m:t>
                          </m:r>
                        </m:den>
                      </m:f>
                    </m:oMath>
                  </m:oMathPara>
                </a14:m>
                <a:endParaRPr lang="en-US" altLang="ko-KR" b="0" dirty="0"/>
              </a:p>
            </p:txBody>
          </p:sp>
        </mc:Choice>
        <mc:Fallback xmlns="">
          <p:sp>
            <p:nvSpPr>
              <p:cNvPr id="13" name="직사각형 12"/>
              <p:cNvSpPr>
                <a:spLocks noRot="1" noChangeAspect="1" noMove="1" noResize="1" noEditPoints="1" noAdjustHandles="1" noChangeArrowheads="1" noChangeShapeType="1" noTextEdit="1"/>
              </p:cNvSpPr>
              <p:nvPr/>
            </p:nvSpPr>
            <p:spPr>
              <a:xfrm>
                <a:off x="7955280" y="3655900"/>
                <a:ext cx="1897380" cy="582930"/>
              </a:xfrm>
              <a:prstGeom prst="rect">
                <a:avLst/>
              </a:prstGeom>
              <a:blipFill rotWithShape="0">
                <a:blip r:embed="rId5"/>
                <a:stretch>
                  <a:fillRect/>
                </a:stretch>
              </a:blipFill>
            </p:spPr>
            <p:txBody>
              <a:bodyPr/>
              <a:lstStyle/>
              <a:p>
                <a:r>
                  <a:rPr lang="ko-KR" altLang="en-US">
                    <a:noFill/>
                  </a:rPr>
                  <a:t> </a:t>
                </a:r>
              </a:p>
            </p:txBody>
          </p:sp>
        </mc:Fallback>
      </mc:AlternateContent>
      <p:sp>
        <p:nvSpPr>
          <p:cNvPr id="14" name="오른쪽 화살표 13"/>
          <p:cNvSpPr/>
          <p:nvPr/>
        </p:nvSpPr>
        <p:spPr>
          <a:xfrm rot="7595194">
            <a:off x="7412842" y="4414199"/>
            <a:ext cx="548640" cy="29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77404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0"/>
            <a:ext cx="10515600" cy="1325563"/>
          </a:xfrm>
        </p:spPr>
        <p:txBody>
          <a:bodyPr/>
          <a:lstStyle/>
          <a:p>
            <a:r>
              <a:rPr lang="en-US" altLang="ko-KR" dirty="0"/>
              <a:t>Batch Normalization: Cons</a:t>
            </a:r>
            <a:endParaRPr lang="ko-KR" altLang="en-US" dirty="0"/>
          </a:p>
        </p:txBody>
      </p:sp>
      <p:sp>
        <p:nvSpPr>
          <p:cNvPr id="3" name="내용 개체 틀 2"/>
          <p:cNvSpPr>
            <a:spLocks noGrp="1"/>
          </p:cNvSpPr>
          <p:nvPr>
            <p:ph idx="1"/>
          </p:nvPr>
        </p:nvSpPr>
        <p:spPr>
          <a:xfrm>
            <a:off x="838200" y="1090296"/>
            <a:ext cx="10515600" cy="4351338"/>
          </a:xfrm>
        </p:spPr>
        <p:txBody>
          <a:bodyPr>
            <a:normAutofit/>
          </a:bodyPr>
          <a:lstStyle/>
          <a:p>
            <a:r>
              <a:rPr lang="en-US" altLang="ko-KR" sz="2000" dirty="0"/>
              <a:t>Because of Batch Normalization, Batch size = 256 means 256 times of memory usage for the </a:t>
            </a:r>
            <a:r>
              <a:rPr lang="en-US" altLang="ko-KR" sz="2000" i="1" dirty="0"/>
              <a:t>network.</a:t>
            </a:r>
          </a:p>
          <a:p>
            <a:r>
              <a:rPr lang="en-US" altLang="ko-KR" sz="2000" dirty="0"/>
              <a:t>This greatly affects the design of the Deep Learning Kernel!</a:t>
            </a:r>
            <a:endParaRPr lang="ko-KR" altLang="en-US" sz="2000"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95</a:t>
            </a:fld>
            <a:endParaRPr lang="ko-KR" altLang="en-US"/>
          </a:p>
        </p:txBody>
      </p:sp>
      <p:pic>
        <p:nvPicPr>
          <p:cNvPr id="7" name="그림 6"/>
          <p:cNvPicPr>
            <a:picLocks noChangeAspect="1"/>
          </p:cNvPicPr>
          <p:nvPr/>
        </p:nvPicPr>
        <p:blipFill>
          <a:blip r:embed="rId3"/>
          <a:stretch>
            <a:fillRect/>
          </a:stretch>
        </p:blipFill>
        <p:spPr>
          <a:xfrm>
            <a:off x="838200" y="2240281"/>
            <a:ext cx="3780473" cy="516388"/>
          </a:xfrm>
          <a:prstGeom prst="rect">
            <a:avLst/>
          </a:prstGeom>
        </p:spPr>
      </p:pic>
      <mc:AlternateContent xmlns:mc="http://schemas.openxmlformats.org/markup-compatibility/2006" xmlns:a14="http://schemas.microsoft.com/office/drawing/2010/main">
        <mc:Choice Requires="a14">
          <p:sp>
            <p:nvSpPr>
              <p:cNvPr id="11" name="직사각형 10"/>
              <p:cNvSpPr/>
              <p:nvPr/>
            </p:nvSpPr>
            <p:spPr>
              <a:xfrm>
                <a:off x="4100036" y="4595907"/>
                <a:ext cx="3306604"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Backward accumulate </a:t>
                </a:r>
                <a14:m>
                  <m:oMath xmlns:m="http://schemas.openxmlformats.org/officeDocument/2006/math">
                    <m:r>
                      <a:rPr lang="ko-KR" altLang="en-US" i="1" smtClean="0">
                        <a:latin typeface="Cambria Math" panose="02040503050406030204" pitchFamily="18" charset="0"/>
                      </a:rPr>
                      <m:t>𝜕</m:t>
                    </m:r>
                    <m:r>
                      <a:rPr lang="en-US" altLang="ko-KR" b="0" i="1" smtClean="0">
                        <a:latin typeface="Cambria Math" panose="02040503050406030204" pitchFamily="18" charset="0"/>
                      </a:rPr>
                      <m:t>𝐶</m:t>
                    </m:r>
                    <m:r>
                      <a:rPr lang="en-US" altLang="ko-KR" b="0" i="1" smtClean="0">
                        <a:latin typeface="Cambria Math" panose="02040503050406030204" pitchFamily="18" charset="0"/>
                      </a:rPr>
                      <m:t>/</m:t>
                    </m:r>
                    <m:r>
                      <a:rPr lang="ko-KR" altLang="en-US" b="0" i="1" smtClean="0">
                        <a:latin typeface="Cambria Math" panose="02040503050406030204" pitchFamily="18" charset="0"/>
                      </a:rPr>
                      <m:t>𝜕</m:t>
                    </m:r>
                    <m:r>
                      <a:rPr lang="en-US" altLang="ko-KR" b="0" i="1" smtClean="0">
                        <a:latin typeface="Cambria Math" panose="02040503050406030204" pitchFamily="18" charset="0"/>
                      </a:rPr>
                      <m:t>𝑤</m:t>
                    </m:r>
                  </m:oMath>
                </a14:m>
                <a:endParaRPr lang="ko-KR" altLang="en-US" dirty="0"/>
              </a:p>
            </p:txBody>
          </p:sp>
        </mc:Choice>
        <mc:Fallback xmlns="">
          <p:sp>
            <p:nvSpPr>
              <p:cNvPr id="11" name="직사각형 10"/>
              <p:cNvSpPr>
                <a:spLocks noRot="1" noChangeAspect="1" noMove="1" noResize="1" noEditPoints="1" noAdjustHandles="1" noChangeArrowheads="1" noChangeShapeType="1" noTextEdit="1"/>
              </p:cNvSpPr>
              <p:nvPr/>
            </p:nvSpPr>
            <p:spPr>
              <a:xfrm>
                <a:off x="4100036" y="4595907"/>
                <a:ext cx="3306604" cy="582930"/>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p:cNvSpPr/>
              <p:nvPr/>
            </p:nvSpPr>
            <p:spPr>
              <a:xfrm>
                <a:off x="7955280" y="3655900"/>
                <a:ext cx="1897380" cy="58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𝛿</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b="0" i="1" smtClean="0">
                              <a:latin typeface="Cambria Math" panose="02040503050406030204" pitchFamily="18" charset="0"/>
                            </a:rPr>
                            <m:t>𝜕</m:t>
                          </m:r>
                          <m:r>
                            <a:rPr lang="en-US" altLang="ko-KR" b="0" i="1" smtClean="0">
                              <a:latin typeface="Cambria Math" panose="02040503050406030204" pitchFamily="18" charset="0"/>
                            </a:rPr>
                            <m:t>𝐶</m:t>
                          </m:r>
                        </m:num>
                        <m:den>
                          <m:r>
                            <a:rPr lang="ko-KR" altLang="en-US" b="0" i="1" smtClean="0">
                              <a:latin typeface="Cambria Math" panose="02040503050406030204" pitchFamily="18" charset="0"/>
                            </a:rPr>
                            <m:t>𝜕</m:t>
                          </m:r>
                          <m:r>
                            <a:rPr lang="en-US" altLang="ko-KR" b="0" i="1" smtClean="0">
                              <a:latin typeface="Cambria Math" panose="02040503050406030204" pitchFamily="18" charset="0"/>
                            </a:rPr>
                            <m:t>𝑧</m:t>
                          </m:r>
                        </m:den>
                      </m:f>
                    </m:oMath>
                  </m:oMathPara>
                </a14:m>
                <a:endParaRPr lang="en-US" altLang="ko-KR" b="0" dirty="0"/>
              </a:p>
            </p:txBody>
          </p:sp>
        </mc:Choice>
        <mc:Fallback xmlns="">
          <p:sp>
            <p:nvSpPr>
              <p:cNvPr id="13" name="직사각형 12"/>
              <p:cNvSpPr>
                <a:spLocks noRot="1" noChangeAspect="1" noMove="1" noResize="1" noEditPoints="1" noAdjustHandles="1" noChangeArrowheads="1" noChangeShapeType="1" noTextEdit="1"/>
              </p:cNvSpPr>
              <p:nvPr/>
            </p:nvSpPr>
            <p:spPr>
              <a:xfrm>
                <a:off x="7955280" y="3655900"/>
                <a:ext cx="1897380" cy="582930"/>
              </a:xfrm>
              <a:prstGeom prst="rect">
                <a:avLst/>
              </a:prstGeom>
              <a:blipFill rotWithShape="0">
                <a:blip r:embed="rId5"/>
                <a:stretch>
                  <a:fillRect/>
                </a:stretch>
              </a:blipFill>
            </p:spPr>
            <p:txBody>
              <a:bodyPr/>
              <a:lstStyle/>
              <a:p>
                <a:r>
                  <a:rPr lang="ko-KR" altLang="en-US">
                    <a:noFill/>
                  </a:rPr>
                  <a:t> </a:t>
                </a:r>
              </a:p>
            </p:txBody>
          </p:sp>
        </mc:Fallback>
      </mc:AlternateContent>
      <p:sp>
        <p:nvSpPr>
          <p:cNvPr id="14" name="오른쪽 화살표 13"/>
          <p:cNvSpPr/>
          <p:nvPr/>
        </p:nvSpPr>
        <p:spPr>
          <a:xfrm rot="7595194">
            <a:off x="7412842" y="4414199"/>
            <a:ext cx="548640" cy="291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 name="TextBox 5"/>
              <p:cNvSpPr txBox="1"/>
              <p:nvPr/>
            </p:nvSpPr>
            <p:spPr>
              <a:xfrm>
                <a:off x="4527233" y="5323074"/>
                <a:ext cx="2879407" cy="923330"/>
              </a:xfrm>
              <a:prstGeom prst="rect">
                <a:avLst/>
              </a:prstGeom>
              <a:noFill/>
            </p:spPr>
            <p:txBody>
              <a:bodyPr wrap="square" rtlCol="0">
                <a:spAutoFit/>
              </a:bodyPr>
              <a:lstStyle/>
              <a:p>
                <a:r>
                  <a:rPr lang="en-US" altLang="ko-KR" dirty="0"/>
                  <a:t>Now update </a:t>
                </a:r>
                <a14:m>
                  <m:oMath xmlns:m="http://schemas.openxmlformats.org/officeDocument/2006/math">
                    <m:r>
                      <a:rPr lang="en-US" altLang="ko-KR" b="0" i="1" smtClean="0">
                        <a:latin typeface="Cambria Math" panose="02040503050406030204" pitchFamily="18" charset="0"/>
                      </a:rPr>
                      <m:t>𝑤</m:t>
                    </m:r>
                  </m:oMath>
                </a14:m>
                <a:r>
                  <a:rPr lang="ko-KR" altLang="en-US" dirty="0"/>
                  <a:t> </a:t>
                </a:r>
                <a:r>
                  <a:rPr lang="en-US" altLang="ko-KR" dirty="0"/>
                  <a:t>with accumulated </a:t>
                </a:r>
                <a14:m>
                  <m:oMath xmlns:m="http://schemas.openxmlformats.org/officeDocument/2006/math">
                    <m:r>
                      <a:rPr lang="ko-KR" altLang="en-US" i="1">
                        <a:latin typeface="Cambria Math" panose="02040503050406030204" pitchFamily="18" charset="0"/>
                      </a:rPr>
                      <m:t>𝜕</m:t>
                    </m:r>
                    <m:r>
                      <a:rPr lang="en-US" altLang="ko-KR" i="1">
                        <a:latin typeface="Cambria Math" panose="02040503050406030204" pitchFamily="18" charset="0"/>
                      </a:rPr>
                      <m:t>𝐶</m:t>
                    </m:r>
                    <m:r>
                      <a:rPr lang="en-US" altLang="ko-KR" i="1">
                        <a:latin typeface="Cambria Math" panose="02040503050406030204" pitchFamily="18" charset="0"/>
                      </a:rPr>
                      <m:t>/</m:t>
                    </m:r>
                    <m:r>
                      <a:rPr lang="ko-KR" altLang="en-US" i="1">
                        <a:latin typeface="Cambria Math" panose="02040503050406030204" pitchFamily="18" charset="0"/>
                      </a:rPr>
                      <m:t>𝜕</m:t>
                    </m:r>
                    <m:r>
                      <a:rPr lang="en-US" altLang="ko-KR" i="1">
                        <a:latin typeface="Cambria Math" panose="02040503050406030204" pitchFamily="18" charset="0"/>
                      </a:rPr>
                      <m:t>𝑤</m:t>
                    </m:r>
                  </m:oMath>
                </a14:m>
                <a:endParaRPr lang="ko-KR" altLang="en-US" dirty="0"/>
              </a:p>
              <a:p>
                <a:r>
                  <a:rPr lang="en-US" altLang="ko-KR" dirty="0"/>
                  <a:t> </a:t>
                </a:r>
                <a:endParaRPr lang="ko-KR"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527233" y="5323074"/>
                <a:ext cx="2879407" cy="923330"/>
              </a:xfrm>
              <a:prstGeom prst="rect">
                <a:avLst/>
              </a:prstGeom>
              <a:blipFill rotWithShape="0">
                <a:blip r:embed="rId6"/>
                <a:stretch>
                  <a:fillRect l="-1907" t="-3289"/>
                </a:stretch>
              </a:blipFill>
            </p:spPr>
            <p:txBody>
              <a:bodyPr/>
              <a:lstStyle/>
              <a:p>
                <a:r>
                  <a:rPr lang="ko-KR" altLang="en-US">
                    <a:noFill/>
                  </a:rPr>
                  <a:t> </a:t>
                </a:r>
              </a:p>
            </p:txBody>
          </p:sp>
        </mc:Fallback>
      </mc:AlternateContent>
      <p:sp>
        <p:nvSpPr>
          <p:cNvPr id="9" name="TextBox 8"/>
          <p:cNvSpPr txBox="1"/>
          <p:nvPr/>
        </p:nvSpPr>
        <p:spPr>
          <a:xfrm>
            <a:off x="8141970" y="4534952"/>
            <a:ext cx="3680460" cy="2031325"/>
          </a:xfrm>
          <a:prstGeom prst="rect">
            <a:avLst/>
          </a:prstGeom>
          <a:noFill/>
        </p:spPr>
        <p:txBody>
          <a:bodyPr wrap="square" rtlCol="0">
            <a:spAutoFit/>
          </a:bodyPr>
          <a:lstStyle/>
          <a:p>
            <a:r>
              <a:rPr lang="en-US" altLang="ko-KR" dirty="0"/>
              <a:t>This can keep the purpose of large batch size to reduce the gradient noise while reducing memory size, but batch normalization effect from large batch size no longer lasts well..</a:t>
            </a:r>
            <a:endParaRPr lang="ko-KR" altLang="en-US" dirty="0"/>
          </a:p>
          <a:p>
            <a:endParaRPr lang="ko-KR" altLang="en-US" dirty="0"/>
          </a:p>
        </p:txBody>
      </p:sp>
    </p:spTree>
    <p:extLst>
      <p:ext uri="{BB962C8B-B14F-4D97-AF65-F5344CB8AC3E}">
        <p14:creationId xmlns:p14="http://schemas.microsoft.com/office/powerpoint/2010/main" val="1855234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Automatic Gain Control</a:t>
            </a:r>
            <a:endParaRPr lang="ko-KR" altLang="en-US" dirty="0"/>
          </a:p>
        </p:txBody>
      </p:sp>
      <p:sp>
        <p:nvSpPr>
          <p:cNvPr id="3" name="내용 개체 틀 2"/>
          <p:cNvSpPr>
            <a:spLocks noGrp="1"/>
          </p:cNvSpPr>
          <p:nvPr>
            <p:ph idx="1"/>
          </p:nvPr>
        </p:nvSpPr>
        <p:spPr/>
        <p:txBody>
          <a:bodyPr/>
          <a:lstStyle/>
          <a:p>
            <a:r>
              <a:rPr lang="en-US" altLang="ko-KR" dirty="0"/>
              <a:t>You don’t need to </a:t>
            </a:r>
            <a:r>
              <a:rPr lang="en-US" altLang="ko-KR"/>
              <a:t>average across whole </a:t>
            </a:r>
            <a:r>
              <a:rPr lang="en-US" altLang="ko-KR" dirty="0"/>
              <a:t>batch.</a:t>
            </a:r>
            <a:endParaRPr lang="ko-KR" altLang="en-US" dirty="0"/>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96</a:t>
            </a:fld>
            <a:endParaRPr lang="ko-KR" altLang="en-US"/>
          </a:p>
        </p:txBody>
      </p:sp>
      <p:sp>
        <p:nvSpPr>
          <p:cNvPr id="8" name="순서도: 데이터 7"/>
          <p:cNvSpPr/>
          <p:nvPr/>
        </p:nvSpPr>
        <p:spPr>
          <a:xfrm>
            <a:off x="2934854" y="2858908"/>
            <a:ext cx="1293091" cy="442371"/>
          </a:xfrm>
          <a:prstGeom prst="flowChartInputOutp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순서도: 데이터 8"/>
          <p:cNvSpPr/>
          <p:nvPr/>
        </p:nvSpPr>
        <p:spPr>
          <a:xfrm>
            <a:off x="2934854" y="2769214"/>
            <a:ext cx="1293091" cy="442371"/>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0" name="순서도: 데이터 9"/>
              <p:cNvSpPr/>
              <p:nvPr/>
            </p:nvSpPr>
            <p:spPr>
              <a:xfrm>
                <a:off x="2934854" y="2679520"/>
                <a:ext cx="1293091" cy="442371"/>
              </a:xfrm>
              <a:prstGeom prst="flowChartInputOutp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sz="1200" dirty="0"/>
                  <a:t>Channel </a:t>
                </a:r>
                <a14:m>
                  <m:oMath xmlns:m="http://schemas.openxmlformats.org/officeDocument/2006/math">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𝐶</m:t>
                        </m:r>
                      </m:e>
                      <m:sub>
                        <m:r>
                          <a:rPr lang="en-US" altLang="ko-KR" sz="1200" b="0" i="1" smtClean="0">
                            <a:latin typeface="Cambria Math" panose="02040503050406030204" pitchFamily="18" charset="0"/>
                          </a:rPr>
                          <m:t>𝑖</m:t>
                        </m:r>
                      </m:sub>
                    </m:sSub>
                  </m:oMath>
                </a14:m>
                <a:endParaRPr lang="ko-KR" altLang="en-US" sz="1200" dirty="0"/>
              </a:p>
            </p:txBody>
          </p:sp>
        </mc:Choice>
        <mc:Fallback xmlns="">
          <p:sp>
            <p:nvSpPr>
              <p:cNvPr id="10" name="순서도: 데이터 9"/>
              <p:cNvSpPr>
                <a:spLocks noRot="1" noChangeAspect="1" noMove="1" noResize="1" noEditPoints="1" noAdjustHandles="1" noChangeArrowheads="1" noChangeShapeType="1" noTextEdit="1"/>
              </p:cNvSpPr>
              <p:nvPr/>
            </p:nvSpPr>
            <p:spPr>
              <a:xfrm>
                <a:off x="2934854" y="2679520"/>
                <a:ext cx="1293091" cy="442371"/>
              </a:xfrm>
              <a:prstGeom prst="flowChartInputOutput">
                <a:avLst/>
              </a:prstGeom>
              <a:blipFill rotWithShape="0">
                <a:blip r:embed="rId2"/>
                <a:stretch>
                  <a:fillRect t="-13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006650" y="3975786"/>
                <a:ext cx="1735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𝑂</m:t>
                          </m:r>
                          <m:r>
                            <a:rPr lang="en-US" altLang="ko-KR" b="0" i="1" smtClean="0">
                              <a:latin typeface="Cambria Math" panose="02040503050406030204" pitchFamily="18" charset="0"/>
                            </a:rPr>
                            <m:t>= </m:t>
                          </m:r>
                          <m:r>
                            <a:rPr lang="en-US" altLang="ko-KR" b="0" i="1" smtClean="0">
                              <a:latin typeface="Cambria Math" panose="02040503050406030204" pitchFamily="18" charset="0"/>
                            </a:rPr>
                            <m:t>𝐶</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𝜆</m:t>
                      </m:r>
                      <m:r>
                        <a:rPr lang="en-US" altLang="ko-KR" b="0" i="1" smtClean="0">
                          <a:latin typeface="Cambria Math" panose="02040503050406030204" pitchFamily="18" charset="0"/>
                        </a:rPr>
                        <m:t>𝐸</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𝐶</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006650" y="3975786"/>
                <a:ext cx="1735090" cy="276999"/>
              </a:xfrm>
              <a:prstGeom prst="rect">
                <a:avLst/>
              </a:prstGeom>
              <a:blipFill rotWithShape="0">
                <a:blip r:embed="rId3"/>
                <a:stretch>
                  <a:fillRect l="-1754" r="-3509" b="-36957"/>
                </a:stretch>
              </a:blipFill>
            </p:spPr>
            <p:txBody>
              <a:bodyPr/>
              <a:lstStyle/>
              <a:p>
                <a:r>
                  <a:rPr lang="ko-KR" altLang="en-US">
                    <a:noFill/>
                  </a:rPr>
                  <a:t> </a:t>
                </a:r>
              </a:p>
            </p:txBody>
          </p:sp>
        </mc:Fallback>
      </mc:AlternateContent>
      <p:cxnSp>
        <p:nvCxnSpPr>
          <p:cNvPr id="13" name="직선 화살표 연결선 12"/>
          <p:cNvCxnSpPr/>
          <p:nvPr/>
        </p:nvCxnSpPr>
        <p:spPr>
          <a:xfrm>
            <a:off x="3581399" y="3346520"/>
            <a:ext cx="0" cy="495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18017" y="2752559"/>
            <a:ext cx="1413164" cy="369332"/>
          </a:xfrm>
          <a:prstGeom prst="rect">
            <a:avLst/>
          </a:prstGeom>
          <a:noFill/>
        </p:spPr>
        <p:txBody>
          <a:bodyPr wrap="square" rtlCol="0">
            <a:spAutoFit/>
          </a:bodyPr>
          <a:lstStyle/>
          <a:p>
            <a:r>
              <a:rPr lang="en-US" altLang="ko-KR" dirty="0"/>
              <a:t>Conv layer</a:t>
            </a:r>
            <a:endParaRPr lang="ko-KR" altLang="en-US" dirty="0"/>
          </a:p>
        </p:txBody>
      </p:sp>
      <p:cxnSp>
        <p:nvCxnSpPr>
          <p:cNvPr id="16" name="직선 화살표 연결선 15"/>
          <p:cNvCxnSpPr/>
          <p:nvPr/>
        </p:nvCxnSpPr>
        <p:spPr>
          <a:xfrm>
            <a:off x="3581399" y="4350328"/>
            <a:ext cx="0" cy="593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모서리가 둥근 직사각형 16"/>
              <p:cNvSpPr/>
              <p:nvPr/>
            </p:nvSpPr>
            <p:spPr>
              <a:xfrm>
                <a:off x="3091872" y="5041167"/>
                <a:ext cx="979054" cy="367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𝑂𝑠</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oMath>
                  </m:oMathPara>
                </a14:m>
                <a:endParaRPr lang="ko-KR" altLang="en-US" dirty="0"/>
              </a:p>
            </p:txBody>
          </p:sp>
        </mc:Choice>
        <mc:Fallback xmlns="">
          <p:sp>
            <p:nvSpPr>
              <p:cNvPr id="17" name="모서리가 둥근 직사각형 16"/>
              <p:cNvSpPr>
                <a:spLocks noRot="1" noChangeAspect="1" noMove="1" noResize="1" noEditPoints="1" noAdjustHandles="1" noChangeArrowheads="1" noChangeShapeType="1" noTextEdit="1"/>
              </p:cNvSpPr>
              <p:nvPr/>
            </p:nvSpPr>
            <p:spPr>
              <a:xfrm>
                <a:off x="3091872" y="5041167"/>
                <a:ext cx="979054" cy="367285"/>
              </a:xfrm>
              <a:prstGeom prst="round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431030" y="3924517"/>
                <a:ext cx="2687734" cy="369332"/>
              </a:xfrm>
              <a:prstGeom prst="rect">
                <a:avLst/>
              </a:prstGeom>
              <a:noFill/>
            </p:spPr>
            <p:txBody>
              <a:bodyPr wrap="square" rtlCol="0">
                <a:spAutoFit/>
              </a:bodyPr>
              <a:lstStyle/>
              <a:p>
                <a:r>
                  <a:rPr lang="en-US" altLang="ko-KR" dirty="0"/>
                  <a:t>  Gain control: train </a:t>
                </a:r>
                <a14:m>
                  <m:oMath xmlns:m="http://schemas.openxmlformats.org/officeDocument/2006/math">
                    <m:r>
                      <a:rPr lang="en-US" altLang="ko-KR" b="0" i="1" smtClean="0">
                        <a:latin typeface="Cambria Math" panose="02040503050406030204" pitchFamily="18" charset="0"/>
                      </a:rPr>
                      <m:t>𝜆</m:t>
                    </m:r>
                  </m:oMath>
                </a14:m>
                <a:endParaRPr lang="ko-KR" alt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431030" y="3924517"/>
                <a:ext cx="2687734" cy="369332"/>
              </a:xfrm>
              <a:prstGeom prst="rect">
                <a:avLst/>
              </a:prstGeom>
              <a:blipFill rotWithShape="0">
                <a:blip r:embed="rId5"/>
                <a:stretch>
                  <a:fillRect t="-10000" b="-26667"/>
                </a:stretch>
              </a:blipFill>
            </p:spPr>
            <p:txBody>
              <a:bodyPr/>
              <a:lstStyle/>
              <a:p>
                <a:r>
                  <a:rPr lang="ko-KR" altLang="en-US">
                    <a:noFill/>
                  </a:rPr>
                  <a:t> </a:t>
                </a:r>
              </a:p>
            </p:txBody>
          </p:sp>
        </mc:Fallback>
      </mc:AlternateContent>
      <p:sp>
        <p:nvSpPr>
          <p:cNvPr id="20" name="TextBox 19"/>
          <p:cNvSpPr txBox="1"/>
          <p:nvPr/>
        </p:nvSpPr>
        <p:spPr>
          <a:xfrm>
            <a:off x="5618017" y="5050740"/>
            <a:ext cx="3602181" cy="369332"/>
          </a:xfrm>
          <a:prstGeom prst="rect">
            <a:avLst/>
          </a:prstGeom>
          <a:noFill/>
        </p:spPr>
        <p:txBody>
          <a:bodyPr wrap="square" rtlCol="0">
            <a:spAutoFit/>
          </a:bodyPr>
          <a:lstStyle/>
          <a:p>
            <a:r>
              <a:rPr lang="en-US" altLang="ko-KR" dirty="0"/>
              <a:t>Affine transform: train s and b</a:t>
            </a:r>
            <a:endParaRPr lang="ko-KR" altLang="en-US" dirty="0"/>
          </a:p>
        </p:txBody>
      </p:sp>
      <p:sp>
        <p:nvSpPr>
          <p:cNvPr id="6" name="TextBox 5">
            <a:extLst>
              <a:ext uri="{FF2B5EF4-FFF2-40B4-BE49-F238E27FC236}">
                <a16:creationId xmlns="" xmlns:a16="http://schemas.microsoft.com/office/drawing/2014/main" id="{24B6F150-644F-4D0F-9341-826D2E4A64E2}"/>
              </a:ext>
            </a:extLst>
          </p:cNvPr>
          <p:cNvSpPr txBox="1"/>
          <p:nvPr/>
        </p:nvSpPr>
        <p:spPr>
          <a:xfrm>
            <a:off x="2684091" y="5603064"/>
            <a:ext cx="7891667" cy="923330"/>
          </a:xfrm>
          <a:prstGeom prst="rect">
            <a:avLst/>
          </a:prstGeom>
          <a:noFill/>
        </p:spPr>
        <p:txBody>
          <a:bodyPr wrap="square" rtlCol="0">
            <a:spAutoFit/>
          </a:bodyPr>
          <a:lstStyle/>
          <a:p>
            <a:r>
              <a:rPr lang="en-US" altLang="ko-KR" dirty="0">
                <a:solidFill>
                  <a:srgbClr val="FF0000"/>
                </a:solidFill>
              </a:rPr>
              <a:t>Conclusion: This</a:t>
            </a:r>
            <a:r>
              <a:rPr lang="ko-KR" altLang="en-US">
                <a:solidFill>
                  <a:srgbClr val="FF0000"/>
                </a:solidFill>
              </a:rPr>
              <a:t> </a:t>
            </a:r>
            <a:r>
              <a:rPr lang="en-US" altLang="ko-KR" dirty="0">
                <a:solidFill>
                  <a:srgbClr val="FF0000"/>
                </a:solidFill>
              </a:rPr>
              <a:t>cannot</a:t>
            </a:r>
            <a:r>
              <a:rPr lang="ko-KR" altLang="en-US" dirty="0">
                <a:solidFill>
                  <a:srgbClr val="FF0000"/>
                </a:solidFill>
              </a:rPr>
              <a:t> </a:t>
            </a:r>
            <a:r>
              <a:rPr lang="en-US" altLang="ko-KR" dirty="0">
                <a:solidFill>
                  <a:srgbClr val="FF0000"/>
                </a:solidFill>
              </a:rPr>
              <a:t>control</a:t>
            </a:r>
            <a:r>
              <a:rPr lang="ko-KR" altLang="en-US" dirty="0">
                <a:solidFill>
                  <a:srgbClr val="FF0000"/>
                </a:solidFill>
              </a:rPr>
              <a:t> </a:t>
            </a:r>
            <a:r>
              <a:rPr lang="en-US" altLang="ko-KR" dirty="0">
                <a:solidFill>
                  <a:srgbClr val="FF0000"/>
                </a:solidFill>
              </a:rPr>
              <a:t>overfitting when network grows large! Because this has nothing to do with having variance(deviation). Overfitting is very close to having large variance!!</a:t>
            </a:r>
            <a:endParaRPr lang="ko-KR" altLang="en-US" dirty="0">
              <a:solidFill>
                <a:srgbClr val="FF0000"/>
              </a:solidFill>
            </a:endParaRPr>
          </a:p>
        </p:txBody>
      </p:sp>
    </p:spTree>
    <p:extLst>
      <p:ext uri="{BB962C8B-B14F-4D97-AF65-F5344CB8AC3E}">
        <p14:creationId xmlns:p14="http://schemas.microsoft.com/office/powerpoint/2010/main" val="3985540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(Very) Deep Neural Network</a:t>
            </a:r>
            <a:endParaRPr lang="ko-KR" altLang="en-US" dirty="0"/>
          </a:p>
        </p:txBody>
      </p:sp>
      <p:sp>
        <p:nvSpPr>
          <p:cNvPr id="3" name="내용 개체 틀 2"/>
          <p:cNvSpPr>
            <a:spLocks noGrp="1"/>
          </p:cNvSpPr>
          <p:nvPr>
            <p:ph idx="1"/>
          </p:nvPr>
        </p:nvSpPr>
        <p:spPr>
          <a:xfrm>
            <a:off x="838200" y="1467816"/>
            <a:ext cx="10515600" cy="4351338"/>
          </a:xfrm>
        </p:spPr>
        <p:txBody>
          <a:bodyPr>
            <a:normAutofit/>
          </a:bodyPr>
          <a:lstStyle/>
          <a:p>
            <a:r>
              <a:rPr lang="en-US" altLang="ko-KR" sz="1800" dirty="0"/>
              <a:t>Escape from few layers</a:t>
            </a:r>
          </a:p>
          <a:p>
            <a:pPr lvl="1"/>
            <a:r>
              <a:rPr lang="en-US" altLang="ko-KR" sz="1600" dirty="0" err="1"/>
              <a:t>ReLU</a:t>
            </a:r>
            <a:r>
              <a:rPr lang="en-US" altLang="ko-KR" sz="1600" dirty="0"/>
              <a:t> for solving gradient vanishing problem</a:t>
            </a:r>
          </a:p>
          <a:p>
            <a:pPr lvl="1"/>
            <a:r>
              <a:rPr lang="en-US" altLang="ko-KR" sz="1600" dirty="0"/>
              <a:t>Dropout …</a:t>
            </a:r>
          </a:p>
          <a:p>
            <a:r>
              <a:rPr lang="en-US" altLang="ko-KR" sz="1800" dirty="0"/>
              <a:t>Escape from 10 layers</a:t>
            </a:r>
          </a:p>
          <a:p>
            <a:pPr lvl="1"/>
            <a:r>
              <a:rPr lang="en-US" altLang="ko-KR" sz="1600" dirty="0"/>
              <a:t>Normalized initialization</a:t>
            </a:r>
          </a:p>
          <a:p>
            <a:pPr lvl="1"/>
            <a:r>
              <a:rPr lang="en-US" altLang="ko-KR" sz="1600" dirty="0"/>
              <a:t>Intermediate normalization layers</a:t>
            </a:r>
          </a:p>
          <a:p>
            <a:r>
              <a:rPr lang="en-US" altLang="ko-KR" sz="1800" dirty="0"/>
              <a:t>Escape from 100 layers</a:t>
            </a:r>
          </a:p>
          <a:p>
            <a:pPr lvl="1"/>
            <a:r>
              <a:rPr lang="en-US" altLang="ko-KR" sz="1600" dirty="0"/>
              <a:t>Residual network</a:t>
            </a:r>
          </a:p>
          <a:p>
            <a:pPr lvl="1"/>
            <a:endParaRPr lang="en-US" altLang="ko-KR" sz="1600" dirty="0"/>
          </a:p>
          <a:p>
            <a:pPr lvl="1"/>
            <a:endParaRPr lang="en-US" altLang="ko-KR" sz="1600" dirty="0"/>
          </a:p>
          <a:p>
            <a:pPr lvl="1"/>
            <a:endParaRPr lang="ko-KR" altLang="en-US" sz="1600" dirty="0"/>
          </a:p>
        </p:txBody>
      </p:sp>
      <p:sp>
        <p:nvSpPr>
          <p:cNvPr id="5" name="바닥글 개체 틀 4"/>
          <p:cNvSpPr>
            <a:spLocks noGrp="1"/>
          </p:cNvSpPr>
          <p:nvPr>
            <p:ph type="ftr" sz="quarter" idx="11"/>
          </p:nvPr>
        </p:nvSpPr>
        <p:spPr>
          <a:xfrm>
            <a:off x="5581256" y="5920377"/>
            <a:ext cx="4114800" cy="365125"/>
          </a:xfrm>
        </p:spPr>
        <p:txBody>
          <a:bodyPr/>
          <a:lstStyle/>
          <a:p>
            <a:r>
              <a:rPr lang="en-US" altLang="ko-KR" dirty="0" err="1"/>
              <a:t>Kaiming</a:t>
            </a:r>
            <a:r>
              <a:rPr lang="en-US" altLang="ko-KR" dirty="0"/>
              <a:t> He, </a:t>
            </a:r>
            <a:r>
              <a:rPr lang="en-US" altLang="ko-KR" dirty="0" err="1"/>
              <a:t>Xiangyu</a:t>
            </a:r>
            <a:r>
              <a:rPr lang="en-US" altLang="ko-KR" dirty="0"/>
              <a:t> Zhang, </a:t>
            </a:r>
            <a:r>
              <a:rPr lang="en-US" altLang="ko-KR" dirty="0" err="1"/>
              <a:t>Shaoqing</a:t>
            </a:r>
            <a:r>
              <a:rPr lang="en-US" altLang="ko-KR" dirty="0"/>
              <a:t> Ren, &amp; Jian Sun. “Deep Residual Learning for Image Recognition”. </a:t>
            </a:r>
            <a:r>
              <a:rPr lang="en-US" altLang="ko-KR" dirty="0" err="1"/>
              <a:t>arXiv</a:t>
            </a:r>
            <a:r>
              <a:rPr lang="en-US" altLang="ko-KR" dirty="0"/>
              <a:t> 2015.</a:t>
            </a:r>
            <a:endParaRPr lang="ko-KR" altLang="en-US" dirty="0"/>
          </a:p>
        </p:txBody>
      </p:sp>
      <p:pic>
        <p:nvPicPr>
          <p:cNvPr id="7" name="그림 6" descr="화면 캡처"/>
          <p:cNvPicPr>
            <a:picLocks noChangeAspect="1"/>
          </p:cNvPicPr>
          <p:nvPr/>
        </p:nvPicPr>
        <p:blipFill rotWithShape="1">
          <a:blip r:embed="rId3" cstate="print">
            <a:extLst>
              <a:ext uri="{28A0092B-C50C-407E-A947-70E740481C1C}">
                <a14:useLocalDpi xmlns:a14="http://schemas.microsoft.com/office/drawing/2010/main" val="0"/>
              </a:ext>
            </a:extLst>
          </a:blip>
          <a:srcRect t="-15" b="1317"/>
          <a:stretch/>
        </p:blipFill>
        <p:spPr>
          <a:xfrm>
            <a:off x="5026755" y="2732232"/>
            <a:ext cx="5223802" cy="3086922"/>
          </a:xfrm>
          <a:prstGeom prst="rect">
            <a:avLst/>
          </a:prstGeom>
        </p:spPr>
      </p:pic>
      <p:sp>
        <p:nvSpPr>
          <p:cNvPr id="4" name="슬라이드 번호 개체 틀 3"/>
          <p:cNvSpPr>
            <a:spLocks noGrp="1"/>
          </p:cNvSpPr>
          <p:nvPr>
            <p:ph type="sldNum" sz="quarter" idx="12"/>
          </p:nvPr>
        </p:nvSpPr>
        <p:spPr/>
        <p:txBody>
          <a:bodyPr/>
          <a:lstStyle/>
          <a:p>
            <a:fld id="{51EFEA3F-BFDE-46A5-9B4E-10CC64963F27}" type="slidenum">
              <a:rPr lang="ko-KR" altLang="en-US" smtClean="0"/>
              <a:t>97</a:t>
            </a:fld>
            <a:endParaRPr lang="ko-KR" altLang="en-US"/>
          </a:p>
        </p:txBody>
      </p:sp>
    </p:spTree>
    <p:extLst>
      <p:ext uri="{BB962C8B-B14F-4D97-AF65-F5344CB8AC3E}">
        <p14:creationId xmlns:p14="http://schemas.microsoft.com/office/powerpoint/2010/main" val="23646967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Residual Network(</a:t>
            </a:r>
            <a:r>
              <a:rPr lang="en-US" altLang="ko-KR" dirty="0" err="1"/>
              <a:t>ResNet</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a:t>Multi-resolution representation in neural network</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p:txBody>
          <a:bodyPr/>
          <a:lstStyle/>
          <a:p>
            <a:fld id="{FCC205DD-E5C4-4EE3-B0EE-276B4039E1DB}" type="slidenum">
              <a:rPr lang="ko-KR" altLang="en-US" smtClean="0"/>
              <a:t>98</a:t>
            </a:fld>
            <a:endParaRPr lang="ko-KR" altLang="en-US"/>
          </a:p>
        </p:txBody>
      </p:sp>
      <p:grpSp>
        <p:nvGrpSpPr>
          <p:cNvPr id="6" name="그룹 5"/>
          <p:cNvGrpSpPr/>
          <p:nvPr/>
        </p:nvGrpSpPr>
        <p:grpSpPr>
          <a:xfrm>
            <a:off x="1411356" y="2914091"/>
            <a:ext cx="9144000" cy="2644368"/>
            <a:chOff x="42729" y="2458954"/>
            <a:chExt cx="9058539" cy="2552297"/>
          </a:xfrm>
        </p:grpSpPr>
        <p:grpSp>
          <p:nvGrpSpPr>
            <p:cNvPr id="7" name="그룹 6"/>
            <p:cNvGrpSpPr/>
            <p:nvPr/>
          </p:nvGrpSpPr>
          <p:grpSpPr>
            <a:xfrm>
              <a:off x="42729" y="2458954"/>
              <a:ext cx="9058539" cy="2552297"/>
              <a:chOff x="-1128045" y="2364950"/>
              <a:chExt cx="9058539" cy="2552297"/>
            </a:xfrm>
          </p:grpSpPr>
          <p:grpSp>
            <p:nvGrpSpPr>
              <p:cNvPr id="9" name="그룹 8"/>
              <p:cNvGrpSpPr/>
              <p:nvPr/>
            </p:nvGrpSpPr>
            <p:grpSpPr>
              <a:xfrm>
                <a:off x="-1128045" y="2364950"/>
                <a:ext cx="9058539" cy="2552297"/>
                <a:chOff x="-638988" y="1690689"/>
                <a:chExt cx="9058539" cy="2552297"/>
              </a:xfrm>
            </p:grpSpPr>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417" y="2536106"/>
                  <a:ext cx="1706880" cy="1706880"/>
                </a:xfrm>
                <a:prstGeom prst="rect">
                  <a:avLst/>
                </a:prstGeom>
              </p:spPr>
            </p:pic>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71" y="2536106"/>
                  <a:ext cx="1706880" cy="1706880"/>
                </a:xfrm>
                <a:prstGeom prst="rect">
                  <a:avLst/>
                </a:prstGeom>
              </p:spPr>
            </p:pic>
            <p:pic>
              <p:nvPicPr>
                <p:cNvPr id="14" name="그림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988" y="2536106"/>
                  <a:ext cx="1706880" cy="1706880"/>
                </a:xfrm>
                <a:prstGeom prst="rect">
                  <a:avLst/>
                </a:prstGeom>
              </p:spPr>
            </p:pic>
            <p:sp>
              <p:nvSpPr>
                <p:cNvPr id="15" name="오른쪽 화살표 14"/>
                <p:cNvSpPr/>
                <p:nvPr/>
              </p:nvSpPr>
              <p:spPr>
                <a:xfrm>
                  <a:off x="1153119" y="3245694"/>
                  <a:ext cx="487110" cy="28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U자형 화살표 15"/>
                <p:cNvSpPr/>
                <p:nvPr/>
              </p:nvSpPr>
              <p:spPr>
                <a:xfrm>
                  <a:off x="1258178" y="1690689"/>
                  <a:ext cx="4819829" cy="1555005"/>
                </a:xfrm>
                <a:prstGeom prst="uturnArrow">
                  <a:avLst>
                    <a:gd name="adj1" fmla="val 8513"/>
                    <a:gd name="adj2" fmla="val 10986"/>
                    <a:gd name="adj3" fmla="val 17856"/>
                    <a:gd name="adj4" fmla="val 43750"/>
                    <a:gd name="adj5" fmla="val 93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오른쪽 화살표 16"/>
                <p:cNvSpPr/>
                <p:nvPr/>
              </p:nvSpPr>
              <p:spPr>
                <a:xfrm>
                  <a:off x="5217239" y="3249679"/>
                  <a:ext cx="487110" cy="28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덧셈 기호 17"/>
                <p:cNvSpPr/>
                <p:nvPr/>
              </p:nvSpPr>
              <p:spPr>
                <a:xfrm>
                  <a:off x="5694309" y="3140864"/>
                  <a:ext cx="418744" cy="49736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18"/>
                <p:cNvSpPr/>
                <p:nvPr/>
              </p:nvSpPr>
              <p:spPr>
                <a:xfrm>
                  <a:off x="6149621" y="3245694"/>
                  <a:ext cx="487110" cy="28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모서리가 둥근 직사각형 9"/>
              <p:cNvSpPr/>
              <p:nvPr/>
            </p:nvSpPr>
            <p:spPr>
              <a:xfrm>
                <a:off x="1200418" y="3331234"/>
                <a:ext cx="1170605" cy="1465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Some Network</a:t>
                </a:r>
                <a:endParaRPr lang="ko-KR" altLang="en-US" dirty="0"/>
              </a:p>
            </p:txBody>
          </p:sp>
          <p:sp>
            <p:nvSpPr>
              <p:cNvPr id="11" name="오른쪽 화살표 10"/>
              <p:cNvSpPr/>
              <p:nvPr/>
            </p:nvSpPr>
            <p:spPr>
              <a:xfrm>
                <a:off x="2413912" y="3926611"/>
                <a:ext cx="487110" cy="28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p:cNvSpPr txBox="1"/>
            <p:nvPr/>
          </p:nvSpPr>
          <p:spPr>
            <a:xfrm>
              <a:off x="4504049" y="3898173"/>
              <a:ext cx="927049" cy="369332"/>
            </a:xfrm>
            <a:prstGeom prst="rect">
              <a:avLst/>
            </a:prstGeom>
            <a:noFill/>
          </p:spPr>
          <p:txBody>
            <a:bodyPr wrap="none" rtlCol="0">
              <a:spAutoFit/>
            </a:bodyPr>
            <a:lstStyle/>
            <a:p>
              <a:r>
                <a:rPr lang="en-US" altLang="ko-KR" dirty="0">
                  <a:solidFill>
                    <a:schemeClr val="bg1"/>
                  </a:solidFill>
                </a:rPr>
                <a:t>residual</a:t>
              </a:r>
              <a:endParaRPr lang="ko-KR" altLang="en-US" dirty="0">
                <a:solidFill>
                  <a:schemeClr val="bg1"/>
                </a:solidFill>
              </a:endParaRPr>
            </a:p>
          </p:txBody>
        </p:sp>
      </p:grpSp>
      <p:sp>
        <p:nvSpPr>
          <p:cNvPr id="20" name="TextBox 19"/>
          <p:cNvSpPr txBox="1"/>
          <p:nvPr/>
        </p:nvSpPr>
        <p:spPr>
          <a:xfrm>
            <a:off x="4307440" y="2541431"/>
            <a:ext cx="2821991" cy="369332"/>
          </a:xfrm>
          <a:prstGeom prst="rect">
            <a:avLst/>
          </a:prstGeom>
          <a:noFill/>
        </p:spPr>
        <p:txBody>
          <a:bodyPr wrap="none" rtlCol="0">
            <a:spAutoFit/>
          </a:bodyPr>
          <a:lstStyle/>
          <a:p>
            <a:r>
              <a:rPr lang="en-US" altLang="ko-KR" dirty="0"/>
              <a:t>Preserving base information</a:t>
            </a:r>
            <a:endParaRPr lang="ko-KR" altLang="en-US" dirty="0"/>
          </a:p>
        </p:txBody>
      </p:sp>
      <p:sp>
        <p:nvSpPr>
          <p:cNvPr id="22" name="TextBox 21"/>
          <p:cNvSpPr txBox="1"/>
          <p:nvPr/>
        </p:nvSpPr>
        <p:spPr>
          <a:xfrm>
            <a:off x="7511138" y="4931885"/>
            <a:ext cx="1292087" cy="523220"/>
          </a:xfrm>
          <a:prstGeom prst="rect">
            <a:avLst/>
          </a:prstGeom>
          <a:noFill/>
        </p:spPr>
        <p:txBody>
          <a:bodyPr wrap="square" rtlCol="0">
            <a:spAutoFit/>
          </a:bodyPr>
          <a:lstStyle/>
          <a:p>
            <a:r>
              <a:rPr lang="en-US" altLang="ko-KR" sz="1400" dirty="0"/>
              <a:t>Elementwise add</a:t>
            </a:r>
            <a:endParaRPr lang="ko-KR" altLang="en-US" sz="1400" dirty="0"/>
          </a:p>
        </p:txBody>
      </p:sp>
    </p:spTree>
    <p:extLst>
      <p:ext uri="{BB962C8B-B14F-4D97-AF65-F5344CB8AC3E}">
        <p14:creationId xmlns:p14="http://schemas.microsoft.com/office/powerpoint/2010/main" val="38224433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Residual Network(</a:t>
            </a:r>
            <a:r>
              <a:rPr lang="en-US" altLang="ko-KR" dirty="0" err="1"/>
              <a:t>ResNet</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a:t>Red box’s parameters tries reach “the goal minus input X”</a:t>
            </a:r>
          </a:p>
        </p:txBody>
      </p:sp>
      <p:sp>
        <p:nvSpPr>
          <p:cNvPr id="4" name="날짜 개체 틀 3"/>
          <p:cNvSpPr>
            <a:spLocks noGrp="1"/>
          </p:cNvSpPr>
          <p:nvPr>
            <p:ph type="dt" sz="half" idx="10"/>
          </p:nvPr>
        </p:nvSpPr>
        <p:spPr/>
        <p:txBody>
          <a:bodyPr/>
          <a:lstStyle/>
          <a:p>
            <a:fld id="{5DECAD9C-C05B-4D84-B86C-A63D19A73C0A}" type="datetime1">
              <a:rPr lang="ko-KR" altLang="en-US" smtClean="0"/>
              <a:t>2019-12-12</a:t>
            </a:fld>
            <a:endParaRPr lang="ko-KR" altLang="en-US"/>
          </a:p>
        </p:txBody>
      </p:sp>
      <p:sp>
        <p:nvSpPr>
          <p:cNvPr id="5" name="슬라이드 번호 개체 틀 4"/>
          <p:cNvSpPr>
            <a:spLocks noGrp="1"/>
          </p:cNvSpPr>
          <p:nvPr>
            <p:ph type="sldNum" sz="quarter" idx="12"/>
          </p:nvPr>
        </p:nvSpPr>
        <p:spPr>
          <a:xfrm>
            <a:off x="8610600" y="6327144"/>
            <a:ext cx="2743200" cy="365125"/>
          </a:xfrm>
        </p:spPr>
        <p:txBody>
          <a:bodyPr/>
          <a:lstStyle/>
          <a:p>
            <a:fld id="{FCC205DD-E5C4-4EE3-B0EE-276B4039E1DB}" type="slidenum">
              <a:rPr lang="ko-KR" altLang="en-US" smtClean="0"/>
              <a:t>99</a:t>
            </a:fld>
            <a:endParaRPr lang="ko-KR" altLang="en-US"/>
          </a:p>
        </p:txBody>
      </p:sp>
      <p:grpSp>
        <p:nvGrpSpPr>
          <p:cNvPr id="6" name="그룹 5"/>
          <p:cNvGrpSpPr/>
          <p:nvPr/>
        </p:nvGrpSpPr>
        <p:grpSpPr>
          <a:xfrm>
            <a:off x="1411356" y="2914091"/>
            <a:ext cx="9144000" cy="2644368"/>
            <a:chOff x="42729" y="2458954"/>
            <a:chExt cx="9058539" cy="2552297"/>
          </a:xfrm>
        </p:grpSpPr>
        <p:grpSp>
          <p:nvGrpSpPr>
            <p:cNvPr id="7" name="그룹 6"/>
            <p:cNvGrpSpPr/>
            <p:nvPr/>
          </p:nvGrpSpPr>
          <p:grpSpPr>
            <a:xfrm>
              <a:off x="42729" y="2458954"/>
              <a:ext cx="9058539" cy="2552297"/>
              <a:chOff x="-1128045" y="2364950"/>
              <a:chExt cx="9058539" cy="2552297"/>
            </a:xfrm>
          </p:grpSpPr>
          <p:grpSp>
            <p:nvGrpSpPr>
              <p:cNvPr id="9" name="그룹 8"/>
              <p:cNvGrpSpPr/>
              <p:nvPr/>
            </p:nvGrpSpPr>
            <p:grpSpPr>
              <a:xfrm>
                <a:off x="-1128045" y="2364950"/>
                <a:ext cx="9058539" cy="2552297"/>
                <a:chOff x="-638988" y="1690689"/>
                <a:chExt cx="9058539" cy="2552297"/>
              </a:xfrm>
            </p:grpSpPr>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417" y="2536106"/>
                  <a:ext cx="1706880" cy="1706880"/>
                </a:xfrm>
                <a:prstGeom prst="rect">
                  <a:avLst/>
                </a:prstGeom>
              </p:spPr>
            </p:pic>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71" y="2536106"/>
                  <a:ext cx="1706880" cy="1706880"/>
                </a:xfrm>
                <a:prstGeom prst="rect">
                  <a:avLst/>
                </a:prstGeom>
              </p:spPr>
            </p:pic>
            <p:pic>
              <p:nvPicPr>
                <p:cNvPr id="14" name="그림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988" y="2536106"/>
                  <a:ext cx="1706880" cy="1706880"/>
                </a:xfrm>
                <a:prstGeom prst="rect">
                  <a:avLst/>
                </a:prstGeom>
              </p:spPr>
            </p:pic>
            <p:sp>
              <p:nvSpPr>
                <p:cNvPr id="15" name="오른쪽 화살표 14"/>
                <p:cNvSpPr/>
                <p:nvPr/>
              </p:nvSpPr>
              <p:spPr>
                <a:xfrm>
                  <a:off x="1153119" y="3245694"/>
                  <a:ext cx="487110" cy="28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U자형 화살표 15"/>
                <p:cNvSpPr/>
                <p:nvPr/>
              </p:nvSpPr>
              <p:spPr>
                <a:xfrm>
                  <a:off x="1258178" y="1690689"/>
                  <a:ext cx="4819829" cy="1555005"/>
                </a:xfrm>
                <a:prstGeom prst="uturnArrow">
                  <a:avLst>
                    <a:gd name="adj1" fmla="val 8513"/>
                    <a:gd name="adj2" fmla="val 10986"/>
                    <a:gd name="adj3" fmla="val 17856"/>
                    <a:gd name="adj4" fmla="val 43750"/>
                    <a:gd name="adj5" fmla="val 93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오른쪽 화살표 16"/>
                <p:cNvSpPr/>
                <p:nvPr/>
              </p:nvSpPr>
              <p:spPr>
                <a:xfrm>
                  <a:off x="5217239" y="3249679"/>
                  <a:ext cx="487110" cy="28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덧셈 기호 17"/>
                <p:cNvSpPr/>
                <p:nvPr/>
              </p:nvSpPr>
              <p:spPr>
                <a:xfrm>
                  <a:off x="5694309" y="3140864"/>
                  <a:ext cx="418744" cy="49736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18"/>
                <p:cNvSpPr/>
                <p:nvPr/>
              </p:nvSpPr>
              <p:spPr>
                <a:xfrm>
                  <a:off x="6149621" y="3245694"/>
                  <a:ext cx="487110" cy="28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모서리가 둥근 직사각형 9"/>
              <p:cNvSpPr/>
              <p:nvPr/>
            </p:nvSpPr>
            <p:spPr>
              <a:xfrm>
                <a:off x="1200418" y="3331234"/>
                <a:ext cx="1170605" cy="1465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Some Network</a:t>
                </a:r>
                <a:endParaRPr lang="ko-KR" altLang="en-US" dirty="0"/>
              </a:p>
            </p:txBody>
          </p:sp>
          <p:sp>
            <p:nvSpPr>
              <p:cNvPr id="11" name="오른쪽 화살표 10"/>
              <p:cNvSpPr/>
              <p:nvPr/>
            </p:nvSpPr>
            <p:spPr>
              <a:xfrm>
                <a:off x="2413912" y="3926611"/>
                <a:ext cx="487110" cy="287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p:cNvSpPr txBox="1"/>
            <p:nvPr/>
          </p:nvSpPr>
          <p:spPr>
            <a:xfrm>
              <a:off x="4504049" y="3898173"/>
              <a:ext cx="927049" cy="369332"/>
            </a:xfrm>
            <a:prstGeom prst="rect">
              <a:avLst/>
            </a:prstGeom>
            <a:noFill/>
          </p:spPr>
          <p:txBody>
            <a:bodyPr wrap="none" rtlCol="0">
              <a:spAutoFit/>
            </a:bodyPr>
            <a:lstStyle/>
            <a:p>
              <a:r>
                <a:rPr lang="en-US" altLang="ko-KR" dirty="0">
                  <a:solidFill>
                    <a:schemeClr val="bg1"/>
                  </a:solidFill>
                </a:rPr>
                <a:t>residual</a:t>
              </a:r>
              <a:endParaRPr lang="ko-KR" altLang="en-US" dirty="0">
                <a:solidFill>
                  <a:schemeClr val="bg1"/>
                </a:solidFill>
              </a:endParaRPr>
            </a:p>
          </p:txBody>
        </p:sp>
      </p:grpSp>
      <p:sp>
        <p:nvSpPr>
          <p:cNvPr id="20" name="TextBox 19"/>
          <p:cNvSpPr txBox="1"/>
          <p:nvPr/>
        </p:nvSpPr>
        <p:spPr>
          <a:xfrm>
            <a:off x="4307440" y="2541431"/>
            <a:ext cx="2821991" cy="369332"/>
          </a:xfrm>
          <a:prstGeom prst="rect">
            <a:avLst/>
          </a:prstGeom>
          <a:noFill/>
        </p:spPr>
        <p:txBody>
          <a:bodyPr wrap="none" rtlCol="0">
            <a:spAutoFit/>
          </a:bodyPr>
          <a:lstStyle/>
          <a:p>
            <a:r>
              <a:rPr lang="en-US" altLang="ko-KR" dirty="0"/>
              <a:t>Preserving base information</a:t>
            </a:r>
            <a:endParaRPr lang="ko-KR" altLang="en-US" dirty="0"/>
          </a:p>
        </p:txBody>
      </p:sp>
      <p:sp>
        <p:nvSpPr>
          <p:cNvPr id="22" name="TextBox 21"/>
          <p:cNvSpPr txBox="1"/>
          <p:nvPr/>
        </p:nvSpPr>
        <p:spPr>
          <a:xfrm>
            <a:off x="7511138" y="4931885"/>
            <a:ext cx="1292087" cy="523220"/>
          </a:xfrm>
          <a:prstGeom prst="rect">
            <a:avLst/>
          </a:prstGeom>
          <a:noFill/>
        </p:spPr>
        <p:txBody>
          <a:bodyPr wrap="square" rtlCol="0">
            <a:spAutoFit/>
          </a:bodyPr>
          <a:lstStyle/>
          <a:p>
            <a:r>
              <a:rPr lang="en-US" altLang="ko-KR" sz="1400" dirty="0"/>
              <a:t>Elementwise add</a:t>
            </a:r>
            <a:endParaRPr lang="ko-KR" altLang="en-US" sz="1400" dirty="0"/>
          </a:p>
        </p:txBody>
      </p:sp>
      <p:sp>
        <p:nvSpPr>
          <p:cNvPr id="23" name="직사각형 22"/>
          <p:cNvSpPr/>
          <p:nvPr/>
        </p:nvSpPr>
        <p:spPr>
          <a:xfrm>
            <a:off x="3694587" y="3657600"/>
            <a:ext cx="3628245" cy="2057400"/>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24" name="TextBox 23"/>
          <p:cNvSpPr txBox="1"/>
          <p:nvPr/>
        </p:nvSpPr>
        <p:spPr>
          <a:xfrm>
            <a:off x="5718435" y="3049765"/>
            <a:ext cx="546653" cy="369332"/>
          </a:xfrm>
          <a:prstGeom prst="rect">
            <a:avLst/>
          </a:prstGeom>
          <a:noFill/>
        </p:spPr>
        <p:txBody>
          <a:bodyPr wrap="square" rtlCol="0">
            <a:spAutoFit/>
          </a:bodyPr>
          <a:lstStyle/>
          <a:p>
            <a:r>
              <a:rPr lang="en-US" altLang="ko-KR" dirty="0"/>
              <a:t>X</a:t>
            </a:r>
            <a:endParaRPr lang="ko-KR" altLang="en-US" dirty="0"/>
          </a:p>
        </p:txBody>
      </p:sp>
    </p:spTree>
    <p:extLst>
      <p:ext uri="{BB962C8B-B14F-4D97-AF65-F5344CB8AC3E}">
        <p14:creationId xmlns:p14="http://schemas.microsoft.com/office/powerpoint/2010/main" val="283687801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11882</TotalTime>
  <Words>6184</Words>
  <Application>Microsoft Office PowerPoint</Application>
  <PresentationFormat>와이드스크린</PresentationFormat>
  <Paragraphs>2164</Paragraphs>
  <Slides>171</Slides>
  <Notes>23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171</vt:i4>
      </vt:variant>
    </vt:vector>
  </HeadingPairs>
  <TitlesOfParts>
    <vt:vector size="179" baseType="lpstr">
      <vt:lpstr>MathJax_Main</vt:lpstr>
      <vt:lpstr>SimSun</vt:lpstr>
      <vt:lpstr>맑은 고딕</vt:lpstr>
      <vt:lpstr>Arial</vt:lpstr>
      <vt:lpstr>Cambria Math</vt:lpstr>
      <vt:lpstr>Georgia</vt:lpstr>
      <vt:lpstr>Times New Roman</vt:lpstr>
      <vt:lpstr>Office 테마</vt:lpstr>
      <vt:lpstr>Deep Learning </vt:lpstr>
      <vt:lpstr>딥러닝</vt:lpstr>
      <vt:lpstr>예를 들어</vt:lpstr>
      <vt:lpstr>But you need massive amount of data</vt:lpstr>
      <vt:lpstr>Let us see the training data set</vt:lpstr>
      <vt:lpstr>Sigmoid Neuron</vt:lpstr>
      <vt:lpstr>Environment</vt:lpstr>
      <vt:lpstr>Training the neural network</vt:lpstr>
      <vt:lpstr>Training the neural network</vt:lpstr>
      <vt:lpstr>Stochastic Gradient Descent</vt:lpstr>
      <vt:lpstr>Differentiation w.r.t. every weight and bias</vt:lpstr>
      <vt:lpstr>Backpropagation</vt:lpstr>
      <vt:lpstr>Backpropagation (BP)</vt:lpstr>
      <vt:lpstr>BP 1</vt:lpstr>
      <vt:lpstr>PowerPoint 프레젠테이션</vt:lpstr>
      <vt:lpstr>BP 2</vt:lpstr>
      <vt:lpstr>PowerPoint 프레젠테이션</vt:lpstr>
      <vt:lpstr>BP 3</vt:lpstr>
      <vt:lpstr>BP 4</vt:lpstr>
      <vt:lpstr>Stochastic gradient descent with bp</vt:lpstr>
      <vt:lpstr>Cross Entropy Cost with sigmoid</vt:lpstr>
      <vt:lpstr>Softmax Neuron with log likelihood cost</vt:lpstr>
      <vt:lpstr>PowerPoint 프레젠테이션</vt:lpstr>
      <vt:lpstr>SoftMax and Jensen-Shannon divergence</vt:lpstr>
      <vt:lpstr>Regularization</vt:lpstr>
      <vt:lpstr>L^2 Regularization (Weight Decay Term)</vt:lpstr>
      <vt:lpstr>L^2 Regularization</vt:lpstr>
      <vt:lpstr>L^2 Regularization</vt:lpstr>
      <vt:lpstr>Dropout</vt:lpstr>
      <vt:lpstr>Dropout</vt:lpstr>
      <vt:lpstr>Weight Initialization</vt:lpstr>
      <vt:lpstr>Experiences</vt:lpstr>
      <vt:lpstr>Hyper Parameters</vt:lpstr>
      <vt:lpstr>Vanishing Gradient</vt:lpstr>
      <vt:lpstr>Convolution Terminologies</vt:lpstr>
      <vt:lpstr>Convolution Terminologies</vt:lpstr>
      <vt:lpstr>Convolution Terminologies</vt:lpstr>
      <vt:lpstr>Convolution Terminologies</vt:lpstr>
      <vt:lpstr>PowerPoint 프레젠테이션</vt:lpstr>
      <vt:lpstr>PowerPoint 프레젠테이션</vt:lpstr>
      <vt:lpstr>PowerPoint 프레젠테이션</vt:lpstr>
      <vt:lpstr>Deep Convolutional Neural Network</vt:lpstr>
      <vt:lpstr>Deep Convolutional Neural Network</vt:lpstr>
      <vt:lpstr>Deep Convolutional Neural Network</vt:lpstr>
      <vt:lpstr>Deep Convolutional Neural Network</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Convolution Net Design</vt:lpstr>
      <vt:lpstr>Convolution Net Design</vt:lpstr>
      <vt:lpstr>Convolution Net Design</vt:lpstr>
      <vt:lpstr>Convolution Net Design</vt:lpstr>
      <vt:lpstr>Upsampling: bilinear interpolation</vt:lpstr>
      <vt:lpstr>Upsampling: deconvolution</vt:lpstr>
      <vt:lpstr>Upsampling: deconvolution</vt:lpstr>
      <vt:lpstr>Upsampling: deconvolution</vt:lpstr>
      <vt:lpstr>Upsampling: deconvolution</vt:lpstr>
      <vt:lpstr>Upsampling: deconvolution</vt:lpstr>
      <vt:lpstr>Dilated(Atrous) Convolution</vt:lpstr>
      <vt:lpstr>Dilated(Atrous) Convolution</vt:lpstr>
      <vt:lpstr>Dilated(Atrous) Convolution</vt:lpstr>
      <vt:lpstr>Dilated(Atrous) Convolution</vt:lpstr>
      <vt:lpstr>Dilated(Atrous) Convolution</vt:lpstr>
      <vt:lpstr>Dilated(Atrous) Convolution</vt:lpstr>
      <vt:lpstr>Dilated(Atrous) Convolution</vt:lpstr>
      <vt:lpstr>Dilated(Atrous) Convolution</vt:lpstr>
      <vt:lpstr>Grouped Convolution</vt:lpstr>
      <vt:lpstr>Recent Topics</vt:lpstr>
      <vt:lpstr>Fundamental Findings From Prof. Hinton</vt:lpstr>
      <vt:lpstr>Batch Normalization</vt:lpstr>
      <vt:lpstr>Batch Normalization</vt:lpstr>
      <vt:lpstr>Batch Normalization</vt:lpstr>
      <vt:lpstr>Batch Normalization</vt:lpstr>
      <vt:lpstr>Batch Normalization</vt:lpstr>
      <vt:lpstr>Batch Normalization</vt:lpstr>
      <vt:lpstr>Batch Normalization</vt:lpstr>
      <vt:lpstr>Batch Normalization</vt:lpstr>
      <vt:lpstr>Batch Normalization</vt:lpstr>
      <vt:lpstr>Batch Normalization</vt:lpstr>
      <vt:lpstr>Batch Normalization for CNN</vt:lpstr>
      <vt:lpstr>Batch Normalization Tip</vt:lpstr>
      <vt:lpstr>Batch Normalization: Pros</vt:lpstr>
      <vt:lpstr>Batch Normalization: Cons</vt:lpstr>
      <vt:lpstr>Batch Normalization: Cons</vt:lpstr>
      <vt:lpstr>Batch Normalization: Cons</vt:lpstr>
      <vt:lpstr>Batch Normalization: Cons</vt:lpstr>
      <vt:lpstr>Batch Normalization: Cons</vt:lpstr>
      <vt:lpstr>Batch Normalization: Cons</vt:lpstr>
      <vt:lpstr>Batch Normalization: Cons</vt:lpstr>
      <vt:lpstr>Automatic Gain Control</vt:lpstr>
      <vt:lpstr>(Very) Deep Neural Network</vt:lpstr>
      <vt:lpstr>Residual Network(ResNet)</vt:lpstr>
      <vt:lpstr>Residual Network(ResNet)</vt:lpstr>
      <vt:lpstr>Residual Network(ResNet)</vt:lpstr>
      <vt:lpstr>PowerPoint 프레젠테이션</vt:lpstr>
      <vt:lpstr>PowerPoint 프레젠테이션</vt:lpstr>
      <vt:lpstr>ResNet Design</vt:lpstr>
      <vt:lpstr>Residual Network</vt:lpstr>
      <vt:lpstr>Region Proposal</vt:lpstr>
      <vt:lpstr>PowerPoint 프레젠테이션</vt:lpstr>
      <vt:lpstr>Thought </vt:lpstr>
      <vt:lpstr>Problems</vt:lpstr>
      <vt:lpstr>Architecture of Faster R-CNN</vt:lpstr>
      <vt:lpstr>RPN</vt:lpstr>
      <vt:lpstr>RPN</vt:lpstr>
      <vt:lpstr>Analysis of anchor parameters</vt:lpstr>
      <vt:lpstr>Space transform</vt:lpstr>
      <vt:lpstr>RPN</vt:lpstr>
      <vt:lpstr>PowerPoint 프레젠테이션</vt:lpstr>
      <vt:lpstr>RPN</vt:lpstr>
      <vt:lpstr>Multi-task cost</vt:lpstr>
      <vt:lpstr>PowerPoint 프레젠테이션</vt:lpstr>
      <vt:lpstr>PowerPoint 프레젠테이션</vt:lpstr>
      <vt:lpstr>PowerPoint 프레젠테이션</vt:lpstr>
      <vt:lpstr>Multi-task learning</vt:lpstr>
      <vt:lpstr>PowerPoint 프레젠테이션</vt:lpstr>
      <vt:lpstr>PowerPoint 프레젠테이션</vt:lpstr>
      <vt:lpstr>PowerPoint 프레젠테이션</vt:lpstr>
      <vt:lpstr>Fast R-CNN</vt:lpstr>
      <vt:lpstr>Training RPN</vt:lpstr>
      <vt:lpstr>Non-maximum Suppression</vt:lpstr>
      <vt:lpstr>Non-maximum Suppression</vt:lpstr>
      <vt:lpstr>Training RPN and Fast RCNN together</vt:lpstr>
      <vt:lpstr>PowerPoint 프레젠테이션</vt:lpstr>
      <vt:lpstr>PowerPoint 프레젠테이션</vt:lpstr>
      <vt:lpstr>PowerPoint 프레젠테이션</vt:lpstr>
      <vt:lpstr>Mask R-CNN (2017년 3월 FaceBook)</vt:lpstr>
      <vt:lpstr>Mask R-CNN</vt:lpstr>
      <vt:lpstr>RoIAlign</vt:lpstr>
      <vt:lpstr>RoIAlign</vt:lpstr>
      <vt:lpstr>Our RoiLayer</vt:lpstr>
      <vt:lpstr>Mask R-CNN</vt:lpstr>
      <vt:lpstr>Training</vt:lpstr>
      <vt:lpstr>Relation Network (RN)</vt:lpstr>
      <vt:lpstr>AlphaGo Zero</vt:lpstr>
      <vt:lpstr>PowerPoint 프레젠테이션</vt:lpstr>
      <vt:lpstr>AlphaGo Zero</vt:lpstr>
      <vt:lpstr>AlphaGo Zero</vt:lpstr>
      <vt:lpstr>AlphaGo Zero</vt:lpstr>
      <vt:lpstr>Simulations</vt:lpstr>
      <vt:lpstr>AlphaGo Zero</vt:lpstr>
      <vt:lpstr>AlphaGo Zero</vt:lpstr>
      <vt:lpstr>AlphaGo Zero</vt:lpstr>
      <vt:lpstr>AlphaGo Zero</vt:lpstr>
      <vt:lpstr>AlphaGo Zero</vt:lpstr>
      <vt:lpstr>AlphaGo Zero</vt:lpstr>
      <vt:lpstr>AlphaGo Zero</vt:lpstr>
      <vt:lpstr>AlphaGo Zero</vt:lpstr>
      <vt:lpstr>AlphaGo Zero</vt:lpstr>
      <vt:lpstr>PowerPoint 프레젠테이션</vt:lpstr>
      <vt:lpstr>Intuition versus Logic</vt:lpstr>
      <vt:lpstr>Intuition versus Logic</vt:lpstr>
      <vt:lpstr>A New Error Measurement</vt:lpstr>
      <vt:lpstr>PowerPoint 프레젠테이션</vt:lpstr>
      <vt:lpstr>SGD+Weight Decay</vt:lpstr>
      <vt:lpstr>주요 Class Hierarchy</vt:lpstr>
      <vt:lpstr>Node graph 예</vt:lpstr>
      <vt:lpstr>Localizing Texts </vt:lpstr>
      <vt:lpstr>Localizing Texts </vt:lpstr>
      <vt:lpstr>Recognizing Characters (OCR)</vt:lpstr>
      <vt:lpstr>PERFORMANCE TIPS</vt:lpstr>
      <vt:lpstr>딥러닝 Examples (스캐너용 레이저 추출)</vt:lpstr>
      <vt:lpstr>딥러닝 Examples (스캐너용 레이저 추출)</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Math</dc:title>
  <dc:creator>김대현</dc:creator>
  <cp:lastModifiedBy>김 대현</cp:lastModifiedBy>
  <cp:revision>658</cp:revision>
  <cp:lastPrinted>2017-10-27T00:35:39Z</cp:lastPrinted>
  <dcterms:created xsi:type="dcterms:W3CDTF">2017-04-07T00:45:42Z</dcterms:created>
  <dcterms:modified xsi:type="dcterms:W3CDTF">2019-12-12T04:12:12Z</dcterms:modified>
</cp:coreProperties>
</file>